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/>
  </p:normalViewPr>
  <p:slideViewPr>
    <p:cSldViewPr snapToGrid="0">
      <p:cViewPr varScale="1">
        <p:scale>
          <a:sx n="90" d="100"/>
          <a:sy n="90" d="100"/>
        </p:scale>
        <p:origin x="208" y="9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B4A4DB-6A57-43D4-8E49-0F7AAC68C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2619C08-2D66-4D79-8FC0-A721F1518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37E041A-D68B-4B49-860E-4A28595A3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2B6B9-A5C6-4AD4-927E-B678F970B75E}" type="datetimeFigureOut">
              <a:rPr lang="de-DE" smtClean="0"/>
              <a:t>02.10.20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241A78-BA7E-4820-9D23-FD1A14F18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4F1A04-A050-421C-9851-15A3E540E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312D1-3036-4975-B99F-518A806B54D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0191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08A3B6-C2A0-4CD1-8C10-5FC58DD05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A2F1992-4732-416D-9484-0AB78CA4AB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1C467A-13E6-456A-80E4-4650D8B0E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2B6B9-A5C6-4AD4-927E-B678F970B75E}" type="datetimeFigureOut">
              <a:rPr lang="de-DE" smtClean="0"/>
              <a:t>02.10.20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8C9FF67-9BFE-4A77-8FBF-58E8DB162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F910BBB-4F56-4112-BCF0-20E097F3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312D1-3036-4975-B99F-518A806B54D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4694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95576E2-6573-4CF5-AED7-DBC35FDE26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1953AB0-A96E-4CD3-A528-7290EBA97F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A1A134-4D2D-4C18-990B-DD981DE62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2B6B9-A5C6-4AD4-927E-B678F970B75E}" type="datetimeFigureOut">
              <a:rPr lang="de-DE" smtClean="0"/>
              <a:t>02.10.20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145A9C8-938F-40E8-A017-827DD6FA3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D56A134-77FF-4E83-B227-31619D97E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312D1-3036-4975-B99F-518A806B54D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0265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067A4E-0F3C-4F48-B25A-19A622288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ECA3B0-EB26-4284-B110-BB4A4D416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C53BF7A-2344-4908-9D75-F5B013B84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2B6B9-A5C6-4AD4-927E-B678F970B75E}" type="datetimeFigureOut">
              <a:rPr lang="de-DE" smtClean="0"/>
              <a:t>02.10.20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AE8211-7F82-4F8D-9F80-4A6899EC5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77BD916-1DF0-493E-90C9-B4C333F75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312D1-3036-4975-B99F-518A806B54D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8112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EA3B84-A683-4880-8D64-A9DEFBE7C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E8BAC8B-B914-4285-B0DC-20367D6B7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0B2CCD-D10A-41B0-A93B-43CCE6FEE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2B6B9-A5C6-4AD4-927E-B678F970B75E}" type="datetimeFigureOut">
              <a:rPr lang="de-DE" smtClean="0"/>
              <a:t>02.10.20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177CB5-8D16-44B6-9C95-980B3EABB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DDB0132-CD39-4FC0-B69A-08C6DB1A3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312D1-3036-4975-B99F-518A806B54D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8197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126B91-7AE2-4B55-BA96-577CE7FD1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8B4B425-2639-42AD-B7F2-BABD0B4B25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EF08866-C978-4BE7-B49F-53ACB515EF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960EB15-A619-4F33-986F-1D5C6D61F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2B6B9-A5C6-4AD4-927E-B678F970B75E}" type="datetimeFigureOut">
              <a:rPr lang="de-DE" smtClean="0"/>
              <a:t>02.10.20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188FC9D-7405-4AF3-9A75-9996DFA90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44652FF-0A66-46AA-8826-B0FA1D94C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312D1-3036-4975-B99F-518A806B54D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6230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A86AA3-9192-421B-B409-AD1922FF8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FD0F9B-002B-495D-A4B9-9E39A1797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1BD9469-72BB-455E-AB63-9EF0416A6B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2173A41-750B-4978-A0D3-F5AB3AB79D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03CFF25-1B2E-47EA-95D9-63808EC721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23A1681-2866-47C2-99E4-914D96011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2B6B9-A5C6-4AD4-927E-B678F970B75E}" type="datetimeFigureOut">
              <a:rPr lang="de-DE" smtClean="0"/>
              <a:t>02.10.20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1995883-B239-47CB-8702-CC110ACBD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790BC84-DF3B-4F03-AFF3-BABD7478F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312D1-3036-4975-B99F-518A806B54D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2592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2286B2-4754-409F-A432-3D60B0CC5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30B7861-1845-46F0-A07B-053E0EB3B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2B6B9-A5C6-4AD4-927E-B678F970B75E}" type="datetimeFigureOut">
              <a:rPr lang="de-DE" smtClean="0"/>
              <a:t>02.10.20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58A0BCC-32BD-4252-96B3-1A1EFCA25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F84C233-D11C-4F08-BCB5-59AC78318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312D1-3036-4975-B99F-518A806B54D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92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97F63BA-D6FF-45B8-BAEC-82824BD29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2B6B9-A5C6-4AD4-927E-B678F970B75E}" type="datetimeFigureOut">
              <a:rPr lang="de-DE" smtClean="0"/>
              <a:t>02.10.20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7EBD047-6B9A-4F51-8EC2-C758E3EC3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636F2D-94A0-414B-9DB1-7BF3ED181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312D1-3036-4975-B99F-518A806B54D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9593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DDB703-6C58-4897-914B-F0E1A5034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D8079D-75A7-44A3-994E-2DD757192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88AE71A-8D44-4377-B15A-A511DB3135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CC874F3-ECA8-47A9-8C70-48550546E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2B6B9-A5C6-4AD4-927E-B678F970B75E}" type="datetimeFigureOut">
              <a:rPr lang="de-DE" smtClean="0"/>
              <a:t>02.10.20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8895870-CAA0-4643-A00E-CB882002C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9C8EE69-6968-4674-AD52-0170003C4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312D1-3036-4975-B99F-518A806B54D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1480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3F0805-6160-457C-9A9E-D6D4C38F9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9CC4C3F-3D6A-4265-813C-8CD96C2E12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390960A-C038-4858-AD10-1F8D88112E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80C784B-17BB-4B35-8BE4-C5EAE6B69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2B6B9-A5C6-4AD4-927E-B678F970B75E}" type="datetimeFigureOut">
              <a:rPr lang="de-DE" smtClean="0"/>
              <a:t>02.10.20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9BF8D1F-DF0E-4A7C-874C-F7F7C6FC1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8BD0D76-F12E-4522-9E74-FC8AEB224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312D1-3036-4975-B99F-518A806B54D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3780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8F2DF9B-CFBD-451E-8B45-F46A90A2E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FDA2B7B-D212-4C45-9F3B-1DE533352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9ACC8A1-5602-440C-B124-2039EF3047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2B6B9-A5C6-4AD4-927E-B678F970B75E}" type="datetimeFigureOut">
              <a:rPr lang="de-DE" smtClean="0"/>
              <a:t>02.10.20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160FD9-3384-4992-87F1-B6E82B528D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907F6BC-7550-414E-8216-0D31184D1C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312D1-3036-4975-B99F-518A806B54D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6650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bird, flock, group&#10;&#10;Description automatically generated">
            <a:extLst>
              <a:ext uri="{FF2B5EF4-FFF2-40B4-BE49-F238E27FC236}">
                <a16:creationId xmlns:a16="http://schemas.microsoft.com/office/drawing/2014/main" id="{4D21B845-BECC-0C4F-B850-7CF35C6CB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40" y="624522"/>
            <a:ext cx="4720803" cy="3294727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5A161305-6EC9-47C2-967F-602812F5624E}"/>
              </a:ext>
            </a:extLst>
          </p:cNvPr>
          <p:cNvSpPr txBox="1"/>
          <p:nvPr/>
        </p:nvSpPr>
        <p:spPr>
          <a:xfrm>
            <a:off x="2837202" y="3651421"/>
            <a:ext cx="184731" cy="830997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endParaRPr lang="de-DE" sz="1600" dirty="0"/>
          </a:p>
          <a:p>
            <a:pPr algn="ctr"/>
            <a:endParaRPr lang="de-DE" sz="1600" dirty="0"/>
          </a:p>
          <a:p>
            <a:pPr algn="ctr"/>
            <a:endParaRPr lang="de-DE" sz="1600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D14E2EA1-591B-4514-A838-8B325F0EBBFE}"/>
              </a:ext>
            </a:extLst>
          </p:cNvPr>
          <p:cNvSpPr txBox="1"/>
          <p:nvPr/>
        </p:nvSpPr>
        <p:spPr>
          <a:xfrm>
            <a:off x="2115152" y="4993155"/>
            <a:ext cx="1963423" cy="707886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de-DE" sz="2000" dirty="0"/>
              <a:t>Turner </a:t>
            </a:r>
            <a:r>
              <a:rPr lang="de-DE" sz="2000" dirty="0" err="1"/>
              <a:t>syndrome</a:t>
            </a:r>
            <a:endParaRPr lang="de-DE" sz="2000" dirty="0"/>
          </a:p>
          <a:p>
            <a:pPr algn="ctr"/>
            <a:r>
              <a:rPr lang="de-DE" sz="2000" dirty="0"/>
              <a:t>(45, X0)</a:t>
            </a:r>
          </a:p>
        </p:txBody>
      </p:sp>
      <p:sp>
        <p:nvSpPr>
          <p:cNvPr id="23" name="Rechteck: abgerundete Ecken 7">
            <a:extLst>
              <a:ext uri="{FF2B5EF4-FFF2-40B4-BE49-F238E27FC236}">
                <a16:creationId xmlns:a16="http://schemas.microsoft.com/office/drawing/2014/main" id="{DB6E954D-2425-420B-A30B-C09FAC39F744}"/>
              </a:ext>
            </a:extLst>
          </p:cNvPr>
          <p:cNvSpPr/>
          <p:nvPr/>
        </p:nvSpPr>
        <p:spPr>
          <a:xfrm>
            <a:off x="595489" y="4464665"/>
            <a:ext cx="4989408" cy="17287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24" name="Rechteck: abgerundete Ecken 11">
            <a:extLst>
              <a:ext uri="{FF2B5EF4-FFF2-40B4-BE49-F238E27FC236}">
                <a16:creationId xmlns:a16="http://schemas.microsoft.com/office/drawing/2014/main" id="{23C694DF-C545-4222-893B-656B627B6DEC}"/>
              </a:ext>
            </a:extLst>
          </p:cNvPr>
          <p:cNvSpPr/>
          <p:nvPr/>
        </p:nvSpPr>
        <p:spPr>
          <a:xfrm>
            <a:off x="6466483" y="4421184"/>
            <a:ext cx="4989408" cy="17287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26" name="Rechteck: abgerundete Ecken 13">
            <a:extLst>
              <a:ext uri="{FF2B5EF4-FFF2-40B4-BE49-F238E27FC236}">
                <a16:creationId xmlns:a16="http://schemas.microsoft.com/office/drawing/2014/main" id="{78585588-0639-4601-9876-0B117C83AD94}"/>
              </a:ext>
            </a:extLst>
          </p:cNvPr>
          <p:cNvSpPr/>
          <p:nvPr/>
        </p:nvSpPr>
        <p:spPr>
          <a:xfrm>
            <a:off x="595489" y="459118"/>
            <a:ext cx="4989408" cy="36783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28" name="Rechteck: abgerundete Ecken 13">
            <a:extLst>
              <a:ext uri="{FF2B5EF4-FFF2-40B4-BE49-F238E27FC236}">
                <a16:creationId xmlns:a16="http://schemas.microsoft.com/office/drawing/2014/main" id="{78585588-0639-4601-9876-0B117C83AD94}"/>
              </a:ext>
            </a:extLst>
          </p:cNvPr>
          <p:cNvSpPr/>
          <p:nvPr/>
        </p:nvSpPr>
        <p:spPr>
          <a:xfrm>
            <a:off x="6420125" y="459118"/>
            <a:ext cx="4989408" cy="36783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D14E2EA1-591B-4514-A838-8B325F0EBBFE}"/>
              </a:ext>
            </a:extLst>
          </p:cNvPr>
          <p:cNvSpPr txBox="1"/>
          <p:nvPr/>
        </p:nvSpPr>
        <p:spPr>
          <a:xfrm>
            <a:off x="8486369" y="5085487"/>
            <a:ext cx="1311769" cy="4001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de-DE" sz="2000" dirty="0" err="1"/>
              <a:t>Trisomy</a:t>
            </a:r>
            <a:r>
              <a:rPr lang="de-DE" sz="2000" dirty="0"/>
              <a:t> 13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855" y="671825"/>
            <a:ext cx="4419947" cy="324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4241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feld 17">
            <a:extLst>
              <a:ext uri="{FF2B5EF4-FFF2-40B4-BE49-F238E27FC236}">
                <a16:creationId xmlns:a16="http://schemas.microsoft.com/office/drawing/2014/main" id="{5A161305-6EC9-47C2-967F-602812F5624E}"/>
              </a:ext>
            </a:extLst>
          </p:cNvPr>
          <p:cNvSpPr txBox="1"/>
          <p:nvPr/>
        </p:nvSpPr>
        <p:spPr>
          <a:xfrm>
            <a:off x="2837202" y="3651421"/>
            <a:ext cx="184731" cy="830997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endParaRPr lang="de-DE" sz="1600" dirty="0"/>
          </a:p>
          <a:p>
            <a:pPr algn="ctr"/>
            <a:endParaRPr lang="de-DE" sz="1600" dirty="0"/>
          </a:p>
          <a:p>
            <a:pPr algn="ctr"/>
            <a:endParaRPr lang="de-DE" sz="1600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14E2EA1-591B-4514-A838-8B325F0EBBFE}"/>
              </a:ext>
            </a:extLst>
          </p:cNvPr>
          <p:cNvSpPr txBox="1"/>
          <p:nvPr/>
        </p:nvSpPr>
        <p:spPr>
          <a:xfrm>
            <a:off x="2037700" y="5085487"/>
            <a:ext cx="2125903" cy="4001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de-DE" sz="2000" dirty="0"/>
              <a:t>male human </a:t>
            </a:r>
            <a:r>
              <a:rPr lang="de-DE" sz="2000" dirty="0" err="1"/>
              <a:t>being</a:t>
            </a:r>
            <a:endParaRPr lang="de-DE" sz="2000" dirty="0"/>
          </a:p>
        </p:txBody>
      </p:sp>
      <p:sp>
        <p:nvSpPr>
          <p:cNvPr id="20" name="Rechteck: abgerundete Ecken 7">
            <a:extLst>
              <a:ext uri="{FF2B5EF4-FFF2-40B4-BE49-F238E27FC236}">
                <a16:creationId xmlns:a16="http://schemas.microsoft.com/office/drawing/2014/main" id="{DB6E954D-2425-420B-A30B-C09FAC39F744}"/>
              </a:ext>
            </a:extLst>
          </p:cNvPr>
          <p:cNvSpPr/>
          <p:nvPr/>
        </p:nvSpPr>
        <p:spPr>
          <a:xfrm>
            <a:off x="595489" y="4464665"/>
            <a:ext cx="4989408" cy="17287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22" name="Rechteck: abgerundete Ecken 11">
            <a:extLst>
              <a:ext uri="{FF2B5EF4-FFF2-40B4-BE49-F238E27FC236}">
                <a16:creationId xmlns:a16="http://schemas.microsoft.com/office/drawing/2014/main" id="{23C694DF-C545-4222-893B-656B627B6DEC}"/>
              </a:ext>
            </a:extLst>
          </p:cNvPr>
          <p:cNvSpPr/>
          <p:nvPr/>
        </p:nvSpPr>
        <p:spPr>
          <a:xfrm>
            <a:off x="6466483" y="4421184"/>
            <a:ext cx="4989408" cy="17287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24" name="Rechteck: abgerundete Ecken 13">
            <a:extLst>
              <a:ext uri="{FF2B5EF4-FFF2-40B4-BE49-F238E27FC236}">
                <a16:creationId xmlns:a16="http://schemas.microsoft.com/office/drawing/2014/main" id="{78585588-0639-4601-9876-0B117C83AD94}"/>
              </a:ext>
            </a:extLst>
          </p:cNvPr>
          <p:cNvSpPr/>
          <p:nvPr/>
        </p:nvSpPr>
        <p:spPr>
          <a:xfrm>
            <a:off x="595489" y="459118"/>
            <a:ext cx="4989408" cy="36783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25" name="Rechteck: abgerundete Ecken 13">
            <a:extLst>
              <a:ext uri="{FF2B5EF4-FFF2-40B4-BE49-F238E27FC236}">
                <a16:creationId xmlns:a16="http://schemas.microsoft.com/office/drawing/2014/main" id="{78585588-0639-4601-9876-0B117C83AD94}"/>
              </a:ext>
            </a:extLst>
          </p:cNvPr>
          <p:cNvSpPr/>
          <p:nvPr/>
        </p:nvSpPr>
        <p:spPr>
          <a:xfrm>
            <a:off x="6420125" y="459118"/>
            <a:ext cx="4989408" cy="36783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D14E2EA1-591B-4514-A838-8B325F0EBBFE}"/>
              </a:ext>
            </a:extLst>
          </p:cNvPr>
          <p:cNvSpPr txBox="1"/>
          <p:nvPr/>
        </p:nvSpPr>
        <p:spPr>
          <a:xfrm>
            <a:off x="8417023" y="5079021"/>
            <a:ext cx="768608" cy="4001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de-DE" sz="2000" dirty="0" err="1"/>
              <a:t>horse</a:t>
            </a:r>
            <a:endParaRPr lang="de-DE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609" y="544261"/>
            <a:ext cx="3031025" cy="3550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97" y="675879"/>
            <a:ext cx="4322669" cy="3244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984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feld 17">
            <a:extLst>
              <a:ext uri="{FF2B5EF4-FFF2-40B4-BE49-F238E27FC236}">
                <a16:creationId xmlns:a16="http://schemas.microsoft.com/office/drawing/2014/main" id="{5A161305-6EC9-47C2-967F-602812F5624E}"/>
              </a:ext>
            </a:extLst>
          </p:cNvPr>
          <p:cNvSpPr txBox="1"/>
          <p:nvPr/>
        </p:nvSpPr>
        <p:spPr>
          <a:xfrm>
            <a:off x="2837202" y="3651421"/>
            <a:ext cx="184731" cy="830997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endParaRPr lang="de-DE" sz="1600" dirty="0"/>
          </a:p>
          <a:p>
            <a:pPr algn="ctr"/>
            <a:endParaRPr lang="de-DE" sz="1600" dirty="0"/>
          </a:p>
          <a:p>
            <a:pPr algn="ctr"/>
            <a:endParaRPr lang="de-DE" sz="1600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D14E2EA1-591B-4514-A838-8B325F0EBBFE}"/>
              </a:ext>
            </a:extLst>
          </p:cNvPr>
          <p:cNvSpPr txBox="1"/>
          <p:nvPr/>
        </p:nvSpPr>
        <p:spPr>
          <a:xfrm>
            <a:off x="1766428" y="5130482"/>
            <a:ext cx="2326278" cy="4001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de-DE" sz="2000" dirty="0" err="1"/>
              <a:t>female</a:t>
            </a:r>
            <a:r>
              <a:rPr lang="de-DE" sz="2000" dirty="0"/>
              <a:t> human </a:t>
            </a:r>
            <a:r>
              <a:rPr lang="de-DE" sz="2000" dirty="0" err="1"/>
              <a:t>being</a:t>
            </a:r>
            <a:endParaRPr lang="de-DE" sz="2000" dirty="0"/>
          </a:p>
        </p:txBody>
      </p:sp>
      <p:sp>
        <p:nvSpPr>
          <p:cNvPr id="22" name="Rechteck: abgerundete Ecken 7">
            <a:extLst>
              <a:ext uri="{FF2B5EF4-FFF2-40B4-BE49-F238E27FC236}">
                <a16:creationId xmlns:a16="http://schemas.microsoft.com/office/drawing/2014/main" id="{DB6E954D-2425-420B-A30B-C09FAC39F744}"/>
              </a:ext>
            </a:extLst>
          </p:cNvPr>
          <p:cNvSpPr/>
          <p:nvPr/>
        </p:nvSpPr>
        <p:spPr>
          <a:xfrm>
            <a:off x="595489" y="4464665"/>
            <a:ext cx="4989408" cy="17287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23" name="Rechteck: abgerundete Ecken 11">
            <a:extLst>
              <a:ext uri="{FF2B5EF4-FFF2-40B4-BE49-F238E27FC236}">
                <a16:creationId xmlns:a16="http://schemas.microsoft.com/office/drawing/2014/main" id="{23C694DF-C545-4222-893B-656B627B6DEC}"/>
              </a:ext>
            </a:extLst>
          </p:cNvPr>
          <p:cNvSpPr/>
          <p:nvPr/>
        </p:nvSpPr>
        <p:spPr>
          <a:xfrm>
            <a:off x="6466483" y="4421184"/>
            <a:ext cx="4989408" cy="17287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24" name="Rechteck: abgerundete Ecken 13">
            <a:extLst>
              <a:ext uri="{FF2B5EF4-FFF2-40B4-BE49-F238E27FC236}">
                <a16:creationId xmlns:a16="http://schemas.microsoft.com/office/drawing/2014/main" id="{78585588-0639-4601-9876-0B117C83AD94}"/>
              </a:ext>
            </a:extLst>
          </p:cNvPr>
          <p:cNvSpPr/>
          <p:nvPr/>
        </p:nvSpPr>
        <p:spPr>
          <a:xfrm>
            <a:off x="595489" y="459118"/>
            <a:ext cx="4989408" cy="36783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25" name="Rechteck: abgerundete Ecken 13">
            <a:extLst>
              <a:ext uri="{FF2B5EF4-FFF2-40B4-BE49-F238E27FC236}">
                <a16:creationId xmlns:a16="http://schemas.microsoft.com/office/drawing/2014/main" id="{78585588-0639-4601-9876-0B117C83AD94}"/>
              </a:ext>
            </a:extLst>
          </p:cNvPr>
          <p:cNvSpPr/>
          <p:nvPr/>
        </p:nvSpPr>
        <p:spPr>
          <a:xfrm>
            <a:off x="6420125" y="459118"/>
            <a:ext cx="4989408" cy="36783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D14E2EA1-591B-4514-A838-8B325F0EBBFE}"/>
              </a:ext>
            </a:extLst>
          </p:cNvPr>
          <p:cNvSpPr txBox="1"/>
          <p:nvPr/>
        </p:nvSpPr>
        <p:spPr>
          <a:xfrm>
            <a:off x="6884409" y="4759562"/>
            <a:ext cx="4147994" cy="1015663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de-DE" sz="2000" dirty="0" err="1"/>
              <a:t>Translocation</a:t>
            </a:r>
            <a:r>
              <a:rPr lang="de-DE" sz="2000" dirty="0"/>
              <a:t> (= a </a:t>
            </a:r>
            <a:r>
              <a:rPr lang="de-DE" sz="2000" dirty="0" err="1"/>
              <a:t>whole</a:t>
            </a:r>
            <a:r>
              <a:rPr lang="de-DE" sz="2000" dirty="0"/>
              <a:t> </a:t>
            </a:r>
            <a:r>
              <a:rPr lang="de-DE" sz="2000" dirty="0" err="1"/>
              <a:t>chromosome</a:t>
            </a:r>
            <a:endParaRPr lang="de-DE" sz="2000" dirty="0"/>
          </a:p>
          <a:p>
            <a:pPr algn="ctr"/>
            <a:r>
              <a:rPr lang="de-DE" sz="2000" dirty="0" err="1"/>
              <a:t>or</a:t>
            </a:r>
            <a:r>
              <a:rPr lang="de-DE" sz="2000" dirty="0"/>
              <a:t> a </a:t>
            </a:r>
            <a:r>
              <a:rPr lang="de-DE" sz="2000" dirty="0" err="1"/>
              <a:t>chromosomal</a:t>
            </a:r>
            <a:r>
              <a:rPr lang="de-DE" sz="2000" dirty="0"/>
              <a:t> </a:t>
            </a:r>
            <a:r>
              <a:rPr lang="de-DE" sz="2000" dirty="0" err="1"/>
              <a:t>segment</a:t>
            </a:r>
            <a:endParaRPr lang="de-DE" sz="2000" dirty="0"/>
          </a:p>
          <a:p>
            <a:pPr algn="ctr"/>
            <a:r>
              <a:rPr lang="de-DE" sz="2000" dirty="0" err="1"/>
              <a:t>has</a:t>
            </a:r>
            <a:r>
              <a:rPr lang="de-DE" sz="2000" dirty="0"/>
              <a:t> </a:t>
            </a:r>
            <a:r>
              <a:rPr lang="de-DE" sz="2000" dirty="0" err="1"/>
              <a:t>been</a:t>
            </a:r>
            <a:r>
              <a:rPr lang="de-DE" sz="2000" dirty="0"/>
              <a:t> </a:t>
            </a:r>
            <a:r>
              <a:rPr lang="de-DE" sz="2000" dirty="0" err="1"/>
              <a:t>moved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another</a:t>
            </a:r>
            <a:r>
              <a:rPr lang="de-DE" sz="2000" dirty="0"/>
              <a:t> </a:t>
            </a:r>
            <a:r>
              <a:rPr lang="de-DE" sz="2000" dirty="0" err="1"/>
              <a:t>location</a:t>
            </a:r>
            <a:r>
              <a:rPr lang="de-DE" sz="2000" dirty="0"/>
              <a:t>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41" y="685285"/>
            <a:ext cx="4361891" cy="3225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73" y="657867"/>
            <a:ext cx="4434867" cy="325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7518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5A161305-6EC9-47C2-967F-602812F5624E}"/>
              </a:ext>
            </a:extLst>
          </p:cNvPr>
          <p:cNvSpPr txBox="1"/>
          <p:nvPr/>
        </p:nvSpPr>
        <p:spPr>
          <a:xfrm>
            <a:off x="2837202" y="3651421"/>
            <a:ext cx="184731" cy="830997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endParaRPr lang="de-DE" sz="1600" dirty="0"/>
          </a:p>
          <a:p>
            <a:pPr algn="ctr"/>
            <a:endParaRPr lang="de-DE" sz="1600" dirty="0"/>
          </a:p>
          <a:p>
            <a:pPr algn="ctr"/>
            <a:endParaRPr lang="de-DE" sz="16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14E2EA1-591B-4514-A838-8B325F0EBBFE}"/>
              </a:ext>
            </a:extLst>
          </p:cNvPr>
          <p:cNvSpPr txBox="1"/>
          <p:nvPr/>
        </p:nvSpPr>
        <p:spPr>
          <a:xfrm>
            <a:off x="2104506" y="4993155"/>
            <a:ext cx="1984710" cy="707886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de-DE" sz="2000" dirty="0"/>
              <a:t>Down </a:t>
            </a:r>
            <a:r>
              <a:rPr lang="de-DE" sz="2000" dirty="0" err="1"/>
              <a:t>syndrome</a:t>
            </a:r>
            <a:r>
              <a:rPr lang="de-DE" sz="2000" dirty="0"/>
              <a:t>/</a:t>
            </a:r>
          </a:p>
          <a:p>
            <a:pPr algn="ctr"/>
            <a:r>
              <a:rPr lang="de-DE" sz="2000" dirty="0" err="1"/>
              <a:t>Trisomy</a:t>
            </a:r>
            <a:r>
              <a:rPr lang="de-DE" sz="2000" dirty="0"/>
              <a:t> 21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DB6E954D-2425-420B-A30B-C09FAC39F744}"/>
              </a:ext>
            </a:extLst>
          </p:cNvPr>
          <p:cNvSpPr/>
          <p:nvPr/>
        </p:nvSpPr>
        <p:spPr>
          <a:xfrm>
            <a:off x="595489" y="4464665"/>
            <a:ext cx="4989408" cy="17287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23C694DF-C545-4222-893B-656B627B6DEC}"/>
              </a:ext>
            </a:extLst>
          </p:cNvPr>
          <p:cNvSpPr/>
          <p:nvPr/>
        </p:nvSpPr>
        <p:spPr>
          <a:xfrm>
            <a:off x="6466483" y="4421184"/>
            <a:ext cx="4989408" cy="17287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78585588-0639-4601-9876-0B117C83AD94}"/>
              </a:ext>
            </a:extLst>
          </p:cNvPr>
          <p:cNvSpPr/>
          <p:nvPr/>
        </p:nvSpPr>
        <p:spPr>
          <a:xfrm>
            <a:off x="595489" y="459118"/>
            <a:ext cx="4989408" cy="36783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20" name="Rechteck: abgerundete Ecken 13">
            <a:extLst>
              <a:ext uri="{FF2B5EF4-FFF2-40B4-BE49-F238E27FC236}">
                <a16:creationId xmlns:a16="http://schemas.microsoft.com/office/drawing/2014/main" id="{78585588-0639-4601-9876-0B117C83AD94}"/>
              </a:ext>
            </a:extLst>
          </p:cNvPr>
          <p:cNvSpPr/>
          <p:nvPr/>
        </p:nvSpPr>
        <p:spPr>
          <a:xfrm>
            <a:off x="6420125" y="459118"/>
            <a:ext cx="4989408" cy="36783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D14E2EA1-591B-4514-A838-8B325F0EBBFE}"/>
              </a:ext>
            </a:extLst>
          </p:cNvPr>
          <p:cNvSpPr txBox="1"/>
          <p:nvPr/>
        </p:nvSpPr>
        <p:spPr>
          <a:xfrm>
            <a:off x="7917601" y="4975080"/>
            <a:ext cx="2351028" cy="707886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de-DE" sz="2000" dirty="0" err="1"/>
              <a:t>Klinefelter</a:t>
            </a:r>
            <a:r>
              <a:rPr lang="de-DE" sz="2000" dirty="0"/>
              <a:t> </a:t>
            </a:r>
            <a:r>
              <a:rPr lang="de-DE" sz="2000" dirty="0" err="1"/>
              <a:t>syndrome</a:t>
            </a:r>
            <a:endParaRPr lang="de-DE" sz="2000" dirty="0"/>
          </a:p>
          <a:p>
            <a:pPr algn="ctr"/>
            <a:r>
              <a:rPr lang="de-DE" sz="2000" dirty="0"/>
              <a:t>(47, XXY)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475" y="734687"/>
            <a:ext cx="4363574" cy="3111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di36pir\AppData\Local\Filr Storage\Meine Dateien\AK_BILI\08_PORTAL_NEU NEU\05d_jgst 10\CHROMOSOMES &amp; KARYOTYPES_dr. lutz\gemalte karyogramme_AS\FERTIGE\complete_ohne_ränder\jpg\klinefel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765" y="734687"/>
            <a:ext cx="4500293" cy="311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831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5A161305-6EC9-47C2-967F-602812F5624E}"/>
              </a:ext>
            </a:extLst>
          </p:cNvPr>
          <p:cNvSpPr txBox="1"/>
          <p:nvPr/>
        </p:nvSpPr>
        <p:spPr>
          <a:xfrm>
            <a:off x="2837202" y="3651421"/>
            <a:ext cx="184731" cy="830997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endParaRPr lang="de-DE" sz="1600" dirty="0"/>
          </a:p>
          <a:p>
            <a:pPr algn="ctr"/>
            <a:endParaRPr lang="de-DE" sz="1600" dirty="0"/>
          </a:p>
          <a:p>
            <a:pPr algn="ctr"/>
            <a:endParaRPr lang="de-DE" sz="16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14E2EA1-591B-4514-A838-8B325F0EBBFE}"/>
              </a:ext>
            </a:extLst>
          </p:cNvPr>
          <p:cNvSpPr txBox="1"/>
          <p:nvPr/>
        </p:nvSpPr>
        <p:spPr>
          <a:xfrm>
            <a:off x="2506428" y="5085486"/>
            <a:ext cx="944489" cy="4001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de-DE" sz="2000" dirty="0" err="1"/>
              <a:t>fruit</a:t>
            </a:r>
            <a:r>
              <a:rPr lang="de-DE" sz="2000" dirty="0"/>
              <a:t> </a:t>
            </a:r>
            <a:r>
              <a:rPr lang="de-DE" sz="2000" dirty="0" err="1"/>
              <a:t>fly</a:t>
            </a:r>
            <a:endParaRPr lang="de-DE" sz="2000" dirty="0"/>
          </a:p>
        </p:txBody>
      </p:sp>
      <p:sp>
        <p:nvSpPr>
          <p:cNvPr id="5" name="Rechteck: abgerundete Ecken 7">
            <a:extLst>
              <a:ext uri="{FF2B5EF4-FFF2-40B4-BE49-F238E27FC236}">
                <a16:creationId xmlns:a16="http://schemas.microsoft.com/office/drawing/2014/main" id="{DB6E954D-2425-420B-A30B-C09FAC39F744}"/>
              </a:ext>
            </a:extLst>
          </p:cNvPr>
          <p:cNvSpPr/>
          <p:nvPr/>
        </p:nvSpPr>
        <p:spPr>
          <a:xfrm>
            <a:off x="595489" y="4464665"/>
            <a:ext cx="4989408" cy="17287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6" name="Rechteck: abgerundete Ecken 11">
            <a:extLst>
              <a:ext uri="{FF2B5EF4-FFF2-40B4-BE49-F238E27FC236}">
                <a16:creationId xmlns:a16="http://schemas.microsoft.com/office/drawing/2014/main" id="{23C694DF-C545-4222-893B-656B627B6DEC}"/>
              </a:ext>
            </a:extLst>
          </p:cNvPr>
          <p:cNvSpPr/>
          <p:nvPr/>
        </p:nvSpPr>
        <p:spPr>
          <a:xfrm>
            <a:off x="6466483" y="4421184"/>
            <a:ext cx="4989408" cy="17287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8" name="Rechteck: abgerundete Ecken 13">
            <a:extLst>
              <a:ext uri="{FF2B5EF4-FFF2-40B4-BE49-F238E27FC236}">
                <a16:creationId xmlns:a16="http://schemas.microsoft.com/office/drawing/2014/main" id="{78585588-0639-4601-9876-0B117C83AD94}"/>
              </a:ext>
            </a:extLst>
          </p:cNvPr>
          <p:cNvSpPr/>
          <p:nvPr/>
        </p:nvSpPr>
        <p:spPr>
          <a:xfrm>
            <a:off x="595489" y="459118"/>
            <a:ext cx="4989408" cy="36783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10" name="Rechteck: abgerundete Ecken 13">
            <a:extLst>
              <a:ext uri="{FF2B5EF4-FFF2-40B4-BE49-F238E27FC236}">
                <a16:creationId xmlns:a16="http://schemas.microsoft.com/office/drawing/2014/main" id="{78585588-0639-4601-9876-0B117C83AD94}"/>
              </a:ext>
            </a:extLst>
          </p:cNvPr>
          <p:cNvSpPr/>
          <p:nvPr/>
        </p:nvSpPr>
        <p:spPr>
          <a:xfrm>
            <a:off x="6420125" y="459118"/>
            <a:ext cx="4989408" cy="36783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14E2EA1-591B-4514-A838-8B325F0EBBFE}"/>
              </a:ext>
            </a:extLst>
          </p:cNvPr>
          <p:cNvSpPr txBox="1"/>
          <p:nvPr/>
        </p:nvSpPr>
        <p:spPr>
          <a:xfrm>
            <a:off x="8046220" y="5070054"/>
            <a:ext cx="2211503" cy="4001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de-DE" sz="2000" dirty="0" err="1"/>
              <a:t>female</a:t>
            </a:r>
            <a:r>
              <a:rPr lang="de-DE" sz="2000" dirty="0"/>
              <a:t> </a:t>
            </a:r>
            <a:r>
              <a:rPr lang="de-DE" sz="2000" dirty="0" err="1"/>
              <a:t>chimpanzee</a:t>
            </a:r>
            <a:endParaRPr lang="de-DE" sz="2000" dirty="0"/>
          </a:p>
        </p:txBody>
      </p:sp>
      <p:sp>
        <p:nvSpPr>
          <p:cNvPr id="14" name="AutoShape 2" descr="Bildergebnis für karyotype chimpanzee"/>
          <p:cNvSpPr>
            <a:spLocks noChangeAspect="1" noChangeArrowheads="1"/>
          </p:cNvSpPr>
          <p:nvPr/>
        </p:nvSpPr>
        <p:spPr bwMode="auto">
          <a:xfrm>
            <a:off x="155575" y="-1036638"/>
            <a:ext cx="2105025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5" name="AutoShape 4" descr="Bildergebnis für karyotype chimpanzee"/>
          <p:cNvSpPr>
            <a:spLocks noChangeAspect="1" noChangeArrowheads="1"/>
          </p:cNvSpPr>
          <p:nvPr/>
        </p:nvSpPr>
        <p:spPr bwMode="auto">
          <a:xfrm>
            <a:off x="307975" y="-884238"/>
            <a:ext cx="2105025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5122" name="Picture 2" descr="C:\Users\di36pir\AppData\Local\Filr Storage\Meine Dateien\AK_BILI\08_PORTAL_NEU NEU\05d_jgst 10\CHROMOSOMES &amp; KARYOTYPES_dr. lutz\gemalte karyogramme_AS\FERTIGE\complete_ohne_ränder\jpg\Fruit_fl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835" y="1878868"/>
            <a:ext cx="1872259" cy="60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i36pir\AppData\Local\Filr Storage\Meine Dateien\AK_BILI\08_PORTAL_NEU NEU\05d_jgst 10\CHROMOSOMES &amp; KARYOTYPES_dr. lutz\gemalte karyogramme_AS\FERTIGE\complete_ohne_ränder\jpg\chimpanzee_fema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203" y="626806"/>
            <a:ext cx="4457252" cy="334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891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932AD065-B0EE-4366-BC3C-6F67ECBA7ABB}"/>
              </a:ext>
            </a:extLst>
          </p:cNvPr>
          <p:cNvSpPr txBox="1"/>
          <p:nvPr/>
        </p:nvSpPr>
        <p:spPr>
          <a:xfrm>
            <a:off x="2837202" y="3651421"/>
            <a:ext cx="184731" cy="830997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endParaRPr lang="de-DE" sz="1600" dirty="0"/>
          </a:p>
          <a:p>
            <a:pPr algn="ctr"/>
            <a:endParaRPr lang="de-DE" sz="1600" dirty="0"/>
          </a:p>
          <a:p>
            <a:pPr algn="ctr"/>
            <a:endParaRPr lang="de-DE" sz="16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2531289-7FEC-474F-93EA-17C80C27E1EB}"/>
              </a:ext>
            </a:extLst>
          </p:cNvPr>
          <p:cNvSpPr txBox="1"/>
          <p:nvPr/>
        </p:nvSpPr>
        <p:spPr>
          <a:xfrm>
            <a:off x="934346" y="4830068"/>
            <a:ext cx="4311693" cy="1015663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de-DE" sz="2000" dirty="0" err="1"/>
              <a:t>Triploidy</a:t>
            </a:r>
            <a:r>
              <a:rPr lang="de-DE" sz="2000" dirty="0"/>
              <a:t> </a:t>
            </a:r>
            <a:r>
              <a:rPr lang="en-GB" sz="2000" dirty="0"/>
              <a:t>(= three sets of chromosomes;</a:t>
            </a:r>
          </a:p>
          <a:p>
            <a:pPr algn="ctr"/>
            <a:r>
              <a:rPr lang="en-GB" sz="2000" dirty="0"/>
              <a:t>responsible for 12 % of</a:t>
            </a:r>
          </a:p>
          <a:p>
            <a:pPr algn="ctr"/>
            <a:r>
              <a:rPr lang="en-GB" sz="2000" dirty="0"/>
              <a:t>spontaneous abortions</a:t>
            </a:r>
            <a:endParaRPr lang="de-DE" sz="2000" dirty="0"/>
          </a:p>
        </p:txBody>
      </p:sp>
      <p:sp>
        <p:nvSpPr>
          <p:cNvPr id="4" name="Rechteck: abgerundete Ecken 7">
            <a:extLst>
              <a:ext uri="{FF2B5EF4-FFF2-40B4-BE49-F238E27FC236}">
                <a16:creationId xmlns:a16="http://schemas.microsoft.com/office/drawing/2014/main" id="{47F43F15-01EF-457A-8742-C953A210F316}"/>
              </a:ext>
            </a:extLst>
          </p:cNvPr>
          <p:cNvSpPr/>
          <p:nvPr/>
        </p:nvSpPr>
        <p:spPr>
          <a:xfrm>
            <a:off x="595489" y="4464665"/>
            <a:ext cx="4989408" cy="17287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5" name="Rechteck: abgerundete Ecken 11">
            <a:extLst>
              <a:ext uri="{FF2B5EF4-FFF2-40B4-BE49-F238E27FC236}">
                <a16:creationId xmlns:a16="http://schemas.microsoft.com/office/drawing/2014/main" id="{247CA3FB-1605-4162-933C-AA297A050F65}"/>
              </a:ext>
            </a:extLst>
          </p:cNvPr>
          <p:cNvSpPr/>
          <p:nvPr/>
        </p:nvSpPr>
        <p:spPr>
          <a:xfrm>
            <a:off x="6466483" y="4421184"/>
            <a:ext cx="4989408" cy="17287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6" name="Rechteck: abgerundete Ecken 13">
            <a:extLst>
              <a:ext uri="{FF2B5EF4-FFF2-40B4-BE49-F238E27FC236}">
                <a16:creationId xmlns:a16="http://schemas.microsoft.com/office/drawing/2014/main" id="{52210EE1-28E3-4919-A1AF-175A449A9455}"/>
              </a:ext>
            </a:extLst>
          </p:cNvPr>
          <p:cNvSpPr/>
          <p:nvPr/>
        </p:nvSpPr>
        <p:spPr>
          <a:xfrm>
            <a:off x="595489" y="459118"/>
            <a:ext cx="4989408" cy="36783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7" name="Rechteck: abgerundete Ecken 13">
            <a:extLst>
              <a:ext uri="{FF2B5EF4-FFF2-40B4-BE49-F238E27FC236}">
                <a16:creationId xmlns:a16="http://schemas.microsoft.com/office/drawing/2014/main" id="{6B4E8220-39AA-457E-B496-4E1FA631815B}"/>
              </a:ext>
            </a:extLst>
          </p:cNvPr>
          <p:cNvSpPr/>
          <p:nvPr/>
        </p:nvSpPr>
        <p:spPr>
          <a:xfrm>
            <a:off x="6420125" y="459118"/>
            <a:ext cx="4989408" cy="36783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C53F6AA-3EFF-43DB-A03F-B102E6736AE1}"/>
              </a:ext>
            </a:extLst>
          </p:cNvPr>
          <p:cNvSpPr txBox="1"/>
          <p:nvPr/>
        </p:nvSpPr>
        <p:spPr>
          <a:xfrm>
            <a:off x="8373562" y="5057165"/>
            <a:ext cx="1311769" cy="4001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de-DE" sz="2000" dirty="0" err="1"/>
              <a:t>Trisomy</a:t>
            </a:r>
            <a:r>
              <a:rPr lang="de-DE" sz="2000" dirty="0"/>
              <a:t> 18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45" y="883274"/>
            <a:ext cx="4516195" cy="2879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422" y="667869"/>
            <a:ext cx="4500283" cy="324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7513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C0DE639-A16F-4362-883B-53DFA4F03681}"/>
              </a:ext>
            </a:extLst>
          </p:cNvPr>
          <p:cNvSpPr txBox="1"/>
          <p:nvPr/>
        </p:nvSpPr>
        <p:spPr>
          <a:xfrm>
            <a:off x="2837202" y="3651421"/>
            <a:ext cx="184731" cy="830997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endParaRPr lang="de-DE" sz="1600" dirty="0"/>
          </a:p>
          <a:p>
            <a:pPr algn="ctr"/>
            <a:endParaRPr lang="de-DE" sz="1600" dirty="0"/>
          </a:p>
          <a:p>
            <a:pPr algn="ctr"/>
            <a:endParaRPr lang="de-DE" sz="16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467DF08-9A59-4AC1-98F4-7EDAB8FCBF06}"/>
              </a:ext>
            </a:extLst>
          </p:cNvPr>
          <p:cNvSpPr txBox="1"/>
          <p:nvPr/>
        </p:nvSpPr>
        <p:spPr>
          <a:xfrm>
            <a:off x="2249610" y="5107655"/>
            <a:ext cx="1681166" cy="4001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de-DE" sz="2000" dirty="0"/>
              <a:t>XYY-syndrome</a:t>
            </a:r>
          </a:p>
        </p:txBody>
      </p:sp>
      <p:sp>
        <p:nvSpPr>
          <p:cNvPr id="4" name="Rechteck: abgerundete Ecken 7">
            <a:extLst>
              <a:ext uri="{FF2B5EF4-FFF2-40B4-BE49-F238E27FC236}">
                <a16:creationId xmlns:a16="http://schemas.microsoft.com/office/drawing/2014/main" id="{9EC0C611-D3FF-4947-919C-D5CCA3E7EEF6}"/>
              </a:ext>
            </a:extLst>
          </p:cNvPr>
          <p:cNvSpPr/>
          <p:nvPr/>
        </p:nvSpPr>
        <p:spPr>
          <a:xfrm>
            <a:off x="595489" y="4464665"/>
            <a:ext cx="4989408" cy="17287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5" name="Rechteck: abgerundete Ecken 11">
            <a:extLst>
              <a:ext uri="{FF2B5EF4-FFF2-40B4-BE49-F238E27FC236}">
                <a16:creationId xmlns:a16="http://schemas.microsoft.com/office/drawing/2014/main" id="{545E37B1-D2F0-4138-B3E3-8B99969C82F0}"/>
              </a:ext>
            </a:extLst>
          </p:cNvPr>
          <p:cNvSpPr/>
          <p:nvPr/>
        </p:nvSpPr>
        <p:spPr>
          <a:xfrm>
            <a:off x="6466483" y="4421184"/>
            <a:ext cx="4989408" cy="17287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6" name="Rechteck: abgerundete Ecken 13">
            <a:extLst>
              <a:ext uri="{FF2B5EF4-FFF2-40B4-BE49-F238E27FC236}">
                <a16:creationId xmlns:a16="http://schemas.microsoft.com/office/drawing/2014/main" id="{1507ABC3-17A3-44E5-9B9F-56BBEEA29D4D}"/>
              </a:ext>
            </a:extLst>
          </p:cNvPr>
          <p:cNvSpPr/>
          <p:nvPr/>
        </p:nvSpPr>
        <p:spPr>
          <a:xfrm>
            <a:off x="595489" y="459118"/>
            <a:ext cx="4989408" cy="36783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7" name="Rechteck: abgerundete Ecken 13">
            <a:extLst>
              <a:ext uri="{FF2B5EF4-FFF2-40B4-BE49-F238E27FC236}">
                <a16:creationId xmlns:a16="http://schemas.microsoft.com/office/drawing/2014/main" id="{3AD1E12D-BD39-456D-9BF6-A6B11893C2CB}"/>
              </a:ext>
            </a:extLst>
          </p:cNvPr>
          <p:cNvSpPr/>
          <p:nvPr/>
        </p:nvSpPr>
        <p:spPr>
          <a:xfrm>
            <a:off x="6420125" y="459118"/>
            <a:ext cx="4989408" cy="36783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6090B76-13A8-4F61-BA67-327127855E28}"/>
              </a:ext>
            </a:extLst>
          </p:cNvPr>
          <p:cNvSpPr txBox="1"/>
          <p:nvPr/>
        </p:nvSpPr>
        <p:spPr>
          <a:xfrm>
            <a:off x="7859057" y="5095259"/>
            <a:ext cx="2526205" cy="4001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de-DE" sz="2000" dirty="0" err="1"/>
              <a:t>bacterial</a:t>
            </a:r>
            <a:r>
              <a:rPr lang="de-DE" sz="2000" dirty="0"/>
              <a:t> </a:t>
            </a:r>
            <a:r>
              <a:rPr lang="de-DE" sz="2000" dirty="0" err="1"/>
              <a:t>chromosome</a:t>
            </a:r>
            <a:endParaRPr lang="de-DE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095" y="768501"/>
            <a:ext cx="4679575" cy="3030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82" y="735227"/>
            <a:ext cx="4288422" cy="3096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8433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67</Words>
  <Application>Microsoft Macintosh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Werner Lutz</dc:creator>
  <cp:lastModifiedBy>Tanya Fisher-Lehmann</cp:lastModifiedBy>
  <cp:revision>43</cp:revision>
  <dcterms:created xsi:type="dcterms:W3CDTF">2018-02-21T16:59:24Z</dcterms:created>
  <dcterms:modified xsi:type="dcterms:W3CDTF">2020-10-02T08:08:59Z</dcterms:modified>
</cp:coreProperties>
</file>