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1B4A4DB-6A57-43D4-8E49-0F7AAC68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92619C08-2D66-4D79-8FC0-A721F1518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37E041A-D68B-4B49-860E-4A28595A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2241A78-BA7E-4820-9D23-FD1A14F1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44F1A04-A050-421C-9851-15A3E540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19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08A3B6-C2A0-4CD1-8C10-5FC58DD0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CA2F1992-4732-416D-9484-0AB78CA4A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B1C467A-13E6-456A-80E4-4650D8B0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18C9FF67-9BFE-4A77-8FBF-58E8DB16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F910BBB-4F56-4112-BCF0-20E097F3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69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095576E2-6573-4CF5-AED7-DBC35FDE2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41953AB0-A96E-4CD3-A528-7290EBA9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4A1A134-4D2D-4C18-990B-DD981DE6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145A9C8-938F-40E8-A017-827DD6FA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D56A134-77FF-4E83-B227-31619D9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2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A067A4E-0F3C-4F48-B25A-19A62228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2ECA3B0-EB26-4284-B110-BB4A4D4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C53BF7A-2344-4908-9D75-F5B013B8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8AE8211-7F82-4F8D-9F80-4A6899EC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77BD916-1DF0-493E-90C9-B4C333F7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11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AEA3B84-A683-4880-8D64-A9DEFBE7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E8BAC8B-B914-4285-B0DC-20367D6B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50B2CCD-D10A-41B0-A93B-43CCE6FE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8177CB5-8D16-44B6-9C95-980B3EAB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DDB0132-CD39-4FC0-B69A-08C6DB1A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D126B91-7AE2-4B55-BA96-577CE7FD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8B4B425-2639-42AD-B7F2-BABD0B4B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EF08866-C978-4BE7-B49F-53ACB515E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4960EB15-A619-4F33-986F-1D5C6D61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7188FC9D-7405-4AF3-9A75-9996DFA9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44652FF-0A66-46AA-8826-B0FA1D94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2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4A86AA3-9192-421B-B409-AD1922FF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CFD0F9B-002B-495D-A4B9-9E39A179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C1BD9469-72BB-455E-AB63-9EF0416A6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92173A41-750B-4978-A0D3-F5AB3AB79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903CFF25-1B2E-47EA-95D9-63808EC72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323A1681-2866-47C2-99E4-914D9601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C1995883-B239-47CB-8702-CC110ACB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C790BC84-DF3B-4F03-AFF3-BABD7478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59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32286B2-4754-409F-A432-3D60B0CC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030B7861-1845-46F0-A07B-053E0EB3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858A0BCC-32BD-4252-96B3-1A1EFCA2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5F84C233-D11C-4F08-BCB5-59AC7831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497F63BA-D6FF-45B8-BAEC-82824BD2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67EBD047-6B9A-4F51-8EC2-C758E3EC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E5636F2D-94A0-414B-9DB1-7BF3ED18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59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FDDB703-6C58-4897-914B-F0E1A503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6D8079D-75A7-44A3-994E-2DD75719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388AE71A-8D44-4377-B15A-A511DB313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BCC874F3-ECA8-47A9-8C70-4855054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28895870-CAA0-4643-A00E-CB882002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79C8EE69-6968-4674-AD52-0170003C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48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33F0805-6160-457C-9A9E-D6D4C38F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39CC4C3F-3D6A-4265-813C-8CD96C2E1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390960A-C038-4858-AD10-1F8D88112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E80C784B-17BB-4B35-8BE4-C5EAE6B6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B9BF8D1F-DF0E-4A7C-874C-F7F7C6FC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F8BD0D76-F12E-4522-9E74-FC8AEB22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78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E8F2DF9B-CFBD-451E-8B45-F46A90A2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FDA2B7B-D212-4C45-9F3B-1DE53335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9ACC8A1-5602-440C-B124-2039EF304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B6B9-A5C6-4AD4-927E-B678F970B75E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6160FD9-3384-4992-87F1-B6E82B528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907F6BC-7550-414E-8216-0D31184D1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12D1-3036-4975-B99F-518A806B5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6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130EBE17-193B-4560-8657-8578C740E588}"/>
              </a:ext>
            </a:extLst>
          </p:cNvPr>
          <p:cNvSpPr txBox="1"/>
          <p:nvPr/>
        </p:nvSpPr>
        <p:spPr>
          <a:xfrm>
            <a:off x="6703151" y="1034157"/>
            <a:ext cx="4368055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Will </a:t>
            </a:r>
            <a:r>
              <a:rPr lang="de-DE" sz="1600" dirty="0" err="1"/>
              <a:t>my</a:t>
            </a:r>
            <a:r>
              <a:rPr lang="de-DE" sz="1600" dirty="0"/>
              <a:t> </a:t>
            </a:r>
            <a:r>
              <a:rPr lang="de-DE" sz="1600" dirty="0" err="1"/>
              <a:t>baby</a:t>
            </a:r>
            <a:r>
              <a:rPr lang="de-DE" sz="1600" dirty="0"/>
              <a:t> </a:t>
            </a:r>
            <a:r>
              <a:rPr lang="de-DE" sz="1600" dirty="0" err="1"/>
              <a:t>suffer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genetic</a:t>
            </a:r>
            <a:r>
              <a:rPr lang="de-DE" sz="1600" dirty="0"/>
              <a:t> </a:t>
            </a:r>
            <a:r>
              <a:rPr lang="de-DE" sz="1600" dirty="0" err="1"/>
              <a:t>disease</a:t>
            </a:r>
            <a:endParaRPr lang="de-DE" sz="1600" dirty="0"/>
          </a:p>
          <a:p>
            <a:pPr algn="ctr"/>
            <a:r>
              <a:rPr lang="de-DE" sz="1600" dirty="0" err="1"/>
              <a:t>my</a:t>
            </a:r>
            <a:r>
              <a:rPr lang="de-DE" sz="1600" dirty="0"/>
              <a:t> </a:t>
            </a:r>
            <a:r>
              <a:rPr lang="de-DE" sz="1600" dirty="0" err="1"/>
              <a:t>grandfather</a:t>
            </a:r>
            <a:r>
              <a:rPr lang="de-DE" sz="1600" dirty="0"/>
              <a:t> </a:t>
            </a:r>
            <a:r>
              <a:rPr lang="de-DE" sz="1600" dirty="0" err="1"/>
              <a:t>died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EE3B604-2A60-48FA-BC5A-1E147895C21C}"/>
              </a:ext>
            </a:extLst>
          </p:cNvPr>
          <p:cNvSpPr txBox="1"/>
          <p:nvPr/>
        </p:nvSpPr>
        <p:spPr>
          <a:xfrm>
            <a:off x="2831660" y="3623712"/>
            <a:ext cx="184730" cy="738664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endParaRPr lang="de-DE" sz="1400" dirty="0"/>
          </a:p>
          <a:p>
            <a:pPr algn="ctr"/>
            <a:endParaRPr lang="de-DE" sz="14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E58451F5-C17E-4E97-B50D-1BEB53B19A75}"/>
              </a:ext>
            </a:extLst>
          </p:cNvPr>
          <p:cNvGrpSpPr/>
          <p:nvPr/>
        </p:nvGrpSpPr>
        <p:grpSpPr>
          <a:xfrm>
            <a:off x="589947" y="2535272"/>
            <a:ext cx="4989408" cy="1728716"/>
            <a:chOff x="458022" y="2377478"/>
            <a:chExt cx="4989408" cy="1728716"/>
          </a:xfrm>
        </p:grpSpPr>
        <p:sp>
          <p:nvSpPr>
            <p:cNvPr id="5" name="Textfeld 4">
              <a:extLst>
                <a:ext uri="{FF2B5EF4-FFF2-40B4-BE49-F238E27FC236}">
                  <a16:creationId xmlns="" xmlns:a16="http://schemas.microsoft.com/office/drawing/2014/main" id="{F10DE41A-29AF-4023-A567-96C6A60FDB7C}"/>
                </a:ext>
              </a:extLst>
            </p:cNvPr>
            <p:cNvSpPr txBox="1"/>
            <p:nvPr/>
          </p:nvSpPr>
          <p:spPr>
            <a:xfrm>
              <a:off x="709523" y="2898644"/>
              <a:ext cx="4406527" cy="584775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Scientists</a:t>
              </a:r>
              <a:r>
                <a:rPr lang="de-DE" sz="1600" dirty="0"/>
                <a:t> </a:t>
              </a:r>
              <a:r>
                <a:rPr lang="de-DE" sz="1600" dirty="0" err="1"/>
                <a:t>have</a:t>
              </a:r>
              <a:r>
                <a:rPr lang="de-DE" sz="1600" dirty="0"/>
                <a:t> </a:t>
              </a:r>
              <a:r>
                <a:rPr lang="de-DE" sz="1600" dirty="0" err="1"/>
                <a:t>genetically</a:t>
              </a:r>
              <a:r>
                <a:rPr lang="de-DE" sz="1600" dirty="0"/>
                <a:t> </a:t>
              </a:r>
              <a:r>
                <a:rPr lang="de-DE" sz="1600" dirty="0" err="1"/>
                <a:t>modified</a:t>
              </a:r>
              <a:r>
                <a:rPr lang="de-DE" sz="1600" dirty="0"/>
                <a:t> </a:t>
              </a:r>
              <a:r>
                <a:rPr lang="de-DE" sz="1600" dirty="0" err="1"/>
                <a:t>rice</a:t>
              </a:r>
              <a:r>
                <a:rPr lang="de-DE" sz="1600" dirty="0"/>
                <a:t> plants</a:t>
              </a:r>
            </a:p>
            <a:p>
              <a:pPr algn="ctr"/>
              <a:r>
                <a:rPr lang="de-DE" sz="1600" dirty="0"/>
                <a:t>so </a:t>
              </a:r>
              <a:r>
                <a:rPr lang="de-DE" sz="1600" dirty="0" err="1"/>
                <a:t>that</a:t>
              </a:r>
              <a:r>
                <a:rPr lang="de-DE" sz="1600" dirty="0"/>
                <a:t> </a:t>
              </a:r>
              <a:r>
                <a:rPr lang="de-DE" sz="1600" dirty="0" err="1"/>
                <a:t>they</a:t>
              </a:r>
              <a:r>
                <a:rPr lang="de-DE" sz="1600" dirty="0"/>
                <a:t> </a:t>
              </a:r>
              <a:r>
                <a:rPr lang="de-DE" sz="1600" dirty="0" err="1"/>
                <a:t>produce</a:t>
              </a:r>
              <a:r>
                <a:rPr lang="de-DE" sz="1600" dirty="0"/>
                <a:t> large </a:t>
              </a:r>
              <a:r>
                <a:rPr lang="de-DE" sz="1600" dirty="0" err="1"/>
                <a:t>amounts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>
                  <a:latin typeface="Symbol" panose="05050102010706020507" pitchFamily="18" charset="2"/>
                </a:rPr>
                <a:t>b</a:t>
              </a:r>
              <a:r>
                <a:rPr lang="de-DE" sz="1600" dirty="0"/>
                <a:t>-</a:t>
              </a:r>
              <a:r>
                <a:rPr lang="de-DE" sz="1600" dirty="0" err="1"/>
                <a:t>carotine</a:t>
              </a:r>
              <a:r>
                <a:rPr lang="de-DE" sz="1600" dirty="0"/>
                <a:t>.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="" xmlns:a16="http://schemas.microsoft.com/office/drawing/2014/main" id="{89421B4B-84D6-4DBA-B4E9-5AB79E750A16}"/>
                </a:ext>
              </a:extLst>
            </p:cNvPr>
            <p:cNvSpPr/>
            <p:nvPr/>
          </p:nvSpPr>
          <p:spPr>
            <a:xfrm>
              <a:off x="458022" y="2377478"/>
              <a:ext cx="4989408" cy="17287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Rechteck: abgerundete Ecken 10">
            <a:extLst>
              <a:ext uri="{FF2B5EF4-FFF2-40B4-BE49-F238E27FC236}">
                <a16:creationId xmlns="" xmlns:a16="http://schemas.microsoft.com/office/drawing/2014/main" id="{FE40759E-07F1-41F5-9161-AF196CE99389}"/>
              </a:ext>
            </a:extLst>
          </p:cNvPr>
          <p:cNvSpPr/>
          <p:nvPr/>
        </p:nvSpPr>
        <p:spPr>
          <a:xfrm>
            <a:off x="596614" y="4663418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="" xmlns:a16="http://schemas.microsoft.com/office/drawing/2014/main" id="{A1F344BD-7D01-45F5-BE58-22F29F84B111}"/>
              </a:ext>
            </a:extLst>
          </p:cNvPr>
          <p:cNvSpPr/>
          <p:nvPr/>
        </p:nvSpPr>
        <p:spPr>
          <a:xfrm>
            <a:off x="6432619" y="2527180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DAD8CBAD-5247-4C25-90AF-5C65309A2BA8}"/>
              </a:ext>
            </a:extLst>
          </p:cNvPr>
          <p:cNvGrpSpPr/>
          <p:nvPr/>
        </p:nvGrpSpPr>
        <p:grpSpPr>
          <a:xfrm>
            <a:off x="570511" y="431409"/>
            <a:ext cx="5008844" cy="1728716"/>
            <a:chOff x="438586" y="431409"/>
            <a:chExt cx="5008844" cy="1728716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="" xmlns:a16="http://schemas.microsoft.com/office/drawing/2014/main" id="{34BCA248-38F3-424A-B451-88C3DF1C5BBC}"/>
                </a:ext>
              </a:extLst>
            </p:cNvPr>
            <p:cNvSpPr/>
            <p:nvPr/>
          </p:nvSpPr>
          <p:spPr>
            <a:xfrm>
              <a:off x="458022" y="431409"/>
              <a:ext cx="4989408" cy="17287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5044B2ED-CC3E-4A73-90DA-0709EE14F402}"/>
                </a:ext>
              </a:extLst>
            </p:cNvPr>
            <p:cNvSpPr txBox="1"/>
            <p:nvPr/>
          </p:nvSpPr>
          <p:spPr>
            <a:xfrm>
              <a:off x="438586" y="664824"/>
              <a:ext cx="4948406" cy="1323439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Symbol" panose="05050102010706020507" pitchFamily="18" charset="2"/>
                </a:rPr>
                <a:t>b</a:t>
              </a:r>
              <a:r>
                <a:rPr lang="de-DE" sz="1600" dirty="0"/>
                <a:t>-</a:t>
              </a:r>
              <a:r>
                <a:rPr lang="de-DE" sz="1600" dirty="0" err="1"/>
                <a:t>carotine</a:t>
              </a:r>
              <a:r>
                <a:rPr lang="de-DE" sz="1600" dirty="0"/>
                <a:t>, an orange </a:t>
              </a:r>
              <a:r>
                <a:rPr lang="de-DE" sz="1600" dirty="0" err="1"/>
                <a:t>substance</a:t>
              </a:r>
              <a:r>
                <a:rPr lang="de-DE" sz="1600" dirty="0"/>
                <a:t> </a:t>
              </a:r>
              <a:r>
                <a:rPr lang="de-DE" sz="1600" dirty="0" err="1"/>
                <a:t>that</a:t>
              </a:r>
              <a:r>
                <a:rPr lang="de-DE" sz="1600" dirty="0"/>
                <a:t> </a:t>
              </a:r>
              <a:r>
                <a:rPr lang="de-DE" sz="1600" dirty="0" err="1"/>
                <a:t>gives</a:t>
              </a:r>
              <a:r>
                <a:rPr lang="de-DE" sz="1600" dirty="0"/>
                <a:t> </a:t>
              </a:r>
              <a:r>
                <a:rPr lang="de-DE" sz="1600" dirty="0" err="1" smtClean="0"/>
                <a:t>carrots</a:t>
              </a:r>
              <a:r>
                <a:rPr lang="de-DE" sz="1600" dirty="0" smtClean="0"/>
                <a:t> </a:t>
              </a:r>
              <a:r>
                <a:rPr lang="de-DE" sz="1600" dirty="0" err="1"/>
                <a:t>their</a:t>
              </a:r>
              <a:r>
                <a:rPr lang="de-DE" sz="1600" dirty="0"/>
                <a:t> </a:t>
              </a:r>
              <a:endParaRPr lang="de-DE" sz="1600" dirty="0" smtClean="0"/>
            </a:p>
            <a:p>
              <a:pPr algn="ctr"/>
              <a:r>
                <a:rPr lang="de-DE" sz="1600" dirty="0" err="1" smtClean="0"/>
                <a:t>colour</a:t>
              </a:r>
              <a:r>
                <a:rPr lang="de-DE" sz="1600" dirty="0"/>
                <a:t>, </a:t>
              </a:r>
              <a:r>
                <a:rPr lang="de-DE" sz="1600" dirty="0" err="1"/>
                <a:t>is</a:t>
              </a:r>
              <a:r>
                <a:rPr lang="de-DE" sz="1600" dirty="0"/>
                <a:t> </a:t>
              </a:r>
              <a:r>
                <a:rPr lang="de-DE" sz="1600" dirty="0" err="1"/>
                <a:t>required</a:t>
              </a:r>
              <a:r>
                <a:rPr lang="de-DE" sz="1600" dirty="0"/>
                <a:t> </a:t>
              </a:r>
              <a:r>
                <a:rPr lang="de-DE" sz="1600" dirty="0" err="1"/>
                <a:t>by</a:t>
              </a:r>
              <a:r>
                <a:rPr lang="de-DE" sz="1600" dirty="0"/>
                <a:t> </a:t>
              </a:r>
              <a:r>
                <a:rPr lang="de-DE" sz="1600" dirty="0" err="1" smtClean="0"/>
                <a:t>the</a:t>
              </a:r>
              <a:r>
                <a:rPr lang="de-DE" sz="1600" dirty="0" smtClean="0"/>
                <a:t> human </a:t>
              </a:r>
              <a:r>
                <a:rPr lang="de-DE" sz="1600" dirty="0" err="1"/>
                <a:t>body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make</a:t>
              </a:r>
              <a:r>
                <a:rPr lang="de-DE" sz="1600" dirty="0"/>
                <a:t> </a:t>
              </a:r>
              <a:r>
                <a:rPr lang="de-DE" sz="1600" dirty="0" err="1"/>
                <a:t>vitamin</a:t>
              </a:r>
              <a:r>
                <a:rPr lang="de-DE" sz="1600" dirty="0"/>
                <a:t> A.</a:t>
              </a:r>
            </a:p>
            <a:p>
              <a:pPr algn="ctr"/>
              <a:r>
                <a:rPr lang="de-DE" sz="1600" dirty="0"/>
                <a:t>Rice </a:t>
              </a:r>
              <a:r>
                <a:rPr lang="de-DE" sz="1600" dirty="0" err="1"/>
                <a:t>does</a:t>
              </a:r>
              <a:r>
                <a:rPr lang="de-DE" sz="1600" dirty="0"/>
                <a:t> not </a:t>
              </a:r>
              <a:r>
                <a:rPr lang="de-DE" sz="1600" dirty="0" err="1"/>
                <a:t>contain</a:t>
              </a:r>
              <a:r>
                <a:rPr lang="de-DE" sz="1600" dirty="0"/>
                <a:t> </a:t>
              </a:r>
              <a:r>
                <a:rPr lang="de-DE" sz="1600" dirty="0" err="1"/>
                <a:t>any</a:t>
              </a:r>
              <a:r>
                <a:rPr lang="de-DE" sz="1600" dirty="0"/>
                <a:t> </a:t>
              </a:r>
              <a:r>
                <a:rPr lang="de-DE" sz="1600" dirty="0">
                  <a:latin typeface="Symbol" panose="05050102010706020507" pitchFamily="18" charset="2"/>
                </a:rPr>
                <a:t>b</a:t>
              </a:r>
              <a:r>
                <a:rPr lang="de-DE" sz="1600" dirty="0"/>
                <a:t>-</a:t>
              </a:r>
              <a:r>
                <a:rPr lang="de-DE" sz="1600" dirty="0" err="1"/>
                <a:t>carotine</a:t>
              </a:r>
              <a:r>
                <a:rPr lang="de-DE" sz="1600" dirty="0"/>
                <a:t>.</a:t>
              </a:r>
            </a:p>
            <a:p>
              <a:pPr algn="ctr"/>
              <a:r>
                <a:rPr lang="de-DE" sz="1600" dirty="0" err="1"/>
                <a:t>How</a:t>
              </a:r>
              <a:r>
                <a:rPr lang="de-DE" sz="1600" dirty="0"/>
                <a:t> </a:t>
              </a:r>
              <a:r>
                <a:rPr lang="de-DE" sz="1600" dirty="0" err="1"/>
                <a:t>can</a:t>
              </a:r>
              <a:r>
                <a:rPr lang="de-DE" sz="1600" dirty="0"/>
                <a:t> </a:t>
              </a:r>
              <a:r>
                <a:rPr lang="de-DE" sz="1600" dirty="0" err="1"/>
                <a:t>we</a:t>
              </a:r>
              <a:r>
                <a:rPr lang="de-DE" sz="1600" dirty="0"/>
                <a:t> </a:t>
              </a:r>
              <a:r>
                <a:rPr lang="de-DE" sz="1600" dirty="0" err="1"/>
                <a:t>provide</a:t>
              </a:r>
              <a:r>
                <a:rPr lang="de-DE" sz="1600" dirty="0"/>
                <a:t> </a:t>
              </a:r>
              <a:r>
                <a:rPr lang="de-DE" sz="1600" dirty="0" err="1"/>
                <a:t>people</a:t>
              </a:r>
              <a:r>
                <a:rPr lang="de-DE" sz="1600" dirty="0"/>
                <a:t> </a:t>
              </a:r>
              <a:r>
                <a:rPr lang="de-DE" sz="1600" dirty="0" err="1"/>
                <a:t>who</a:t>
              </a:r>
              <a:r>
                <a:rPr lang="de-DE" sz="1600" dirty="0"/>
                <a:t> </a:t>
              </a:r>
              <a:r>
                <a:rPr lang="de-DE" sz="1600" dirty="0" err="1"/>
                <a:t>eat</a:t>
              </a:r>
              <a:r>
                <a:rPr lang="de-DE" sz="1600" dirty="0"/>
                <a:t> </a:t>
              </a:r>
              <a:r>
                <a:rPr lang="de-DE" sz="1600" dirty="0" err="1"/>
                <a:t>mainly</a:t>
              </a:r>
              <a:r>
                <a:rPr lang="de-DE" sz="1600" dirty="0"/>
                <a:t> </a:t>
              </a:r>
              <a:r>
                <a:rPr lang="de-DE" sz="1600" dirty="0" err="1"/>
                <a:t>rice</a:t>
              </a:r>
              <a:endParaRPr lang="de-DE" sz="1600" dirty="0"/>
            </a:p>
            <a:p>
              <a:pPr algn="ctr"/>
              <a:r>
                <a:rPr lang="de-DE" sz="1600" dirty="0" err="1"/>
                <a:t>with</a:t>
              </a:r>
              <a:r>
                <a:rPr lang="de-DE" sz="1600" dirty="0"/>
                <a:t> </a:t>
              </a:r>
              <a:r>
                <a:rPr lang="de-DE" sz="1600" dirty="0">
                  <a:latin typeface="Symbol" panose="05050102010706020507" pitchFamily="18" charset="2"/>
                </a:rPr>
                <a:t>b</a:t>
              </a:r>
              <a:r>
                <a:rPr lang="de-DE" sz="1600" dirty="0"/>
                <a:t>-</a:t>
              </a:r>
              <a:r>
                <a:rPr lang="de-DE" sz="1600" dirty="0" err="1"/>
                <a:t>carotine</a:t>
              </a:r>
              <a:r>
                <a:rPr lang="de-DE" sz="1600" dirty="0"/>
                <a:t>?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887E590C-2468-4088-BFEC-F21DC770FF2B}"/>
              </a:ext>
            </a:extLst>
          </p:cNvPr>
          <p:cNvSpPr txBox="1"/>
          <p:nvPr/>
        </p:nvSpPr>
        <p:spPr>
          <a:xfrm>
            <a:off x="7200753" y="2979170"/>
            <a:ext cx="3372846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Genetic </a:t>
            </a:r>
            <a:r>
              <a:rPr lang="de-DE" sz="1600" dirty="0" err="1"/>
              <a:t>testing</a:t>
            </a:r>
            <a:r>
              <a:rPr lang="de-DE" sz="1600" dirty="0"/>
              <a:t> </a:t>
            </a:r>
            <a:r>
              <a:rPr lang="de-DE" sz="1600" dirty="0" err="1"/>
              <a:t>allows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diagnosis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endParaRPr lang="de-DE" sz="1600" dirty="0"/>
          </a:p>
          <a:p>
            <a:pPr algn="ctr"/>
            <a:r>
              <a:rPr lang="de-DE" sz="1600" dirty="0" err="1"/>
              <a:t>hereditary</a:t>
            </a:r>
            <a:r>
              <a:rPr lang="de-DE" sz="1600" dirty="0"/>
              <a:t> </a:t>
            </a:r>
            <a:r>
              <a:rPr lang="de-DE" sz="1600" dirty="0" err="1"/>
              <a:t>diseases</a:t>
            </a:r>
            <a:r>
              <a:rPr lang="de-DE" sz="1600" dirty="0"/>
              <a:t> </a:t>
            </a:r>
            <a:r>
              <a:rPr lang="de-DE" sz="1600" dirty="0" err="1"/>
              <a:t>prenatally</a:t>
            </a:r>
            <a:endParaRPr lang="de-DE" sz="1600" dirty="0"/>
          </a:p>
          <a:p>
            <a:pPr algn="ctr"/>
            <a:r>
              <a:rPr lang="de-DE" sz="1600" dirty="0"/>
              <a:t>(= </a:t>
            </a:r>
            <a:r>
              <a:rPr lang="de-DE" sz="1600" dirty="0" err="1"/>
              <a:t>when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fetus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still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 smtClean="0"/>
              <a:t>womb</a:t>
            </a:r>
            <a:r>
              <a:rPr lang="de-DE" sz="1600" dirty="0" smtClean="0"/>
              <a:t>).</a:t>
            </a:r>
            <a:endParaRPr lang="de-DE" sz="1600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="" xmlns:a16="http://schemas.microsoft.com/office/drawing/2014/main" id="{16D45D68-C50B-4DE0-806A-987CE33141C4}"/>
              </a:ext>
            </a:extLst>
          </p:cNvPr>
          <p:cNvSpPr/>
          <p:nvPr/>
        </p:nvSpPr>
        <p:spPr>
          <a:xfrm>
            <a:off x="6434895" y="463829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="" xmlns:a16="http://schemas.microsoft.com/office/drawing/2014/main" id="{F16B0334-FA43-401F-8B65-1FC821B91DA0}"/>
              </a:ext>
            </a:extLst>
          </p:cNvPr>
          <p:cNvSpPr/>
          <p:nvPr/>
        </p:nvSpPr>
        <p:spPr>
          <a:xfrm>
            <a:off x="6489489" y="4634687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3" y="4715562"/>
            <a:ext cx="2064862" cy="162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82" y="4728063"/>
            <a:ext cx="2314281" cy="1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24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AB4FEF91-E738-4212-9918-876BF79CC7FE}"/>
              </a:ext>
            </a:extLst>
          </p:cNvPr>
          <p:cNvSpPr txBox="1"/>
          <p:nvPr/>
        </p:nvSpPr>
        <p:spPr>
          <a:xfrm>
            <a:off x="6893112" y="967009"/>
            <a:ext cx="406842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The </a:t>
            </a:r>
            <a:r>
              <a:rPr lang="de-DE" sz="1600" dirty="0" err="1"/>
              <a:t>son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our</a:t>
            </a:r>
            <a:r>
              <a:rPr lang="de-DE" sz="1600" dirty="0"/>
              <a:t> </a:t>
            </a:r>
            <a:r>
              <a:rPr lang="de-DE" sz="1600" dirty="0" err="1"/>
              <a:t>neighbours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diagnosed</a:t>
            </a:r>
            <a:endParaRPr lang="de-DE" sz="1600" dirty="0"/>
          </a:p>
          <a:p>
            <a:pPr algn="ctr"/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leukemia</a:t>
            </a:r>
            <a:r>
              <a:rPr lang="de-DE" sz="1600" dirty="0"/>
              <a:t> (= </a:t>
            </a:r>
            <a:r>
              <a:rPr lang="de-DE" sz="1600" dirty="0" err="1"/>
              <a:t>blood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r>
              <a:rPr lang="de-DE" sz="1600" dirty="0"/>
              <a:t>). </a:t>
            </a:r>
          </a:p>
          <a:p>
            <a:pPr algn="ctr"/>
            <a:r>
              <a:rPr lang="de-DE" sz="1600" dirty="0"/>
              <a:t>Can he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cured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disease</a:t>
            </a:r>
            <a:r>
              <a:rPr lang="de-DE" sz="1600" dirty="0"/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BCD091EE-252B-4DDD-B806-9360170A4D36}"/>
              </a:ext>
            </a:extLst>
          </p:cNvPr>
          <p:cNvSpPr txBox="1"/>
          <p:nvPr/>
        </p:nvSpPr>
        <p:spPr>
          <a:xfrm>
            <a:off x="2831660" y="3623712"/>
            <a:ext cx="184730" cy="738664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endParaRPr lang="de-DE" sz="1400" dirty="0"/>
          </a:p>
          <a:p>
            <a:pPr algn="ctr"/>
            <a:endParaRPr lang="de-DE" sz="1400" dirty="0"/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57C163B2-79EE-4045-9A1C-F87F7751F3D9}"/>
              </a:ext>
            </a:extLst>
          </p:cNvPr>
          <p:cNvGrpSpPr/>
          <p:nvPr/>
        </p:nvGrpSpPr>
        <p:grpSpPr>
          <a:xfrm>
            <a:off x="589947" y="2535272"/>
            <a:ext cx="4989408" cy="1728716"/>
            <a:chOff x="458022" y="2377478"/>
            <a:chExt cx="4989408" cy="1728716"/>
          </a:xfrm>
        </p:grpSpPr>
        <p:sp>
          <p:nvSpPr>
            <p:cNvPr id="5" name="Textfeld 4">
              <a:extLst>
                <a:ext uri="{FF2B5EF4-FFF2-40B4-BE49-F238E27FC236}">
                  <a16:creationId xmlns="" xmlns:a16="http://schemas.microsoft.com/office/drawing/2014/main" id="{289A28D6-9E44-4964-B317-BF1B6029D1BD}"/>
                </a:ext>
              </a:extLst>
            </p:cNvPr>
            <p:cNvSpPr txBox="1"/>
            <p:nvPr/>
          </p:nvSpPr>
          <p:spPr>
            <a:xfrm>
              <a:off x="829902" y="2942698"/>
              <a:ext cx="4245649" cy="584775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A </a:t>
              </a:r>
              <a:r>
                <a:rPr lang="de-DE" sz="1600" dirty="0" err="1"/>
                <a:t>genetic</a:t>
              </a:r>
              <a:r>
                <a:rPr lang="de-DE" sz="1600" dirty="0"/>
                <a:t> </a:t>
              </a:r>
              <a:r>
                <a:rPr lang="de-DE" sz="1600" dirty="0" err="1"/>
                <a:t>test</a:t>
              </a:r>
              <a:r>
                <a:rPr lang="de-DE" sz="1600" dirty="0"/>
                <a:t> </a:t>
              </a:r>
              <a:r>
                <a:rPr lang="de-DE" sz="1600" dirty="0" err="1"/>
                <a:t>can</a:t>
              </a:r>
              <a:r>
                <a:rPr lang="de-DE" sz="1600" dirty="0"/>
                <a:t> </a:t>
              </a:r>
              <a:r>
                <a:rPr lang="de-DE" sz="1600" dirty="0" err="1"/>
                <a:t>reveal</a:t>
              </a:r>
              <a:r>
                <a:rPr lang="de-DE" sz="1600" dirty="0"/>
                <a:t> a </a:t>
              </a:r>
              <a:r>
                <a:rPr lang="de-DE" sz="1600" dirty="0" err="1"/>
                <a:t>genetic</a:t>
              </a:r>
              <a:r>
                <a:rPr lang="de-DE" sz="1600" dirty="0"/>
                <a:t> </a:t>
              </a:r>
              <a:r>
                <a:rPr lang="de-DE" sz="1600" dirty="0" err="1"/>
                <a:t>predisposition</a:t>
              </a:r>
              <a:endParaRPr lang="de-DE" sz="1600" dirty="0"/>
            </a:p>
            <a:p>
              <a:pPr algn="ctr"/>
              <a:r>
                <a:rPr lang="de-DE" sz="1600" dirty="0" err="1"/>
                <a:t>for</a:t>
              </a:r>
              <a:r>
                <a:rPr lang="de-DE" sz="1600" dirty="0"/>
                <a:t> </a:t>
              </a:r>
              <a:r>
                <a:rPr lang="de-DE" sz="1600" dirty="0" err="1"/>
                <a:t>thrombosis</a:t>
              </a:r>
              <a:r>
                <a:rPr lang="de-DE" sz="1600" dirty="0"/>
                <a:t>.</a:t>
              </a: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="" xmlns:a16="http://schemas.microsoft.com/office/drawing/2014/main" id="{81745009-9FF4-4DDA-B737-630FA733E261}"/>
                </a:ext>
              </a:extLst>
            </p:cNvPr>
            <p:cNvSpPr/>
            <p:nvPr/>
          </p:nvSpPr>
          <p:spPr>
            <a:xfrm>
              <a:off x="458022" y="2377478"/>
              <a:ext cx="4989408" cy="17287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: abgerundete Ecken 8">
            <a:extLst>
              <a:ext uri="{FF2B5EF4-FFF2-40B4-BE49-F238E27FC236}">
                <a16:creationId xmlns="" xmlns:a16="http://schemas.microsoft.com/office/drawing/2014/main" id="{B6D2471E-2C96-4EB3-888E-62963D5065C8}"/>
              </a:ext>
            </a:extLst>
          </p:cNvPr>
          <p:cNvSpPr/>
          <p:nvPr/>
        </p:nvSpPr>
        <p:spPr>
          <a:xfrm>
            <a:off x="589947" y="4596785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="" xmlns:a16="http://schemas.microsoft.com/office/drawing/2014/main" id="{C790C582-3798-4191-9F9A-01972304C916}"/>
              </a:ext>
            </a:extLst>
          </p:cNvPr>
          <p:cNvSpPr/>
          <p:nvPr/>
        </p:nvSpPr>
        <p:spPr>
          <a:xfrm>
            <a:off x="6432619" y="2527180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="" xmlns:a16="http://schemas.microsoft.com/office/drawing/2014/main" id="{49F94A56-1BD6-4EAD-8C93-D3222AC7D357}"/>
              </a:ext>
            </a:extLst>
          </p:cNvPr>
          <p:cNvGrpSpPr/>
          <p:nvPr/>
        </p:nvGrpSpPr>
        <p:grpSpPr>
          <a:xfrm>
            <a:off x="589947" y="431409"/>
            <a:ext cx="4989408" cy="1728716"/>
            <a:chOff x="458022" y="431409"/>
            <a:chExt cx="4989408" cy="1728716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="" xmlns:a16="http://schemas.microsoft.com/office/drawing/2014/main" id="{C2EDEA2C-F6AA-46B8-B24E-888F0786A4F5}"/>
                </a:ext>
              </a:extLst>
            </p:cNvPr>
            <p:cNvSpPr/>
            <p:nvPr/>
          </p:nvSpPr>
          <p:spPr>
            <a:xfrm>
              <a:off x="458022" y="431409"/>
              <a:ext cx="4989408" cy="17287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="" xmlns:a16="http://schemas.microsoft.com/office/drawing/2014/main" id="{58B37BB0-4E30-4838-B1CF-16A7DAD8BB49}"/>
                </a:ext>
              </a:extLst>
            </p:cNvPr>
            <p:cNvSpPr txBox="1"/>
            <p:nvPr/>
          </p:nvSpPr>
          <p:spPr>
            <a:xfrm>
              <a:off x="581423" y="484392"/>
              <a:ext cx="4685962" cy="156966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Birth</a:t>
              </a:r>
              <a:r>
                <a:rPr lang="de-DE" sz="1600" dirty="0"/>
                <a:t> </a:t>
              </a:r>
              <a:r>
                <a:rPr lang="de-DE" sz="1600" dirty="0" err="1"/>
                <a:t>control</a:t>
              </a:r>
              <a:r>
                <a:rPr lang="de-DE" sz="1600" dirty="0"/>
                <a:t> </a:t>
              </a:r>
              <a:r>
                <a:rPr lang="de-DE" sz="1600" dirty="0" err="1"/>
                <a:t>pills</a:t>
              </a:r>
              <a:r>
                <a:rPr lang="de-DE" sz="1600" dirty="0"/>
                <a:t> </a:t>
              </a:r>
              <a:r>
                <a:rPr lang="de-DE" sz="1600" dirty="0" err="1"/>
                <a:t>increase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risk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endParaRPr lang="de-DE" sz="1600" dirty="0"/>
            </a:p>
            <a:p>
              <a:pPr algn="ctr"/>
              <a:r>
                <a:rPr lang="de-DE" sz="1600" dirty="0" err="1"/>
                <a:t>thrombosis</a:t>
              </a:r>
              <a:r>
                <a:rPr lang="de-DE" sz="1600" dirty="0"/>
                <a:t> (= a </a:t>
              </a:r>
              <a:r>
                <a:rPr lang="de-DE" sz="1600" dirty="0" err="1"/>
                <a:t>life-threatening</a:t>
              </a:r>
              <a:r>
                <a:rPr lang="de-DE" sz="1600" dirty="0"/>
                <a:t>, </a:t>
              </a:r>
              <a:r>
                <a:rPr lang="de-DE" sz="1600" dirty="0" err="1"/>
                <a:t>sudden</a:t>
              </a:r>
              <a:r>
                <a:rPr lang="de-DE" sz="1600" dirty="0"/>
                <a:t> </a:t>
              </a:r>
              <a:r>
                <a:rPr lang="de-DE" sz="1600" dirty="0" err="1"/>
                <a:t>blockage</a:t>
              </a:r>
              <a:endParaRPr lang="de-DE" sz="1600" dirty="0"/>
            </a:p>
            <a:p>
              <a:pPr algn="ctr"/>
              <a:r>
                <a:rPr lang="de-DE" sz="1600" dirty="0" err="1"/>
                <a:t>of</a:t>
              </a:r>
              <a:r>
                <a:rPr lang="de-DE" sz="1600" dirty="0"/>
                <a:t> a </a:t>
              </a:r>
              <a:r>
                <a:rPr lang="de-DE" sz="1600" dirty="0" err="1"/>
                <a:t>blood</a:t>
              </a:r>
              <a:r>
                <a:rPr lang="de-DE" sz="1600" dirty="0"/>
                <a:t> </a:t>
              </a:r>
              <a:r>
                <a:rPr lang="de-DE" sz="1600" dirty="0" err="1"/>
                <a:t>vessel</a:t>
              </a:r>
              <a:r>
                <a:rPr lang="de-DE" sz="1600" dirty="0"/>
                <a:t>).</a:t>
              </a:r>
            </a:p>
            <a:p>
              <a:pPr algn="ctr"/>
              <a:r>
                <a:rPr lang="de-DE" sz="1600" dirty="0" err="1"/>
                <a:t>Before</a:t>
              </a:r>
              <a:r>
                <a:rPr lang="de-DE" sz="1600" dirty="0"/>
                <a:t> </a:t>
              </a:r>
              <a:r>
                <a:rPr lang="de-DE" sz="1600" dirty="0" err="1"/>
                <a:t>using</a:t>
              </a:r>
              <a:r>
                <a:rPr lang="de-DE" sz="1600" dirty="0"/>
                <a:t> hormonal </a:t>
              </a:r>
              <a:r>
                <a:rPr lang="de-DE" sz="1600" dirty="0" err="1"/>
                <a:t>contraceptives</a:t>
              </a:r>
              <a:r>
                <a:rPr lang="de-DE" sz="1600" dirty="0"/>
                <a:t>, I </a:t>
              </a:r>
              <a:r>
                <a:rPr lang="de-DE" sz="1600" dirty="0" err="1"/>
                <a:t>need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know</a:t>
              </a:r>
              <a:endParaRPr lang="de-DE" sz="1600" dirty="0"/>
            </a:p>
            <a:p>
              <a:pPr algn="ctr"/>
              <a:r>
                <a:rPr lang="de-DE" sz="1600" dirty="0" err="1"/>
                <a:t>whether</a:t>
              </a:r>
              <a:r>
                <a:rPr lang="de-DE" sz="1600" dirty="0"/>
                <a:t> I carry in </a:t>
              </a:r>
              <a:r>
                <a:rPr lang="de-DE" sz="1600" dirty="0" err="1"/>
                <a:t>my</a:t>
              </a:r>
              <a:r>
                <a:rPr lang="de-DE" sz="1600" dirty="0"/>
                <a:t> genes an </a:t>
              </a:r>
              <a:r>
                <a:rPr lang="de-DE" sz="1600" dirty="0" err="1"/>
                <a:t>enhanced</a:t>
              </a:r>
              <a:r>
                <a:rPr lang="de-DE" sz="1600" dirty="0"/>
                <a:t> </a:t>
              </a:r>
              <a:r>
                <a:rPr lang="de-DE" sz="1600" dirty="0" err="1"/>
                <a:t>risk</a:t>
              </a:r>
              <a:r>
                <a:rPr lang="de-DE" sz="1600" dirty="0"/>
                <a:t> </a:t>
              </a:r>
            </a:p>
            <a:p>
              <a:pPr algn="ctr"/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thrombosis</a:t>
              </a:r>
              <a:r>
                <a:rPr lang="de-DE" sz="1600" dirty="0"/>
                <a:t>. </a:t>
              </a:r>
              <a:r>
                <a:rPr lang="de-DE" sz="1600" dirty="0" err="1"/>
                <a:t>How</a:t>
              </a:r>
              <a:r>
                <a:rPr lang="de-DE" sz="1600" dirty="0"/>
                <a:t> </a:t>
              </a:r>
              <a:r>
                <a:rPr lang="de-DE" sz="1600" dirty="0" err="1"/>
                <a:t>can</a:t>
              </a:r>
              <a:r>
                <a:rPr lang="de-DE" sz="1600" dirty="0"/>
                <a:t> I find out?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ABC8D7E1-3995-4C93-9E1C-9DB880273796}"/>
              </a:ext>
            </a:extLst>
          </p:cNvPr>
          <p:cNvSpPr txBox="1"/>
          <p:nvPr/>
        </p:nvSpPr>
        <p:spPr>
          <a:xfrm>
            <a:off x="6747430" y="2606708"/>
            <a:ext cx="4454554" cy="156966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A </a:t>
            </a:r>
            <a:r>
              <a:rPr lang="de-DE" sz="1600" dirty="0" err="1"/>
              <a:t>gene</a:t>
            </a:r>
            <a:r>
              <a:rPr lang="de-DE" sz="1600" dirty="0"/>
              <a:t> </a:t>
            </a:r>
            <a:r>
              <a:rPr lang="de-DE" sz="1600" dirty="0" err="1"/>
              <a:t>therapy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developed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uses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 err="1"/>
              <a:t>genetically</a:t>
            </a:r>
            <a:r>
              <a:rPr lang="de-DE" sz="1600" dirty="0"/>
              <a:t> </a:t>
            </a:r>
            <a:r>
              <a:rPr lang="de-DE" sz="1600" dirty="0" err="1"/>
              <a:t>modified</a:t>
            </a:r>
            <a:r>
              <a:rPr lang="de-DE" sz="1600" dirty="0"/>
              <a:t> immune </a:t>
            </a:r>
            <a:r>
              <a:rPr lang="de-DE" sz="1600" dirty="0" err="1"/>
              <a:t>cells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endParaRPr lang="de-DE" sz="1600" dirty="0"/>
          </a:p>
          <a:p>
            <a:pPr algn="ctr"/>
            <a:r>
              <a:rPr lang="de-DE" sz="1600" dirty="0" err="1"/>
              <a:t>patient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kill off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r>
              <a:rPr lang="de-DE" sz="1600" dirty="0"/>
              <a:t> </a:t>
            </a:r>
            <a:r>
              <a:rPr lang="de-DE" sz="1600" dirty="0" err="1"/>
              <a:t>cells</a:t>
            </a:r>
            <a:r>
              <a:rPr lang="de-DE" sz="1600" dirty="0"/>
              <a:t>. Emily Whitehead </a:t>
            </a:r>
          </a:p>
          <a:p>
            <a:pPr algn="ctr"/>
            <a:r>
              <a:rPr lang="de-DE" sz="1600" dirty="0"/>
              <a:t>was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first</a:t>
            </a:r>
            <a:r>
              <a:rPr lang="de-DE" sz="1600" dirty="0"/>
              <a:t> </a:t>
            </a:r>
            <a:r>
              <a:rPr lang="de-DE" sz="1600" dirty="0" err="1"/>
              <a:t>patient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receive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therapy</a:t>
            </a:r>
            <a:r>
              <a:rPr lang="de-DE" sz="1600" dirty="0"/>
              <a:t> in 2011</a:t>
            </a:r>
          </a:p>
          <a:p>
            <a:pPr algn="ctr"/>
            <a:r>
              <a:rPr lang="de-DE" sz="1600" dirty="0"/>
              <a:t>at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6 and </a:t>
            </a:r>
            <a:r>
              <a:rPr lang="de-DE" sz="1600" dirty="0" err="1"/>
              <a:t>has</a:t>
            </a:r>
            <a:endParaRPr lang="de-DE" sz="1600" dirty="0"/>
          </a:p>
          <a:p>
            <a:pPr algn="ctr"/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free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r>
              <a:rPr lang="de-DE" sz="1600" dirty="0"/>
              <a:t> </a:t>
            </a:r>
            <a:r>
              <a:rPr lang="de-DE" sz="1600" dirty="0" err="1"/>
              <a:t>ever</a:t>
            </a:r>
            <a:r>
              <a:rPr lang="de-DE" sz="1600" dirty="0"/>
              <a:t> </a:t>
            </a:r>
            <a:r>
              <a:rPr lang="de-DE" sz="1600" dirty="0" err="1"/>
              <a:t>since</a:t>
            </a:r>
            <a:r>
              <a:rPr lang="de-DE" sz="1600" dirty="0"/>
              <a:t>.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="" xmlns:a16="http://schemas.microsoft.com/office/drawing/2014/main" id="{BDD04D0C-AEA0-4F1E-980D-C6C464FEFDD2}"/>
              </a:ext>
            </a:extLst>
          </p:cNvPr>
          <p:cNvSpPr/>
          <p:nvPr/>
        </p:nvSpPr>
        <p:spPr>
          <a:xfrm>
            <a:off x="6434895" y="463829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="" xmlns:a16="http://schemas.microsoft.com/office/drawing/2014/main" id="{46C4FF40-8A82-46F0-8D66-F5CC929EC2E5}"/>
              </a:ext>
            </a:extLst>
          </p:cNvPr>
          <p:cNvSpPr/>
          <p:nvPr/>
        </p:nvSpPr>
        <p:spPr>
          <a:xfrm>
            <a:off x="6489489" y="4634687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14238" r="9331" b="14573"/>
          <a:stretch/>
        </p:blipFill>
        <p:spPr bwMode="auto">
          <a:xfrm>
            <a:off x="1860907" y="4672508"/>
            <a:ext cx="2447488" cy="157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59474" y="5199533"/>
            <a:ext cx="2189596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Please insert a current picture of Emily Whitehead</a:t>
            </a:r>
            <a:endParaRPr lang="en-GB" sz="1400" dirty="0"/>
          </a:p>
        </p:txBody>
      </p:sp>
      <p:sp>
        <p:nvSpPr>
          <p:cNvPr id="8" name="Pfeil nach links 7"/>
          <p:cNvSpPr/>
          <p:nvPr/>
        </p:nvSpPr>
        <p:spPr>
          <a:xfrm rot="19651778">
            <a:off x="9993958" y="4866560"/>
            <a:ext cx="870615" cy="6147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7780628-5B8F-4A94-BE66-58A0FA339CAE}"/>
              </a:ext>
            </a:extLst>
          </p:cNvPr>
          <p:cNvSpPr txBox="1"/>
          <p:nvPr/>
        </p:nvSpPr>
        <p:spPr>
          <a:xfrm>
            <a:off x="6834305" y="1041137"/>
            <a:ext cx="4231159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police</a:t>
            </a:r>
            <a:r>
              <a:rPr lang="de-DE" sz="1600" dirty="0"/>
              <a:t> </a:t>
            </a:r>
            <a:r>
              <a:rPr lang="de-DE" sz="1600" dirty="0" err="1"/>
              <a:t>prove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prime </a:t>
            </a:r>
            <a:r>
              <a:rPr lang="de-DE" sz="1600" dirty="0" err="1"/>
              <a:t>suspect</a:t>
            </a:r>
            <a:endParaRPr lang="de-DE" sz="1600" dirty="0"/>
          </a:p>
          <a:p>
            <a:pPr algn="ctr"/>
            <a:r>
              <a:rPr lang="de-DE" sz="1600" dirty="0"/>
              <a:t>was at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crime</a:t>
            </a:r>
            <a:r>
              <a:rPr lang="de-DE" sz="1600" dirty="0"/>
              <a:t> </a:t>
            </a:r>
            <a:r>
              <a:rPr lang="de-DE" sz="1600" dirty="0" err="1"/>
              <a:t>scene</a:t>
            </a:r>
            <a:r>
              <a:rPr lang="de-DE" sz="1600" dirty="0"/>
              <a:t>?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997F631D-1C83-43CF-86F2-2178DFA5E8F0}"/>
              </a:ext>
            </a:extLst>
          </p:cNvPr>
          <p:cNvGrpSpPr/>
          <p:nvPr/>
        </p:nvGrpSpPr>
        <p:grpSpPr>
          <a:xfrm>
            <a:off x="589947" y="2535272"/>
            <a:ext cx="4989408" cy="1728716"/>
            <a:chOff x="458022" y="2377478"/>
            <a:chExt cx="4989408" cy="1728716"/>
          </a:xfrm>
        </p:grpSpPr>
        <p:sp>
          <p:nvSpPr>
            <p:cNvPr id="5" name="Textfeld 4">
              <a:extLst>
                <a:ext uri="{FF2B5EF4-FFF2-40B4-BE49-F238E27FC236}">
                  <a16:creationId xmlns="" xmlns:a16="http://schemas.microsoft.com/office/drawing/2014/main" id="{96FECD53-D3C9-44BD-83B7-979DD8DF5679}"/>
                </a:ext>
              </a:extLst>
            </p:cNvPr>
            <p:cNvSpPr txBox="1"/>
            <p:nvPr/>
          </p:nvSpPr>
          <p:spPr>
            <a:xfrm>
              <a:off x="744043" y="2842722"/>
              <a:ext cx="4430700" cy="584775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Fungi </a:t>
              </a:r>
              <a:r>
                <a:rPr lang="de-DE" sz="1600" dirty="0" err="1"/>
                <a:t>have</a:t>
              </a:r>
              <a:r>
                <a:rPr lang="de-DE" sz="1600" dirty="0"/>
                <a:t> </a:t>
              </a:r>
              <a:r>
                <a:rPr lang="de-DE" sz="1600" dirty="0" err="1"/>
                <a:t>been</a:t>
              </a:r>
              <a:r>
                <a:rPr lang="de-DE" sz="1600" dirty="0"/>
                <a:t> </a:t>
              </a:r>
              <a:r>
                <a:rPr lang="de-DE" sz="1600" dirty="0" err="1"/>
                <a:t>genetically</a:t>
              </a:r>
              <a:r>
                <a:rPr lang="de-DE" sz="1600" dirty="0"/>
                <a:t> </a:t>
              </a:r>
              <a:r>
                <a:rPr lang="de-DE" sz="1600" dirty="0" err="1"/>
                <a:t>engineered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produce</a:t>
              </a:r>
              <a:endParaRPr lang="de-DE" sz="1600" dirty="0"/>
            </a:p>
            <a:p>
              <a:pPr algn="ctr"/>
              <a:r>
                <a:rPr lang="de-DE" sz="1600" dirty="0" err="1"/>
                <a:t>virtually</a:t>
              </a:r>
              <a:r>
                <a:rPr lang="de-DE" sz="1600" dirty="0"/>
                <a:t> </a:t>
              </a:r>
              <a:r>
                <a:rPr lang="de-DE" sz="1600" dirty="0" err="1"/>
                <a:t>unlimited</a:t>
              </a:r>
              <a:r>
                <a:rPr lang="de-DE" sz="1600" dirty="0"/>
                <a:t> </a:t>
              </a:r>
              <a:r>
                <a:rPr lang="de-DE" sz="1600" dirty="0" err="1"/>
                <a:t>quantities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human </a:t>
              </a:r>
              <a:r>
                <a:rPr lang="de-DE" sz="1600" dirty="0" err="1"/>
                <a:t>insulin</a:t>
              </a:r>
              <a:r>
                <a:rPr lang="de-DE" sz="1600" dirty="0"/>
                <a:t>.</a:t>
              </a: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="" xmlns:a16="http://schemas.microsoft.com/office/drawing/2014/main" id="{1900B1E9-8FEE-43D5-A88F-3FAB7861422F}"/>
                </a:ext>
              </a:extLst>
            </p:cNvPr>
            <p:cNvSpPr/>
            <p:nvPr/>
          </p:nvSpPr>
          <p:spPr>
            <a:xfrm>
              <a:off x="458022" y="2377478"/>
              <a:ext cx="4989408" cy="17287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9" name="Rechteck: abgerundete Ecken 8">
            <a:extLst>
              <a:ext uri="{FF2B5EF4-FFF2-40B4-BE49-F238E27FC236}">
                <a16:creationId xmlns="" xmlns:a16="http://schemas.microsoft.com/office/drawing/2014/main" id="{643A2A8E-1770-413E-B186-C42EDA8828E2}"/>
              </a:ext>
            </a:extLst>
          </p:cNvPr>
          <p:cNvSpPr/>
          <p:nvPr/>
        </p:nvSpPr>
        <p:spPr>
          <a:xfrm>
            <a:off x="596614" y="4663418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="" xmlns:a16="http://schemas.microsoft.com/office/drawing/2014/main" id="{7DF26BBB-9FBF-407F-B11F-49D28DA0ADEA}"/>
              </a:ext>
            </a:extLst>
          </p:cNvPr>
          <p:cNvSpPr/>
          <p:nvPr/>
        </p:nvSpPr>
        <p:spPr>
          <a:xfrm>
            <a:off x="6432619" y="2527180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grpSp>
        <p:nvGrpSpPr>
          <p:cNvPr id="11" name="Gruppieren 10">
            <a:extLst>
              <a:ext uri="{FF2B5EF4-FFF2-40B4-BE49-F238E27FC236}">
                <a16:creationId xmlns="" xmlns:a16="http://schemas.microsoft.com/office/drawing/2014/main" id="{E61C4351-A0B8-4532-8109-EEDDFFFC83FA}"/>
              </a:ext>
            </a:extLst>
          </p:cNvPr>
          <p:cNvGrpSpPr/>
          <p:nvPr/>
        </p:nvGrpSpPr>
        <p:grpSpPr>
          <a:xfrm>
            <a:off x="589947" y="431409"/>
            <a:ext cx="4989408" cy="1728716"/>
            <a:chOff x="458022" y="431409"/>
            <a:chExt cx="4989408" cy="1728716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="" xmlns:a16="http://schemas.microsoft.com/office/drawing/2014/main" id="{80524372-AC42-468A-9483-F0918EA58A1C}"/>
                </a:ext>
              </a:extLst>
            </p:cNvPr>
            <p:cNvSpPr/>
            <p:nvPr/>
          </p:nvSpPr>
          <p:spPr>
            <a:xfrm>
              <a:off x="458022" y="431409"/>
              <a:ext cx="4989408" cy="17287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="" xmlns:a16="http://schemas.microsoft.com/office/drawing/2014/main" id="{A33476AF-57D1-47A4-9A0E-35EFBB06F2DA}"/>
                </a:ext>
              </a:extLst>
            </p:cNvPr>
            <p:cNvSpPr txBox="1"/>
            <p:nvPr/>
          </p:nvSpPr>
          <p:spPr>
            <a:xfrm>
              <a:off x="703647" y="694819"/>
              <a:ext cx="4511491" cy="107721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There</a:t>
              </a:r>
              <a:r>
                <a:rPr lang="de-DE" sz="1600" dirty="0"/>
                <a:t> </a:t>
              </a:r>
              <a:r>
                <a:rPr lang="de-DE" sz="1600" dirty="0" err="1"/>
                <a:t>are</a:t>
              </a:r>
              <a:r>
                <a:rPr lang="de-DE" sz="1600" dirty="0"/>
                <a:t> </a:t>
              </a:r>
              <a:r>
                <a:rPr lang="de-DE" sz="1600" dirty="0" err="1"/>
                <a:t>around</a:t>
              </a:r>
              <a:r>
                <a:rPr lang="de-DE" sz="1600" dirty="0"/>
                <a:t> 250 000 </a:t>
              </a:r>
              <a:r>
                <a:rPr lang="de-DE" sz="1600" dirty="0" err="1"/>
                <a:t>cases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juvenile </a:t>
              </a:r>
              <a:r>
                <a:rPr lang="de-DE" sz="1600" dirty="0" err="1"/>
                <a:t>diabetes</a:t>
              </a:r>
              <a:endParaRPr lang="de-DE" sz="1600" dirty="0"/>
            </a:p>
            <a:p>
              <a:pPr algn="ctr"/>
              <a:r>
                <a:rPr lang="de-DE" sz="1600" dirty="0"/>
                <a:t>in Germany. </a:t>
              </a:r>
            </a:p>
            <a:p>
              <a:pPr algn="ctr"/>
              <a:r>
                <a:rPr lang="de-DE" sz="1600" dirty="0" err="1"/>
                <a:t>Where</a:t>
              </a:r>
              <a:r>
                <a:rPr lang="de-DE" sz="1600" dirty="0"/>
                <a:t> do </a:t>
              </a:r>
              <a:r>
                <a:rPr lang="de-DE" sz="1600" dirty="0" err="1"/>
                <a:t>we</a:t>
              </a:r>
              <a:r>
                <a:rPr lang="de-DE" sz="1600" dirty="0"/>
                <a:t> </a:t>
              </a:r>
              <a:r>
                <a:rPr lang="de-DE" sz="1600" dirty="0" err="1"/>
                <a:t>get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huge</a:t>
              </a:r>
              <a:r>
                <a:rPr lang="de-DE" sz="1600" dirty="0"/>
                <a:t> </a:t>
              </a:r>
              <a:r>
                <a:rPr lang="de-DE" sz="1600" dirty="0" err="1"/>
                <a:t>amounts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insulin</a:t>
              </a:r>
              <a:r>
                <a:rPr lang="de-DE" sz="1600" dirty="0"/>
                <a:t> </a:t>
              </a:r>
              <a:r>
                <a:rPr lang="de-DE" sz="1600" dirty="0" err="1" smtClean="0"/>
                <a:t>from</a:t>
              </a:r>
              <a:endParaRPr lang="de-DE" sz="1600" dirty="0" smtClean="0"/>
            </a:p>
            <a:p>
              <a:pPr algn="ctr"/>
              <a:r>
                <a:rPr lang="de-DE" sz="1600" dirty="0" err="1" smtClean="0"/>
                <a:t>needed</a:t>
              </a:r>
              <a:r>
                <a:rPr lang="de-DE" sz="1600" dirty="0" smtClean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treat</a:t>
              </a:r>
              <a:r>
                <a:rPr lang="de-DE" sz="1600" dirty="0"/>
                <a:t> all </a:t>
              </a:r>
              <a:r>
                <a:rPr lang="de-DE" sz="1600" dirty="0" err="1"/>
                <a:t>patients</a:t>
              </a:r>
              <a:r>
                <a:rPr lang="de-DE" sz="1600" dirty="0"/>
                <a:t>?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6E2A4091-468E-477B-AFF4-1AD8958D880C}"/>
              </a:ext>
            </a:extLst>
          </p:cNvPr>
          <p:cNvSpPr txBox="1"/>
          <p:nvPr/>
        </p:nvSpPr>
        <p:spPr>
          <a:xfrm>
            <a:off x="7099318" y="2852929"/>
            <a:ext cx="3769750" cy="107721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/>
              <a:t>Scientists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generate</a:t>
            </a:r>
            <a:r>
              <a:rPr lang="de-DE" sz="1600" dirty="0"/>
              <a:t> a </a:t>
            </a:r>
            <a:r>
              <a:rPr lang="de-DE" sz="1600" dirty="0" smtClean="0"/>
              <a:t>so-</a:t>
            </a:r>
            <a:r>
              <a:rPr lang="de-DE" sz="1600" dirty="0" err="1" smtClean="0"/>
              <a:t>called</a:t>
            </a:r>
            <a:r>
              <a:rPr lang="de-DE" sz="1600" dirty="0" smtClean="0"/>
              <a:t> </a:t>
            </a:r>
            <a:endParaRPr lang="de-DE" sz="1600" dirty="0"/>
          </a:p>
          <a:p>
            <a:pPr algn="ctr"/>
            <a:r>
              <a:rPr lang="de-DE" sz="1600" dirty="0" err="1"/>
              <a:t>genetic</a:t>
            </a:r>
            <a:r>
              <a:rPr lang="de-DE" sz="1600" dirty="0"/>
              <a:t> </a:t>
            </a:r>
            <a:r>
              <a:rPr lang="de-DE" sz="1600" dirty="0" err="1"/>
              <a:t>footprint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material </a:t>
            </a:r>
            <a:r>
              <a:rPr lang="de-DE" sz="1600" dirty="0" err="1"/>
              <a:t>left</a:t>
            </a:r>
            <a:r>
              <a:rPr lang="de-DE" sz="1600" dirty="0"/>
              <a:t> </a:t>
            </a:r>
            <a:r>
              <a:rPr lang="de-DE" sz="1600" dirty="0" err="1"/>
              <a:t>behind</a:t>
            </a:r>
            <a:endParaRPr lang="de-DE" sz="1600" dirty="0"/>
          </a:p>
          <a:p>
            <a:pPr algn="ctr"/>
            <a:r>
              <a:rPr lang="de-DE" sz="1600" dirty="0" err="1"/>
              <a:t>by</a:t>
            </a:r>
            <a:r>
              <a:rPr lang="de-DE" sz="1600" dirty="0"/>
              <a:t> a </a:t>
            </a:r>
            <a:r>
              <a:rPr lang="de-DE" sz="1600" dirty="0" err="1"/>
              <a:t>person</a:t>
            </a:r>
            <a:r>
              <a:rPr lang="de-DE" sz="1600" dirty="0"/>
              <a:t> at a </a:t>
            </a:r>
            <a:r>
              <a:rPr lang="de-DE" sz="1600" dirty="0" err="1"/>
              <a:t>crime</a:t>
            </a:r>
            <a:r>
              <a:rPr lang="de-DE" sz="1600" dirty="0"/>
              <a:t> </a:t>
            </a:r>
            <a:r>
              <a:rPr lang="de-DE" sz="1600" dirty="0" err="1" smtClean="0"/>
              <a:t>scene</a:t>
            </a:r>
            <a:r>
              <a:rPr lang="de-DE" sz="1600" dirty="0" smtClean="0"/>
              <a:t>,</a:t>
            </a:r>
            <a:endParaRPr lang="de-DE" sz="1600" dirty="0"/>
          </a:p>
          <a:p>
            <a:pPr algn="ctr"/>
            <a:r>
              <a:rPr lang="de-DE" sz="1600" dirty="0" err="1"/>
              <a:t>thereby</a:t>
            </a:r>
            <a:r>
              <a:rPr lang="de-DE" sz="1600" dirty="0"/>
              <a:t> </a:t>
            </a:r>
            <a:r>
              <a:rPr lang="de-DE" sz="1600" dirty="0" err="1"/>
              <a:t>helping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convict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criminal</a:t>
            </a:r>
            <a:r>
              <a:rPr lang="de-DE" sz="1600" dirty="0"/>
              <a:t>.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="" xmlns:a16="http://schemas.microsoft.com/office/drawing/2014/main" id="{BADD32C2-D285-4A7A-9264-75A386FD407D}"/>
              </a:ext>
            </a:extLst>
          </p:cNvPr>
          <p:cNvSpPr/>
          <p:nvPr/>
        </p:nvSpPr>
        <p:spPr>
          <a:xfrm>
            <a:off x="6434895" y="463829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="" xmlns:a16="http://schemas.microsoft.com/office/drawing/2014/main" id="{0476B5E0-26AB-4CA8-8B8B-94B704A43CC7}"/>
              </a:ext>
            </a:extLst>
          </p:cNvPr>
          <p:cNvSpPr/>
          <p:nvPr/>
        </p:nvSpPr>
        <p:spPr>
          <a:xfrm>
            <a:off x="6489489" y="4634687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1" r="24013" b="52626"/>
          <a:stretch/>
        </p:blipFill>
        <p:spPr bwMode="auto">
          <a:xfrm>
            <a:off x="1690075" y="4737670"/>
            <a:ext cx="2630126" cy="158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30" y="4737670"/>
            <a:ext cx="2287907" cy="15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1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E048E33F-22A9-42A9-9615-563112AE4DB5}"/>
              </a:ext>
            </a:extLst>
          </p:cNvPr>
          <p:cNvSpPr txBox="1"/>
          <p:nvPr/>
        </p:nvSpPr>
        <p:spPr>
          <a:xfrm>
            <a:off x="6892433" y="863771"/>
            <a:ext cx="4080861" cy="107721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Both </a:t>
            </a:r>
            <a:r>
              <a:rPr lang="de-DE" sz="1600" dirty="0" err="1"/>
              <a:t>my</a:t>
            </a:r>
            <a:r>
              <a:rPr lang="de-DE" sz="1600" dirty="0"/>
              <a:t> </a:t>
            </a:r>
            <a:r>
              <a:rPr lang="de-DE" sz="1600" dirty="0" err="1"/>
              <a:t>grandmother</a:t>
            </a:r>
            <a:r>
              <a:rPr lang="de-DE" sz="1600" dirty="0"/>
              <a:t> and </a:t>
            </a:r>
            <a:r>
              <a:rPr lang="de-DE" sz="1600" dirty="0" err="1"/>
              <a:t>my</a:t>
            </a:r>
            <a:r>
              <a:rPr lang="de-DE" sz="1600" dirty="0"/>
              <a:t> </a:t>
            </a:r>
            <a:r>
              <a:rPr lang="de-DE" sz="1600" dirty="0" err="1"/>
              <a:t>aunt</a:t>
            </a:r>
            <a:r>
              <a:rPr lang="de-DE" sz="1600" dirty="0"/>
              <a:t> </a:t>
            </a:r>
            <a:r>
              <a:rPr lang="de-DE" sz="1600" dirty="0" err="1"/>
              <a:t>developed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 err="1"/>
              <a:t>breast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r>
              <a:rPr lang="de-DE" sz="1600" dirty="0"/>
              <a:t> </a:t>
            </a:r>
            <a:r>
              <a:rPr lang="de-DE" sz="1600" dirty="0" err="1"/>
              <a:t>early</a:t>
            </a:r>
            <a:r>
              <a:rPr lang="de-DE" sz="1600" dirty="0"/>
              <a:t> in </a:t>
            </a:r>
            <a:r>
              <a:rPr lang="de-DE" sz="1600" dirty="0" err="1"/>
              <a:t>life</a:t>
            </a:r>
            <a:r>
              <a:rPr lang="de-DE" sz="1600" dirty="0"/>
              <a:t>. </a:t>
            </a:r>
          </a:p>
          <a:p>
            <a:pPr algn="ctr"/>
            <a:r>
              <a:rPr lang="de-DE" sz="1600" dirty="0"/>
              <a:t>Do I carry a </a:t>
            </a:r>
            <a:r>
              <a:rPr lang="de-DE" sz="1600" dirty="0" err="1"/>
              <a:t>genetic</a:t>
            </a:r>
            <a:r>
              <a:rPr lang="de-DE" sz="1600" dirty="0"/>
              <a:t> </a:t>
            </a:r>
            <a:r>
              <a:rPr lang="de-DE" sz="1600" dirty="0" err="1"/>
              <a:t>predisposition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 err="1"/>
              <a:t>breast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r>
              <a:rPr lang="de-DE" sz="1600" dirty="0"/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5A161305-6EC9-47C2-967F-602812F5624E}"/>
              </a:ext>
            </a:extLst>
          </p:cNvPr>
          <p:cNvSpPr txBox="1"/>
          <p:nvPr/>
        </p:nvSpPr>
        <p:spPr>
          <a:xfrm>
            <a:off x="2837202" y="3651421"/>
            <a:ext cx="18473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grpSp>
        <p:nvGrpSpPr>
          <p:cNvPr id="6" name="Gruppieren 5">
            <a:extLst>
              <a:ext uri="{FF2B5EF4-FFF2-40B4-BE49-F238E27FC236}">
                <a16:creationId xmlns="" xmlns:a16="http://schemas.microsoft.com/office/drawing/2014/main" id="{02F214F7-CF1E-46E3-97F6-948E77360A52}"/>
              </a:ext>
            </a:extLst>
          </p:cNvPr>
          <p:cNvGrpSpPr/>
          <p:nvPr/>
        </p:nvGrpSpPr>
        <p:grpSpPr>
          <a:xfrm>
            <a:off x="595489" y="2562981"/>
            <a:ext cx="4989408" cy="1728716"/>
            <a:chOff x="458022" y="2377478"/>
            <a:chExt cx="4989408" cy="1728716"/>
          </a:xfrm>
        </p:grpSpPr>
        <p:sp>
          <p:nvSpPr>
            <p:cNvPr id="7" name="Textfeld 6">
              <a:extLst>
                <a:ext uri="{FF2B5EF4-FFF2-40B4-BE49-F238E27FC236}">
                  <a16:creationId xmlns="" xmlns:a16="http://schemas.microsoft.com/office/drawing/2014/main" id="{D14E2EA1-591B-4514-A838-8B325F0EBBFE}"/>
                </a:ext>
              </a:extLst>
            </p:cNvPr>
            <p:cNvSpPr txBox="1"/>
            <p:nvPr/>
          </p:nvSpPr>
          <p:spPr>
            <a:xfrm>
              <a:off x="773859" y="2905968"/>
              <a:ext cx="4371068" cy="584775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Paternity</a:t>
              </a:r>
              <a:r>
                <a:rPr lang="de-DE" sz="1600" dirty="0"/>
                <a:t> </a:t>
              </a:r>
              <a:r>
                <a:rPr lang="de-DE" sz="1600" dirty="0" err="1"/>
                <a:t>tests</a:t>
              </a:r>
              <a:r>
                <a:rPr lang="de-DE" sz="1600" dirty="0"/>
                <a:t> </a:t>
              </a:r>
              <a:r>
                <a:rPr lang="de-DE" sz="1600" dirty="0" err="1"/>
                <a:t>use</a:t>
              </a:r>
              <a:r>
                <a:rPr lang="de-DE" sz="1600" dirty="0"/>
                <a:t> </a:t>
              </a:r>
              <a:r>
                <a:rPr lang="de-DE" sz="1600" dirty="0" err="1"/>
                <a:t>genetic</a:t>
              </a:r>
              <a:r>
                <a:rPr lang="de-DE" sz="1600" dirty="0"/>
                <a:t> fingerprinting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either</a:t>
              </a:r>
              <a:r>
                <a:rPr lang="de-DE" sz="1600" dirty="0"/>
                <a:t> </a:t>
              </a:r>
            </a:p>
            <a:p>
              <a:pPr algn="ctr"/>
              <a:r>
                <a:rPr lang="de-DE" sz="1600" dirty="0" err="1"/>
                <a:t>prove</a:t>
              </a:r>
              <a:r>
                <a:rPr lang="de-DE" sz="1600" dirty="0"/>
                <a:t> </a:t>
              </a:r>
              <a:r>
                <a:rPr lang="de-DE" sz="1600" dirty="0" err="1"/>
                <a:t>or</a:t>
              </a:r>
              <a:r>
                <a:rPr lang="de-DE" sz="1600" dirty="0"/>
                <a:t> </a:t>
              </a:r>
              <a:r>
                <a:rPr lang="de-DE" sz="1600" dirty="0" err="1"/>
                <a:t>disprove</a:t>
              </a:r>
              <a:r>
                <a:rPr lang="de-DE" sz="1600" dirty="0"/>
                <a:t> </a:t>
              </a:r>
              <a:r>
                <a:rPr lang="de-DE" sz="1600" dirty="0" err="1"/>
                <a:t>biological</a:t>
              </a:r>
              <a:r>
                <a:rPr lang="de-DE" sz="1600" dirty="0"/>
                <a:t> </a:t>
              </a:r>
              <a:r>
                <a:rPr lang="de-DE" sz="1600" dirty="0" err="1"/>
                <a:t>fatherhood</a:t>
              </a:r>
              <a:r>
                <a:rPr lang="de-DE" sz="1600" dirty="0"/>
                <a:t>.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="" xmlns:a16="http://schemas.microsoft.com/office/drawing/2014/main" id="{DB6E954D-2425-420B-A30B-C09FAC39F744}"/>
                </a:ext>
              </a:extLst>
            </p:cNvPr>
            <p:cNvSpPr/>
            <p:nvPr/>
          </p:nvSpPr>
          <p:spPr>
            <a:xfrm>
              <a:off x="458022" y="2377478"/>
              <a:ext cx="4989408" cy="17287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11" name="Rechteck: abgerundete Ecken 10">
            <a:extLst>
              <a:ext uri="{FF2B5EF4-FFF2-40B4-BE49-F238E27FC236}">
                <a16:creationId xmlns="" xmlns:a16="http://schemas.microsoft.com/office/drawing/2014/main" id="{4756C164-699D-46E1-A7FD-2D3212245D49}"/>
              </a:ext>
            </a:extLst>
          </p:cNvPr>
          <p:cNvSpPr/>
          <p:nvPr/>
        </p:nvSpPr>
        <p:spPr>
          <a:xfrm>
            <a:off x="602156" y="4691127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="" xmlns:a16="http://schemas.microsoft.com/office/drawing/2014/main" id="{23C694DF-C545-4222-893B-656B627B6DEC}"/>
              </a:ext>
            </a:extLst>
          </p:cNvPr>
          <p:cNvSpPr/>
          <p:nvPr/>
        </p:nvSpPr>
        <p:spPr>
          <a:xfrm>
            <a:off x="6438161" y="2554889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FDB58C7F-810C-4A96-89EC-4E7F42BC7474}"/>
              </a:ext>
            </a:extLst>
          </p:cNvPr>
          <p:cNvGrpSpPr/>
          <p:nvPr/>
        </p:nvGrpSpPr>
        <p:grpSpPr>
          <a:xfrm>
            <a:off x="595489" y="459118"/>
            <a:ext cx="4989408" cy="1728716"/>
            <a:chOff x="458022" y="431409"/>
            <a:chExt cx="4989408" cy="1728716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="" xmlns:a16="http://schemas.microsoft.com/office/drawing/2014/main" id="{78585588-0639-4601-9876-0B117C83AD94}"/>
                </a:ext>
              </a:extLst>
            </p:cNvPr>
            <p:cNvSpPr/>
            <p:nvPr/>
          </p:nvSpPr>
          <p:spPr>
            <a:xfrm>
              <a:off x="458022" y="431409"/>
              <a:ext cx="4989408" cy="17287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08889849-3493-44EB-A9EB-569C899CD3A6}"/>
                </a:ext>
              </a:extLst>
            </p:cNvPr>
            <p:cNvSpPr txBox="1"/>
            <p:nvPr/>
          </p:nvSpPr>
          <p:spPr>
            <a:xfrm>
              <a:off x="616216" y="990574"/>
              <a:ext cx="4536498" cy="584775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I </a:t>
              </a:r>
              <a:r>
                <a:rPr lang="de-DE" sz="1600" dirty="0" err="1"/>
                <a:t>wonder</a:t>
              </a:r>
              <a:r>
                <a:rPr lang="de-DE" sz="1600" dirty="0"/>
                <a:t> </a:t>
              </a:r>
              <a:r>
                <a:rPr lang="de-DE" sz="1600" dirty="0" err="1"/>
                <a:t>whether</a:t>
              </a:r>
              <a:r>
                <a:rPr lang="de-DE" sz="1600" dirty="0"/>
                <a:t> </a:t>
              </a:r>
              <a:r>
                <a:rPr lang="de-DE" sz="1600" dirty="0" err="1"/>
                <a:t>my</a:t>
              </a:r>
              <a:r>
                <a:rPr lang="de-DE" sz="1600" dirty="0"/>
                <a:t> </a:t>
              </a:r>
              <a:r>
                <a:rPr lang="de-DE" sz="1600" dirty="0" err="1"/>
                <a:t>child</a:t>
              </a:r>
              <a:r>
                <a:rPr lang="de-DE" sz="1600" dirty="0"/>
                <a:t> </a:t>
              </a:r>
              <a:r>
                <a:rPr lang="de-DE" sz="1600" dirty="0" err="1"/>
                <a:t>is</a:t>
              </a:r>
              <a:r>
                <a:rPr lang="de-DE" sz="1600" dirty="0"/>
                <a:t> </a:t>
              </a:r>
              <a:r>
                <a:rPr lang="de-DE" sz="1600" dirty="0" err="1"/>
                <a:t>really</a:t>
              </a:r>
              <a:r>
                <a:rPr lang="de-DE" sz="1600" dirty="0"/>
                <a:t> </a:t>
              </a:r>
              <a:r>
                <a:rPr lang="de-DE" sz="1600" dirty="0" err="1"/>
                <a:t>my</a:t>
              </a:r>
              <a:r>
                <a:rPr lang="de-DE" sz="1600" dirty="0"/>
                <a:t> </a:t>
              </a:r>
              <a:r>
                <a:rPr lang="de-DE" sz="1600" dirty="0" err="1"/>
                <a:t>child</a:t>
              </a:r>
              <a:r>
                <a:rPr lang="de-DE" sz="1600" dirty="0"/>
                <a:t> </a:t>
              </a:r>
              <a:r>
                <a:rPr lang="de-DE" sz="1600" dirty="0" err="1"/>
                <a:t>or</a:t>
              </a:r>
              <a:endParaRPr lang="de-DE" sz="1600" dirty="0"/>
            </a:p>
            <a:p>
              <a:pPr algn="ctr"/>
              <a:r>
                <a:rPr lang="de-DE" sz="1600" dirty="0" err="1"/>
                <a:t>whether</a:t>
              </a:r>
              <a:r>
                <a:rPr lang="de-DE" sz="1600" dirty="0"/>
                <a:t> </a:t>
              </a:r>
              <a:r>
                <a:rPr lang="de-DE" sz="1600" dirty="0" err="1"/>
                <a:t>my</a:t>
              </a:r>
              <a:r>
                <a:rPr lang="de-DE" sz="1600" dirty="0"/>
                <a:t> </a:t>
              </a:r>
              <a:r>
                <a:rPr lang="de-DE" sz="1600" dirty="0" err="1"/>
                <a:t>child</a:t>
              </a:r>
              <a:r>
                <a:rPr lang="de-DE" sz="1600" dirty="0"/>
                <a:t> </a:t>
              </a:r>
              <a:r>
                <a:rPr lang="de-DE" sz="1600" dirty="0" err="1"/>
                <a:t>carries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genes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another</a:t>
              </a:r>
              <a:r>
                <a:rPr lang="de-DE" sz="1600" dirty="0"/>
                <a:t> man.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F6318524-C232-4478-BC28-49C7BB671DE7}"/>
              </a:ext>
            </a:extLst>
          </p:cNvPr>
          <p:cNvSpPr txBox="1"/>
          <p:nvPr/>
        </p:nvSpPr>
        <p:spPr>
          <a:xfrm>
            <a:off x="6712527" y="2656495"/>
            <a:ext cx="4497320" cy="156966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A </a:t>
            </a:r>
            <a:r>
              <a:rPr lang="de-DE" sz="1600" dirty="0" err="1"/>
              <a:t>genetic</a:t>
            </a:r>
            <a:r>
              <a:rPr lang="de-DE" sz="1600" dirty="0"/>
              <a:t>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detect</a:t>
            </a:r>
            <a:r>
              <a:rPr lang="de-DE" sz="1600" dirty="0"/>
              <a:t> </a:t>
            </a:r>
            <a:r>
              <a:rPr lang="de-DE" sz="1600" dirty="0" err="1"/>
              <a:t>mutations</a:t>
            </a:r>
            <a:r>
              <a:rPr lang="de-DE" sz="1600" dirty="0"/>
              <a:t> in </a:t>
            </a:r>
            <a:r>
              <a:rPr lang="de-DE" sz="1600" dirty="0" err="1"/>
              <a:t>breast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endParaRPr lang="de-DE" sz="1600" dirty="0"/>
          </a:p>
          <a:p>
            <a:pPr algn="ctr"/>
            <a:r>
              <a:rPr lang="de-DE" sz="1600" dirty="0"/>
              <a:t>genes. </a:t>
            </a:r>
            <a:r>
              <a:rPr lang="de-DE" sz="1600" dirty="0" err="1"/>
              <a:t>If</a:t>
            </a:r>
            <a:r>
              <a:rPr lang="de-DE" sz="1600" dirty="0"/>
              <a:t> a </a:t>
            </a:r>
            <a:r>
              <a:rPr lang="de-DE" sz="1600" dirty="0" err="1"/>
              <a:t>woman</a:t>
            </a:r>
            <a:r>
              <a:rPr lang="de-DE" sz="1600" dirty="0"/>
              <a:t> </a:t>
            </a:r>
            <a:r>
              <a:rPr lang="de-DE" sz="1600" dirty="0" err="1"/>
              <a:t>gets</a:t>
            </a:r>
            <a:r>
              <a:rPr lang="de-DE" sz="1600" dirty="0"/>
              <a:t> </a:t>
            </a:r>
            <a:r>
              <a:rPr lang="de-DE" sz="1600" dirty="0" err="1"/>
              <a:t>tested</a:t>
            </a:r>
            <a:r>
              <a:rPr lang="de-DE" sz="1600" dirty="0"/>
              <a:t>, </a:t>
            </a:r>
            <a:r>
              <a:rPr lang="de-DE" sz="1600" dirty="0" err="1"/>
              <a:t>she</a:t>
            </a:r>
            <a:r>
              <a:rPr lang="de-DE" sz="1600" dirty="0"/>
              <a:t> will </a:t>
            </a:r>
            <a:r>
              <a:rPr lang="de-DE" sz="1600" dirty="0" err="1"/>
              <a:t>either</a:t>
            </a:r>
            <a:r>
              <a:rPr lang="de-DE" sz="1600" dirty="0"/>
              <a:t> </a:t>
            </a:r>
            <a:r>
              <a:rPr lang="de-DE" sz="1600" dirty="0" err="1"/>
              <a:t>learn</a:t>
            </a:r>
            <a:endParaRPr lang="de-DE" sz="1600" dirty="0"/>
          </a:p>
          <a:p>
            <a:pPr algn="ctr"/>
            <a:r>
              <a:rPr lang="de-DE" sz="1600" dirty="0" err="1"/>
              <a:t>that</a:t>
            </a:r>
            <a:r>
              <a:rPr lang="de-DE" sz="1600" dirty="0"/>
              <a:t> her </a:t>
            </a:r>
            <a:r>
              <a:rPr lang="de-DE" sz="1600" dirty="0" err="1"/>
              <a:t>risk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developing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not </a:t>
            </a:r>
            <a:r>
              <a:rPr lang="de-DE" sz="1600" dirty="0" err="1"/>
              <a:t>enhanced</a:t>
            </a:r>
            <a:r>
              <a:rPr lang="de-DE" sz="1600" dirty="0"/>
              <a:t>,</a:t>
            </a:r>
          </a:p>
          <a:p>
            <a:pPr algn="ctr"/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she</a:t>
            </a:r>
            <a:r>
              <a:rPr lang="de-DE" sz="1600" dirty="0"/>
              <a:t> will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cope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fact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endParaRPr lang="de-DE" sz="1600" dirty="0"/>
          </a:p>
          <a:p>
            <a:pPr algn="ctr"/>
            <a:r>
              <a:rPr lang="de-DE" sz="1600" dirty="0" err="1"/>
              <a:t>she</a:t>
            </a:r>
            <a:r>
              <a:rPr lang="de-DE" sz="1600" dirty="0"/>
              <a:t> </a:t>
            </a:r>
            <a:r>
              <a:rPr lang="de-DE" sz="1600" dirty="0" err="1"/>
              <a:t>carries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mutation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 err="1"/>
              <a:t>caused</a:t>
            </a:r>
            <a:r>
              <a:rPr lang="de-DE" sz="1600" dirty="0"/>
              <a:t> </a:t>
            </a:r>
            <a:r>
              <a:rPr lang="de-DE" sz="1600" dirty="0" err="1"/>
              <a:t>breast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r>
              <a:rPr lang="de-DE" sz="1600" dirty="0"/>
              <a:t> in her relatives.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="" xmlns:a16="http://schemas.microsoft.com/office/drawing/2014/main" id="{3EDAF9FB-DEF6-4AC3-A607-277F95114821}"/>
              </a:ext>
            </a:extLst>
          </p:cNvPr>
          <p:cNvSpPr/>
          <p:nvPr/>
        </p:nvSpPr>
        <p:spPr>
          <a:xfrm>
            <a:off x="6440437" y="491538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="" xmlns:a16="http://schemas.microsoft.com/office/drawing/2014/main" id="{1015C56B-BABF-4789-9DA0-FE27D55DC9CC}"/>
              </a:ext>
            </a:extLst>
          </p:cNvPr>
          <p:cNvSpPr/>
          <p:nvPr/>
        </p:nvSpPr>
        <p:spPr>
          <a:xfrm>
            <a:off x="6495031" y="4662396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6537" r="6187" b="21595"/>
          <a:stretch/>
        </p:blipFill>
        <p:spPr bwMode="auto">
          <a:xfrm>
            <a:off x="2159820" y="4812976"/>
            <a:ext cx="1724223" cy="15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5204" r="11479" b="8446"/>
          <a:stretch/>
        </p:blipFill>
        <p:spPr bwMode="auto">
          <a:xfrm>
            <a:off x="7873087" y="4775491"/>
            <a:ext cx="2137188" cy="155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83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Benutzerdefiniert</PresentationFormat>
  <Paragraphs>59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Lutz</dc:creator>
  <cp:lastModifiedBy>Sailer, Ariane</cp:lastModifiedBy>
  <cp:revision>22</cp:revision>
  <dcterms:created xsi:type="dcterms:W3CDTF">2018-02-21T16:59:24Z</dcterms:created>
  <dcterms:modified xsi:type="dcterms:W3CDTF">2020-07-13T15:33:12Z</dcterms:modified>
</cp:coreProperties>
</file>