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65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</p:sldIdLst>
  <p:sldSz cx="9144000" cy="6858000" type="screen4x3"/>
  <p:notesSz cx="6858000" cy="9144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EFEFA-9262-FADE-2297-CDA690D61487}">
  <a:tblStyle styleId="{63CEFEFA-9262-FADE-2297-CDA690D61487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94663"/>
  </p:normalViewPr>
  <p:slideViewPr>
    <p:cSldViewPr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67944" y="3965425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/>
          <p:cNvSpPr>
            <a:spLocks/>
          </p:cNvSpPr>
          <p:nvPr/>
        </p:nvSpPr>
        <p:spPr bwMode="auto">
          <a:xfrm>
            <a:off x="971599" y="1484784"/>
            <a:ext cx="7488832" cy="18466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800" b="1" dirty="0">
                <a:solidFill>
                  <a:srgbClr val="339966"/>
                </a:solidFill>
              </a:rPr>
              <a:t>Bilingualer Unterricht im Fach Informationstechnologie nach </a:t>
            </a:r>
            <a:r>
              <a:rPr lang="de-DE" sz="2800" b="1" dirty="0" err="1">
                <a:solidFill>
                  <a:srgbClr val="339966"/>
                </a:solidFill>
              </a:rPr>
              <a:t>LehrplanPLUS</a:t>
            </a:r>
            <a:r>
              <a:rPr lang="de-DE" sz="2800" b="1" dirty="0">
                <a:solidFill>
                  <a:srgbClr val="339966"/>
                </a:solidFill>
              </a:rPr>
              <a:t> in den  Anfangsunterricht</a:t>
            </a:r>
            <a:endParaRPr dirty="0"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dirty="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2000" dirty="0">
                <a:solidFill>
                  <a:srgbClr val="339966"/>
                </a:solidFill>
              </a:rPr>
              <a:t>REALSCHULE BAYERN </a:t>
            </a:r>
            <a:endParaRPr dirty="0"/>
          </a:p>
        </p:txBody>
      </p:sp>
      <p:sp>
        <p:nvSpPr>
          <p:cNvPr id="7" name="Textfeld 5"/>
          <p:cNvSpPr>
            <a:spLocks/>
          </p:cNvSpPr>
          <p:nvPr/>
        </p:nvSpPr>
        <p:spPr bwMode="auto">
          <a:xfrm>
            <a:off x="4704656" y="6113579"/>
            <a:ext cx="4104455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400" b="1" dirty="0">
                <a:solidFill>
                  <a:srgbClr val="339966"/>
                </a:solidFill>
              </a:rPr>
              <a:t>Referentin: Tanya Fisher-Lehmann </a:t>
            </a:r>
            <a:endParaRPr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4C6E8E4-FA31-D946-B236-A8919CCE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1221328"/>
            <a:ext cx="8172400" cy="44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8F7311D-1050-3A4C-B38F-3891E134C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740090"/>
            <a:ext cx="8460432" cy="53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34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D474E85-9CE9-074E-8B10-12BC82562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980728"/>
            <a:ext cx="7902624" cy="55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2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3CBA93-DBC2-D94E-A26A-E8586E5C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99241"/>
            <a:ext cx="7596336" cy="20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7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E0F6F87-EE37-0846-9F1C-B90F5EFE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748552"/>
            <a:ext cx="8244408" cy="53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feld 8"/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     LIS-Aufgabe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2"/>
          <p:cNvSpPr>
            <a:spLocks/>
          </p:cNvSpPr>
          <p:nvPr/>
        </p:nvSpPr>
        <p:spPr bwMode="auto">
          <a:xfrm>
            <a:off x="1347129" y="3140968"/>
            <a:ext cx="5832648" cy="58907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endParaRPr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4C6ACB-B1DF-3242-A25E-5711FAA3F3F4}"/>
              </a:ext>
            </a:extLst>
          </p:cNvPr>
          <p:cNvSpPr>
            <a:spLocks/>
          </p:cNvSpPr>
          <p:nvPr/>
        </p:nvSpPr>
        <p:spPr bwMode="auto">
          <a:xfrm>
            <a:off x="395536" y="980728"/>
            <a:ext cx="7807842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rgbClr val="339966"/>
                </a:solidFill>
              </a:rPr>
              <a:t>Bilingualer Unterricht im Fach Informationstechnologie nach </a:t>
            </a:r>
            <a:r>
              <a:rPr lang="de-DE" dirty="0" err="1">
                <a:solidFill>
                  <a:srgbClr val="339966"/>
                </a:solidFill>
              </a:rPr>
              <a:t>LehrplanPLUS</a:t>
            </a:r>
            <a:r>
              <a:rPr lang="de-DE" dirty="0">
                <a:solidFill>
                  <a:srgbClr val="339966"/>
                </a:solidFill>
              </a:rPr>
              <a:t> in den  Anfangsunterricht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013790-53E3-FD49-87A4-662B55FF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4" y="1617616"/>
            <a:ext cx="7415708" cy="44036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E16E54-1459-8E45-AD25-EF814A94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64804"/>
            <a:ext cx="778679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0B6C7D8-1085-9344-8701-536CB2C2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80728"/>
            <a:ext cx="576064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831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82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>
            <a:spLocks/>
          </p:cNvSpPr>
          <p:nvPr/>
        </p:nvSpPr>
        <p:spPr bwMode="auto">
          <a:xfrm>
            <a:off x="395536" y="980728"/>
            <a:ext cx="7807842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rgbClr val="339966"/>
                </a:solidFill>
              </a:rPr>
              <a:t>Bilingualer Unterricht im Fach Informationstechnologie nach </a:t>
            </a:r>
            <a:r>
              <a:rPr lang="de-DE" dirty="0" err="1">
                <a:solidFill>
                  <a:srgbClr val="339966"/>
                </a:solidFill>
              </a:rPr>
              <a:t>LehrplanPLUS</a:t>
            </a:r>
            <a:r>
              <a:rPr lang="de-DE" dirty="0">
                <a:solidFill>
                  <a:srgbClr val="339966"/>
                </a:solidFill>
              </a:rPr>
              <a:t> in den  Anfangsunterricht</a:t>
            </a:r>
          </a:p>
        </p:txBody>
      </p:sp>
      <p:sp>
        <p:nvSpPr>
          <p:cNvPr id="6" name="Textfeld 2"/>
          <p:cNvSpPr>
            <a:spLocks/>
          </p:cNvSpPr>
          <p:nvPr/>
        </p:nvSpPr>
        <p:spPr bwMode="auto">
          <a:xfrm>
            <a:off x="1691680" y="1916832"/>
            <a:ext cx="5832648" cy="433965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Worum geht es heute?</a:t>
            </a:r>
          </a:p>
          <a:p>
            <a:pPr>
              <a:lnSpc>
                <a:spcPct val="150000"/>
              </a:lnSpc>
              <a:defRPr sz="2400" b="1"/>
            </a:pPr>
            <a:endParaRPr lang="de-DE" sz="2000" dirty="0"/>
          </a:p>
          <a:p>
            <a:pPr>
              <a:lnSpc>
                <a:spcPct val="150000"/>
              </a:lnSpc>
              <a:defRPr sz="2400" b="1"/>
            </a:pPr>
            <a:r>
              <a:rPr sz="2000" dirty="0"/>
              <a:t>A	</a:t>
            </a:r>
            <a:r>
              <a:rPr lang="de-DE" sz="2000" dirty="0"/>
              <a:t>Grundlagen  im </a:t>
            </a:r>
            <a:r>
              <a:rPr lang="de-DE" sz="2000" dirty="0" err="1"/>
              <a:t>LehrplanPLUS</a:t>
            </a:r>
            <a:r>
              <a:rPr lang="de-DE" sz="2000" dirty="0"/>
              <a:t> </a:t>
            </a:r>
          </a:p>
          <a:p>
            <a:pPr>
              <a:lnSpc>
                <a:spcPct val="150000"/>
              </a:lnSpc>
              <a:defRPr sz="2400" b="1"/>
            </a:pPr>
            <a:br>
              <a:rPr lang="de-DE" sz="2000" dirty="0"/>
            </a:br>
            <a:r>
              <a:rPr lang="de-DE" sz="2000" dirty="0"/>
              <a:t>B</a:t>
            </a:r>
            <a:r>
              <a:rPr sz="2000" dirty="0"/>
              <a:t>	</a:t>
            </a:r>
            <a:r>
              <a:rPr lang="de-DE" sz="2000" dirty="0"/>
              <a:t>Materialliste </a:t>
            </a:r>
          </a:p>
          <a:p>
            <a:pPr>
              <a:lnSpc>
                <a:spcPct val="150000"/>
              </a:lnSpc>
              <a:defRPr sz="2400" b="1"/>
            </a:pPr>
            <a:endParaRPr dirty="0"/>
          </a:p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C	LIS-Aufgabe  </a:t>
            </a:r>
          </a:p>
          <a:p>
            <a:pPr>
              <a:lnSpc>
                <a:spcPct val="150000"/>
              </a:lnSpc>
              <a:defRPr sz="2400" b="1"/>
            </a:pPr>
            <a:endParaRPr lang="de-DE" sz="2000" dirty="0"/>
          </a:p>
          <a:p>
            <a:pPr>
              <a:lnSpc>
                <a:spcPct val="150000"/>
              </a:lnSpc>
              <a:defRPr sz="2400" b="1"/>
            </a:pPr>
            <a:r>
              <a:rPr lang="de-DE" sz="2000" dirty="0"/>
              <a:t>D	Fragen, Wünsche, Austausch …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052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01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t="21225" r="35102" b="5850"/>
          <a:stretch/>
        </p:blipFill>
        <p:spPr bwMode="auto">
          <a:xfrm>
            <a:off x="2409731" y="836712"/>
            <a:ext cx="446154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68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9" t="16326" r="34490" b="5033"/>
          <a:stretch/>
        </p:blipFill>
        <p:spPr bwMode="auto">
          <a:xfrm>
            <a:off x="2529204" y="862376"/>
            <a:ext cx="4191083" cy="59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834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17687" r="34643" b="5034"/>
          <a:stretch/>
        </p:blipFill>
        <p:spPr bwMode="auto">
          <a:xfrm>
            <a:off x="2823118" y="764704"/>
            <a:ext cx="4160123" cy="582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399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7" t="29115" r="35561" b="26258"/>
          <a:stretch/>
        </p:blipFill>
        <p:spPr bwMode="auto">
          <a:xfrm>
            <a:off x="1834074" y="1196752"/>
            <a:ext cx="6048672" cy="495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635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14830" r="35102" b="4354"/>
          <a:stretch/>
        </p:blipFill>
        <p:spPr bwMode="auto">
          <a:xfrm>
            <a:off x="2771800" y="856721"/>
            <a:ext cx="3960440" cy="60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766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467544" y="993502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rgbClr val="339966"/>
                </a:solidFill>
              </a:rPr>
              <a:t>Bilingualer Geschichtsunterricht nach </a:t>
            </a:r>
            <a:r>
              <a:rPr lang="de-DE" dirty="0" err="1">
                <a:solidFill>
                  <a:srgbClr val="339966"/>
                </a:solidFill>
              </a:rPr>
              <a:t>LehrplanPLUS</a:t>
            </a:r>
            <a:endParaRPr lang="de-DE" dirty="0">
              <a:solidFill>
                <a:srgbClr val="339966"/>
              </a:solidFill>
            </a:endParaRPr>
          </a:p>
          <a:p>
            <a:pPr algn="ctr">
              <a:defRPr/>
            </a:pPr>
            <a:r>
              <a:rPr lang="de-DE" dirty="0">
                <a:solidFill>
                  <a:srgbClr val="339966"/>
                </a:solidFill>
              </a:rPr>
              <a:t>in Jahrgangsstufe 8 der Realschule</a:t>
            </a:r>
            <a:endParaRPr lang="de-DE" dirty="0"/>
          </a:p>
        </p:txBody>
      </p:sp>
      <p:sp>
        <p:nvSpPr>
          <p:cNvPr id="3" name="Textfeld 8"/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D       Fragen, Wünsche, Austausch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65850" r="13214" b="21633"/>
          <a:stretch/>
        </p:blipFill>
        <p:spPr bwMode="auto">
          <a:xfrm>
            <a:off x="258503" y="2062839"/>
            <a:ext cx="7906913" cy="99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4" t="47619" r="48239" b="14014"/>
          <a:stretch/>
        </p:blipFill>
        <p:spPr bwMode="auto">
          <a:xfrm>
            <a:off x="827178" y="3226209"/>
            <a:ext cx="3024336" cy="31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t="44649" r="64541" b="31973"/>
          <a:stretch/>
        </p:blipFill>
        <p:spPr bwMode="auto">
          <a:xfrm>
            <a:off x="4860032" y="3259272"/>
            <a:ext cx="2304256" cy="210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 bwMode="auto">
          <a:xfrm>
            <a:off x="3865714" y="5722127"/>
            <a:ext cx="4104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dirty="0" err="1">
                <a:solidFill>
                  <a:srgbClr val="339966"/>
                </a:solidFill>
              </a:rPr>
              <a:t>Thanks</a:t>
            </a:r>
            <a:r>
              <a:rPr lang="de-DE" dirty="0">
                <a:solidFill>
                  <a:srgbClr val="339966"/>
                </a:solidFill>
              </a:rPr>
              <a:t>  </a:t>
            </a:r>
            <a:r>
              <a:rPr lang="de-DE" dirty="0" err="1">
                <a:solidFill>
                  <a:srgbClr val="339966"/>
                </a:solidFill>
              </a:rPr>
              <a:t>for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your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 err="1">
                <a:solidFill>
                  <a:srgbClr val="339966"/>
                </a:solidFill>
              </a:rPr>
              <a:t>attention</a:t>
            </a:r>
            <a:r>
              <a:rPr lang="de-DE" dirty="0">
                <a:solidFill>
                  <a:srgbClr val="339966"/>
                </a:solidFill>
              </a:rPr>
              <a:t> </a:t>
            </a:r>
            <a:r>
              <a:rPr lang="de-DE" dirty="0">
                <a:solidFill>
                  <a:srgbClr val="339966"/>
                </a:solidFill>
                <a:sym typeface="Wingdings" panose="05000000000000000000" pitchFamily="2" charset="2"/>
              </a:rPr>
              <a:t></a:t>
            </a:r>
          </a:p>
          <a:p>
            <a:pPr algn="ctr">
              <a:defRPr/>
            </a:pPr>
            <a:endParaRPr lang="de-DE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7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GRUNDLAGEN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feld 2"/>
          <p:cNvSpPr>
            <a:spLocks/>
          </p:cNvSpPr>
          <p:nvPr/>
        </p:nvSpPr>
        <p:spPr bwMode="auto">
          <a:xfrm>
            <a:off x="899592" y="1916832"/>
            <a:ext cx="6552729" cy="317009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GRUNDLAGEN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>
                <a:solidFill>
                  <a:schemeClr val="tx1"/>
                </a:solidFill>
                <a:latin typeface="Arial"/>
                <a:cs typeface="Arial"/>
              </a:rPr>
              <a:t>LehrplanPLUS</a:t>
            </a:r>
          </a:p>
          <a:p>
            <a:pPr>
              <a:buSzPct val="100000"/>
              <a:defRPr sz="2400"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Kompetenzstrukturmodelle der einzelnen Fächer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Grundlegende Kompetenzen und Kompetenzerwartungen</a:t>
            </a: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Lernbereiche der Fachlehrpläne</a:t>
            </a:r>
            <a:endParaRPr/>
          </a:p>
          <a:p>
            <a:pPr>
              <a:buSzPct val="100000"/>
              <a:defRPr sz="2400"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r>
              <a:rPr lang="de-DE" sz="1600" b="1">
                <a:solidFill>
                  <a:schemeClr val="tx1"/>
                </a:solidFill>
                <a:latin typeface="Arial"/>
                <a:cs typeface="Arial"/>
              </a:rPr>
              <a:t>RSO</a:t>
            </a:r>
            <a:endParaRPr/>
          </a:p>
          <a:p>
            <a:pPr>
              <a:buSzPct val="100000"/>
              <a:defRPr sz="2400"/>
            </a:pPr>
            <a:endParaRPr lang="de-DE" sz="1600" b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Da das Unterrichtsfach im Bilingualen Zug Vorrückungsfach bleibt, gelten alle entsprechenden Bestimmungen der RSO weiter.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04E572-3A83-3344-A8FC-ACA3871536A3}"/>
              </a:ext>
            </a:extLst>
          </p:cNvPr>
          <p:cNvSpPr>
            <a:spLocks/>
          </p:cNvSpPr>
          <p:nvPr/>
        </p:nvSpPr>
        <p:spPr bwMode="auto">
          <a:xfrm>
            <a:off x="395536" y="980728"/>
            <a:ext cx="7807842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rgbClr val="339966"/>
                </a:solidFill>
              </a:rPr>
              <a:t>Bilingualer Unterricht im Fach Informationstechnologie nach </a:t>
            </a:r>
            <a:r>
              <a:rPr lang="de-DE" dirty="0" err="1">
                <a:solidFill>
                  <a:srgbClr val="339966"/>
                </a:solidFill>
              </a:rPr>
              <a:t>LehrplanPLUS</a:t>
            </a:r>
            <a:r>
              <a:rPr lang="de-DE" dirty="0">
                <a:solidFill>
                  <a:srgbClr val="339966"/>
                </a:solidFill>
              </a:rPr>
              <a:t> in den  Anfangsunterricht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527817-5599-CD44-B3DB-F7F26B787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64704"/>
            <a:ext cx="4579285" cy="595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4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>
            <a:spLocks/>
          </p:cNvSpPr>
          <p:nvPr/>
        </p:nvSpPr>
        <p:spPr bwMode="auto">
          <a:xfrm>
            <a:off x="1125797" y="1827775"/>
            <a:ext cx="5966483" cy="30777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/>
            </a:pPr>
            <a:endParaRPr lang="de-DE" sz="1400" dirty="0"/>
          </a:p>
        </p:txBody>
      </p:sp>
      <p:sp>
        <p:nvSpPr>
          <p:cNvPr id="6" name="Textfeld 8"/>
          <p:cNvSpPr>
            <a:spLocks/>
          </p:cNvSpPr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B     Materialliste 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9152F5-218E-2E45-9598-7291708DBFA8}"/>
              </a:ext>
            </a:extLst>
          </p:cNvPr>
          <p:cNvSpPr/>
          <p:nvPr/>
        </p:nvSpPr>
        <p:spPr>
          <a:xfrm>
            <a:off x="1979712" y="2492896"/>
            <a:ext cx="47099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64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Materialliste</a:t>
            </a:r>
          </a:p>
          <a:p>
            <a:pPr algn="ctr"/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64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für die </a:t>
            </a:r>
          </a:p>
          <a:p>
            <a:pPr algn="ctr"/>
            <a:r>
              <a:rPr lang="de-D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64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Anfangsmodule</a:t>
            </a: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5E0AFBDA-613E-E442-A817-B7D98B1E08A4}"/>
              </a:ext>
            </a:extLst>
          </p:cNvPr>
          <p:cNvSpPr>
            <a:spLocks/>
          </p:cNvSpPr>
          <p:nvPr/>
        </p:nvSpPr>
        <p:spPr bwMode="auto">
          <a:xfrm>
            <a:off x="395536" y="980728"/>
            <a:ext cx="7807842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rgbClr val="339966"/>
                </a:solidFill>
              </a:rPr>
              <a:t>Bilingualer Unterricht im Fach Informationstechnologie nach </a:t>
            </a:r>
            <a:r>
              <a:rPr lang="de-DE" dirty="0" err="1">
                <a:solidFill>
                  <a:srgbClr val="339966"/>
                </a:solidFill>
              </a:rPr>
              <a:t>LehrplanPLUS</a:t>
            </a:r>
            <a:r>
              <a:rPr lang="de-DE" dirty="0">
                <a:solidFill>
                  <a:srgbClr val="339966"/>
                </a:solidFill>
              </a:rPr>
              <a:t> in den  Anfangsunterricht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3C5AD46-6914-734A-A132-0C7F6E504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6" y="1251090"/>
            <a:ext cx="8018488" cy="43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407070-181C-F844-90B3-9B560FF78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246277"/>
            <a:ext cx="7956376" cy="43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15B0BECE-9EDB-F04A-BB94-DD40F43BD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905822"/>
            <a:ext cx="8388424" cy="50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2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EA59FE2-5A8E-1D45-9E89-B36DB94CE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908720"/>
            <a:ext cx="8100392" cy="57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265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</Words>
  <Application>Microsoft Macintosh PowerPoint</Application>
  <DocSecurity>0</DocSecurity>
  <PresentationFormat>Bildschirmpräsentation (4:3)</PresentationFormat>
  <Paragraphs>41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Calibri</vt:lpstr>
      <vt:lpstr>Verdana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Tany Fish</cp:lastModifiedBy>
  <cp:revision>297</cp:revision>
  <dcterms:modified xsi:type="dcterms:W3CDTF">2021-03-21T16:35:19Z</dcterms:modified>
  <cp:category/>
  <dc:identifier/>
  <cp:contentStatus/>
  <dc:language/>
  <cp:version/>
</cp:coreProperties>
</file>