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7" r:id="rId7"/>
    <p:sldId id="268" r:id="rId8"/>
    <p:sldId id="269" r:id="rId9"/>
    <p:sldId id="270" r:id="rId10"/>
    <p:sldId id="271" r:id="rId11"/>
    <p:sldId id="296" r:id="rId12"/>
    <p:sldId id="297" r:id="rId13"/>
    <p:sldId id="295" r:id="rId14"/>
  </p:sldIdLst>
  <p:sldSz cx="9144000" cy="6858000" type="screen4x3"/>
  <p:notesSz cx="6858000" cy="914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CEFEFA-9262-FADE-2297-CDA690D61487}">
  <a:tblStyle styleId="{63CEFEFA-9262-FADE-2297-CDA690D61487}" styleName="Keine Formatvorlage, Tabellenraster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116" d="100"/>
          <a:sy n="116" d="100"/>
        </p:scale>
        <p:origin x="20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722312" y="4406900"/>
            <a:ext cx="7772401" cy="1362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684212" y="1230312"/>
            <a:ext cx="8002588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684212" y="2555875"/>
            <a:ext cx="3924301" cy="3825875"/>
          </a:xfrm>
          <a:prstGeom prst="rect">
            <a:avLst/>
          </a:prstGeom>
        </p:spPr>
        <p:txBody>
          <a:bodyPr>
            <a:normAutofit/>
          </a:bodyPr>
          <a:lstStyle>
            <a:lvl5pPr marL="2184400" indent="-355600"/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457200" y="1055633"/>
            <a:ext cx="3008314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idx="1"/>
          </p:nvPr>
        </p:nvSpPr>
        <p:spPr bwMode="auto">
          <a:xfrm>
            <a:off x="3575050" y="1055633"/>
            <a:ext cx="5111750" cy="5070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457199" y="2217683"/>
            <a:ext cx="3008315" cy="3908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half" idx="13"/>
          </p:nvPr>
        </p:nvSpPr>
        <p:spPr bwMode="auto">
          <a:xfrm>
            <a:off x="1792288" y="935421"/>
            <a:ext cx="5486401" cy="3792155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6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/>
          <p:cNvSpPr>
            <a:spLocks noGrp="1"/>
          </p:cNvSpPr>
          <p:nvPr>
            <p:ph type="body" idx="1"/>
          </p:nvPr>
        </p:nvSpPr>
        <p:spPr bwMode="auto">
          <a:xfrm>
            <a:off x="684212" y="1230312"/>
            <a:ext cx="8002588" cy="51514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" descr="Grafik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eltext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6" name="Textebene 1…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xfrm>
            <a:off x="8332778" y="6553200"/>
            <a:ext cx="330210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5pPr>
      <a:lvl6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6pPr>
      <a:lvl7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7pPr>
      <a:lvl8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8pPr>
      <a:lvl9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marL="790575" marR="0" indent="-333375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2pPr>
      <a:lvl3pPr marL="1234439" marR="0" indent="-320039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3pPr>
      <a:lvl4pPr marL="1727199" marR="0" indent="-35560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4pPr>
      <a:lvl5pPr marL="22288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5pPr>
      <a:lvl6pPr marL="26860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6pPr>
      <a:lvl7pPr marL="31432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7pPr>
      <a:lvl8pPr marL="36004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8pPr>
      <a:lvl9pPr marL="40576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67944" y="3965425"/>
            <a:ext cx="1092498" cy="1206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5"/>
          <p:cNvSpPr>
            <a:spLocks/>
          </p:cNvSpPr>
          <p:nvPr/>
        </p:nvSpPr>
        <p:spPr bwMode="auto">
          <a:xfrm>
            <a:off x="971599" y="1484784"/>
            <a:ext cx="7488832" cy="18466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1" dirty="0">
                <a:solidFill>
                  <a:srgbClr val="339966"/>
                </a:solidFill>
              </a:rPr>
              <a:t>Bilingualer Geschichtsunterricht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1" dirty="0">
                <a:solidFill>
                  <a:srgbClr val="339966"/>
                </a:solidFill>
              </a:rPr>
              <a:t>Basic Terms in den Jahrgangsstufen 7, 8 und 9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1" dirty="0">
                <a:solidFill>
                  <a:srgbClr val="339966"/>
                </a:solidFill>
              </a:rPr>
              <a:t>mit ausgewählten Anwendungsbeispiele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dirty="0">
              <a:solidFill>
                <a:srgbClr val="339966"/>
              </a:solidFill>
            </a:endParaRPr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000" dirty="0">
                <a:solidFill>
                  <a:srgbClr val="339966"/>
                </a:solidFill>
              </a:rPr>
              <a:t>REALSCHULE BAYERN </a:t>
            </a:r>
            <a:endParaRPr dirty="0"/>
          </a:p>
        </p:txBody>
      </p:sp>
      <p:sp>
        <p:nvSpPr>
          <p:cNvPr id="7" name="Textfeld 5"/>
          <p:cNvSpPr>
            <a:spLocks/>
          </p:cNvSpPr>
          <p:nvPr/>
        </p:nvSpPr>
        <p:spPr bwMode="auto">
          <a:xfrm>
            <a:off x="2123728" y="6113579"/>
            <a:ext cx="6685383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>
              <a:defRPr/>
            </a:pPr>
            <a:r>
              <a:rPr lang="de-DE" sz="1400" b="1">
                <a:solidFill>
                  <a:srgbClr val="339966"/>
                </a:solidFill>
              </a:rPr>
              <a:t>Referentin: Cornelia Legath, Arbeitskreis Bilinguale Züge am ISB München (Geschichte)</a:t>
            </a:r>
            <a:r>
              <a:rPr lang="de-DE" sz="1400">
                <a:solidFill>
                  <a:srgbClr val="339966"/>
                </a:solidFill>
              </a:rPr>
              <a:t>  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>
            <a:extLst>
              <a:ext uri="{FF2B5EF4-FFF2-40B4-BE49-F238E27FC236}">
                <a16:creationId xmlns:a16="http://schemas.microsoft.com/office/drawing/2014/main" id="{C95E7D04-7773-4A5A-8100-7FEC1FA3FDF2}"/>
              </a:ext>
            </a:extLst>
          </p:cNvPr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B	ANWENDUNGSBEISPIELE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F96B73-4185-4AA1-AF66-BC56B9B54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1" t="24800" r="37400" b="17801"/>
          <a:stretch/>
        </p:blipFill>
        <p:spPr>
          <a:xfrm>
            <a:off x="2339752" y="922221"/>
            <a:ext cx="4464496" cy="57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26C7E78-FD7F-44F1-A2FC-C1C3EA283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01" t="31179" r="37400" b="15000"/>
          <a:stretch/>
        </p:blipFill>
        <p:spPr>
          <a:xfrm>
            <a:off x="2411760" y="1196752"/>
            <a:ext cx="4464496" cy="54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E9DC81-B6F5-477C-8786-1D4F1E6DB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24801" r="37400" b="16401"/>
          <a:stretch/>
        </p:blipFill>
        <p:spPr>
          <a:xfrm>
            <a:off x="2267744" y="962145"/>
            <a:ext cx="4320480" cy="58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467544" y="99350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rgbClr val="339966"/>
                </a:solidFill>
              </a:rPr>
              <a:t>Bilingualer Geschichtsunterricht</a:t>
            </a:r>
          </a:p>
          <a:p>
            <a:pPr algn="ctr">
              <a:defRPr/>
            </a:pPr>
            <a:r>
              <a:rPr lang="de-DE" dirty="0">
                <a:solidFill>
                  <a:srgbClr val="339966"/>
                </a:solidFill>
              </a:rPr>
              <a:t>Basic Terms (7, 8 und 9) mit ausgewählten Anwendungsbeispielen</a:t>
            </a:r>
            <a:endParaRPr lang="de-DE" dirty="0"/>
          </a:p>
        </p:txBody>
      </p:sp>
      <p:sp>
        <p:nvSpPr>
          <p:cNvPr id="3" name="Textfeld 8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C       Fragen, Wünsche, Austausch </a:t>
            </a: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2" t="65850" r="13214" b="21633"/>
          <a:stretch/>
        </p:blipFill>
        <p:spPr bwMode="auto">
          <a:xfrm>
            <a:off x="258503" y="2062839"/>
            <a:ext cx="7906913" cy="9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4" t="47619" r="48239" b="14014"/>
          <a:stretch/>
        </p:blipFill>
        <p:spPr bwMode="auto">
          <a:xfrm>
            <a:off x="827178" y="3226209"/>
            <a:ext cx="3024336" cy="317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44649" r="64541" b="31973"/>
          <a:stretch/>
        </p:blipFill>
        <p:spPr bwMode="auto">
          <a:xfrm>
            <a:off x="4860032" y="3259272"/>
            <a:ext cx="2304256" cy="210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3865714" y="5722127"/>
            <a:ext cx="4104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err="1">
                <a:solidFill>
                  <a:srgbClr val="339966"/>
                </a:solidFill>
              </a:rPr>
              <a:t>Thanks</a:t>
            </a:r>
            <a:r>
              <a:rPr lang="de-DE" dirty="0">
                <a:solidFill>
                  <a:srgbClr val="339966"/>
                </a:solidFill>
              </a:rPr>
              <a:t>  </a:t>
            </a:r>
            <a:r>
              <a:rPr lang="de-DE" dirty="0" err="1">
                <a:solidFill>
                  <a:srgbClr val="339966"/>
                </a:solidFill>
              </a:rPr>
              <a:t>for</a:t>
            </a:r>
            <a:r>
              <a:rPr lang="de-DE" dirty="0">
                <a:solidFill>
                  <a:srgbClr val="339966"/>
                </a:solidFill>
              </a:rPr>
              <a:t> </a:t>
            </a:r>
            <a:r>
              <a:rPr lang="de-DE" dirty="0" err="1">
                <a:solidFill>
                  <a:srgbClr val="339966"/>
                </a:solidFill>
              </a:rPr>
              <a:t>your</a:t>
            </a:r>
            <a:r>
              <a:rPr lang="de-DE" dirty="0">
                <a:solidFill>
                  <a:srgbClr val="339966"/>
                </a:solidFill>
              </a:rPr>
              <a:t> </a:t>
            </a:r>
            <a:r>
              <a:rPr lang="de-DE" dirty="0" err="1">
                <a:solidFill>
                  <a:srgbClr val="339966"/>
                </a:solidFill>
              </a:rPr>
              <a:t>attention</a:t>
            </a:r>
            <a:r>
              <a:rPr lang="de-DE" dirty="0">
                <a:solidFill>
                  <a:srgbClr val="339966"/>
                </a:solidFill>
              </a:rPr>
              <a:t> </a:t>
            </a:r>
            <a:r>
              <a:rPr lang="de-DE" dirty="0">
                <a:solidFill>
                  <a:srgbClr val="339966"/>
                </a:solidFill>
                <a:sym typeface="Wingdings" panose="05000000000000000000" pitchFamily="2" charset="2"/>
              </a:rPr>
              <a:t></a:t>
            </a:r>
          </a:p>
          <a:p>
            <a:pPr algn="ctr">
              <a:defRPr/>
            </a:pPr>
            <a:endParaRPr lang="de-DE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>
            <a:spLocks/>
          </p:cNvSpPr>
          <p:nvPr/>
        </p:nvSpPr>
        <p:spPr bwMode="auto">
          <a:xfrm>
            <a:off x="395536" y="980728"/>
            <a:ext cx="7807842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339966"/>
                </a:solidFill>
              </a:rPr>
              <a:t>Bilingualer Geschichtsunterricht 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339966"/>
                </a:solidFill>
              </a:rPr>
              <a:t>Basic Terms (7, 8 und 9) mit ausgewählten Anwendungsbeispielen</a:t>
            </a:r>
            <a:endParaRPr dirty="0"/>
          </a:p>
        </p:txBody>
      </p:sp>
      <p:sp>
        <p:nvSpPr>
          <p:cNvPr id="6" name="Textfeld 2"/>
          <p:cNvSpPr>
            <a:spLocks/>
          </p:cNvSpPr>
          <p:nvPr/>
        </p:nvSpPr>
        <p:spPr bwMode="auto">
          <a:xfrm>
            <a:off x="1691680" y="1916832"/>
            <a:ext cx="5832648" cy="327628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2400" b="1"/>
            </a:pPr>
            <a:r>
              <a:rPr lang="de-DE" sz="2000" dirty="0"/>
              <a:t>Worum geht es heute?</a:t>
            </a:r>
          </a:p>
          <a:p>
            <a:pPr>
              <a:lnSpc>
                <a:spcPct val="150000"/>
              </a:lnSpc>
              <a:defRPr sz="2400" b="1"/>
            </a:pPr>
            <a:endParaRPr lang="de-DE" sz="2000" dirty="0"/>
          </a:p>
          <a:p>
            <a:pPr>
              <a:lnSpc>
                <a:spcPct val="150000"/>
              </a:lnSpc>
              <a:defRPr sz="2400" b="1"/>
            </a:pPr>
            <a:r>
              <a:rPr sz="2000" dirty="0"/>
              <a:t>A	</a:t>
            </a:r>
            <a:r>
              <a:rPr lang="de-DE" sz="2000" dirty="0"/>
              <a:t>Basic Terms: 7, 8 und 9</a:t>
            </a:r>
          </a:p>
          <a:p>
            <a:pPr>
              <a:lnSpc>
                <a:spcPct val="150000"/>
              </a:lnSpc>
              <a:defRPr sz="2400" b="1"/>
            </a:pPr>
            <a:br>
              <a:rPr lang="de-DE" sz="2000" dirty="0"/>
            </a:br>
            <a:r>
              <a:rPr lang="de-DE" sz="2000" dirty="0"/>
              <a:t>B</a:t>
            </a:r>
            <a:r>
              <a:rPr sz="2000" dirty="0"/>
              <a:t>	</a:t>
            </a:r>
            <a:r>
              <a:rPr lang="de-DE" sz="2000" dirty="0"/>
              <a:t>Anwendungsbeispiele</a:t>
            </a:r>
          </a:p>
          <a:p>
            <a:pPr>
              <a:lnSpc>
                <a:spcPct val="150000"/>
              </a:lnSpc>
              <a:defRPr sz="2400" b="1"/>
            </a:pPr>
            <a:endParaRPr lang="de-DE" sz="2000" dirty="0"/>
          </a:p>
          <a:p>
            <a:pPr>
              <a:lnSpc>
                <a:spcPct val="150000"/>
              </a:lnSpc>
              <a:defRPr sz="2400" b="1"/>
            </a:pPr>
            <a:r>
              <a:rPr lang="de-DE" sz="2000" dirty="0"/>
              <a:t>C	Fragen, Wünsche, Austausch …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A	BASIC TERMS</a:t>
            </a: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 dirty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99592" y="1916832"/>
            <a:ext cx="6552729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endParaRPr lang="de-DE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4" y="99350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rgbClr val="339966"/>
                </a:solidFill>
              </a:rPr>
              <a:t>Bilingualer Geschichtsunterricht</a:t>
            </a:r>
          </a:p>
          <a:p>
            <a:pPr algn="ctr">
              <a:defRPr/>
            </a:pPr>
            <a:r>
              <a:rPr lang="de-DE" dirty="0">
                <a:solidFill>
                  <a:srgbClr val="339966"/>
                </a:solidFill>
              </a:rPr>
              <a:t>Basic Terms (7, 8 und 9) mit ausgewählten Anwendungsbeispielen</a:t>
            </a:r>
          </a:p>
          <a:p>
            <a:pPr algn="ctr">
              <a:defRPr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591388-A192-4218-BEA2-F580F78F9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7" t="23400" r="36613" b="10801"/>
          <a:stretch/>
        </p:blipFill>
        <p:spPr>
          <a:xfrm>
            <a:off x="712766" y="1722204"/>
            <a:ext cx="3334332" cy="4897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95021E-043A-4766-9DDE-230241A52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8" t="24800" r="37400" b="6601"/>
          <a:stretch/>
        </p:blipFill>
        <p:spPr>
          <a:xfrm>
            <a:off x="4292320" y="1722204"/>
            <a:ext cx="3249177" cy="51357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B419732-F72B-47C8-A35D-46F4F4404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23401" r="37400" b="10800"/>
          <a:stretch/>
        </p:blipFill>
        <p:spPr>
          <a:xfrm>
            <a:off x="611560" y="908720"/>
            <a:ext cx="3816424" cy="57861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7718D5-9428-4F93-AF78-B962AACFD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3401" r="36613" b="9400"/>
          <a:stretch/>
        </p:blipFill>
        <p:spPr>
          <a:xfrm>
            <a:off x="4443904" y="816755"/>
            <a:ext cx="4088536" cy="59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>
            <a:spLocks/>
          </p:cNvSpPr>
          <p:nvPr/>
        </p:nvSpPr>
        <p:spPr bwMode="auto">
          <a:xfrm>
            <a:off x="1125797" y="1827775"/>
            <a:ext cx="5966483" cy="30777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3C95FD-C0D6-4CA5-80E3-9F6C1825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2" t="23401" r="36613" b="8000"/>
          <a:stretch/>
        </p:blipFill>
        <p:spPr>
          <a:xfrm>
            <a:off x="2483768" y="908720"/>
            <a:ext cx="3956031" cy="5701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8E334D-8617-42DD-8043-C7649C647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1" t="23401" r="37400" b="9400"/>
          <a:stretch/>
        </p:blipFill>
        <p:spPr>
          <a:xfrm>
            <a:off x="611560" y="912606"/>
            <a:ext cx="3960440" cy="594066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4D83BA6-A743-42CD-AF2F-FC8D04C2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1" t="23400" r="37400" b="10801"/>
          <a:stretch/>
        </p:blipFill>
        <p:spPr>
          <a:xfrm>
            <a:off x="4644008" y="1052736"/>
            <a:ext cx="3816424" cy="56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BAAD518-C193-4E8D-9EB5-930235FC5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1" t="23401" r="37400" b="8000"/>
          <a:stretch/>
        </p:blipFill>
        <p:spPr>
          <a:xfrm>
            <a:off x="2555776" y="683314"/>
            <a:ext cx="4032448" cy="61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AF2AF03-3E55-43B4-9849-EB8C67197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7" t="12200" r="36614" b="10801"/>
          <a:stretch/>
        </p:blipFill>
        <p:spPr>
          <a:xfrm>
            <a:off x="446596" y="764704"/>
            <a:ext cx="4053396" cy="61926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BCC9E9F-4510-4D81-9C31-3F5221FC1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3601" r="35825" b="10801"/>
          <a:stretch/>
        </p:blipFill>
        <p:spPr>
          <a:xfrm>
            <a:off x="4619372" y="764705"/>
            <a:ext cx="4057084" cy="60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2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9F471B5-B7D9-46A3-A718-EFBA6580D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19201" r="35825" b="20600"/>
          <a:stretch/>
        </p:blipFill>
        <p:spPr>
          <a:xfrm>
            <a:off x="2195736" y="836712"/>
            <a:ext cx="4968552" cy="57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4265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andard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</Words>
  <Application>Microsoft Office PowerPoint</Application>
  <DocSecurity>0</DocSecurity>
  <PresentationFormat>Bildschirmpräsentation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Sailer, Ariane</dc:creator>
  <cp:keywords/>
  <dc:description/>
  <cp:lastModifiedBy>Ariane.Sailer</cp:lastModifiedBy>
  <cp:revision>295</cp:revision>
  <dcterms:modified xsi:type="dcterms:W3CDTF">2022-01-19T10:34:34Z</dcterms:modified>
  <cp:category/>
  <dc:identifier/>
  <cp:contentStatus/>
  <dc:language/>
  <cp:version/>
</cp:coreProperties>
</file>