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86" r:id="rId4"/>
    <p:sldId id="288" r:id="rId5"/>
    <p:sldId id="289" r:id="rId6"/>
    <p:sldId id="290" r:id="rId7"/>
    <p:sldId id="258" r:id="rId8"/>
    <p:sldId id="259" r:id="rId9"/>
    <p:sldId id="260" r:id="rId10"/>
    <p:sldId id="261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 type="screen4x3"/>
  <p:notesSz cx="9144000" cy="6858000"/>
  <p:defaultTextStyle>
    <a:def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</a:defRPr>
    </a:defPPr>
    <a:lvl1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1pPr>
    <a:lvl2pPr marL="0" marR="0" indent="4572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2pPr>
    <a:lvl3pPr marL="0" marR="0" indent="9144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3pPr>
    <a:lvl4pPr marL="0" marR="0" indent="13716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4pPr>
    <a:lvl5pPr marL="0" marR="0" indent="18288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5pPr>
    <a:lvl6pPr marL="0" marR="0" indent="22860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6pPr>
    <a:lvl7pPr marL="0" marR="0" indent="27432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7pPr>
    <a:lvl8pPr marL="0" marR="0" indent="32004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8pPr>
    <a:lvl9pPr marL="0" marR="0" indent="36576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37D346F-26C2-A529-87D5-ADB48C4D5B6D}">
  <a:tblStyle styleId="{637D346F-26C2-A529-87D5-ADB48C4D5B6D}" styleName="Keine Formatvorlage, Tabellenraster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solidFill>
                <a:schemeClr val="tx1"/>
              </a:solidFill>
            </a:ln>
          </a:left>
          <a:right>
            <a:ln w="12700">
              <a:solidFill>
                <a:schemeClr val="tx1"/>
              </a:solidFill>
            </a:ln>
          </a:right>
          <a:top>
            <a:ln w="12700">
              <a:solidFill>
                <a:schemeClr val="tx1"/>
              </a:solidFill>
            </a:ln>
          </a:top>
          <a:bottom>
            <a:ln w="12700">
              <a:solidFill>
                <a:schemeClr val="tx1"/>
              </a:solidFill>
            </a:ln>
          </a:bottom>
          <a:insideH>
            <a:ln w="12700">
              <a:solidFill>
                <a:schemeClr val="tx1"/>
              </a:solidFill>
            </a:ln>
          </a:insideH>
          <a:insideV>
            <a:ln w="12700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874" y="-76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Abschnitts-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/>
          <p:cNvSpPr>
            <a:spLocks noGrp="1"/>
          </p:cNvSpPr>
          <p:nvPr>
            <p:ph type="title"/>
          </p:nvPr>
        </p:nvSpPr>
        <p:spPr bwMode="auto">
          <a:xfrm>
            <a:off x="722312" y="4406900"/>
            <a:ext cx="7772401" cy="1362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cap="all"/>
            </a:lvl1pPr>
          </a:lstStyle>
          <a:p>
            <a:pPr>
              <a:defRPr/>
            </a:pPr>
            <a:r>
              <a:t>Titeltext</a:t>
            </a:r>
          </a:p>
        </p:txBody>
      </p:sp>
      <p:sp>
        <p:nvSpPr>
          <p:cNvPr id="5" name="Textebene 1…"/>
          <p:cNvSpPr>
            <a:spLocks noGrp="1"/>
          </p:cNvSpPr>
          <p:nvPr>
            <p:ph type="body" sz="quarter" idx="1"/>
          </p:nvPr>
        </p:nvSpPr>
        <p:spPr bwMode="auto"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/>
          <p:cNvSpPr>
            <a:spLocks noGrp="1"/>
          </p:cNvSpPr>
          <p:nvPr>
            <p:ph type="title"/>
          </p:nvPr>
        </p:nvSpPr>
        <p:spPr bwMode="auto">
          <a:xfrm>
            <a:off x="684212" y="1230312"/>
            <a:ext cx="8002588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Titeltext</a:t>
            </a:r>
          </a:p>
        </p:txBody>
      </p:sp>
      <p:sp>
        <p:nvSpPr>
          <p:cNvPr id="5" name="Textebene 1…"/>
          <p:cNvSpPr>
            <a:spLocks noGrp="1"/>
          </p:cNvSpPr>
          <p:nvPr>
            <p:ph type="body" sz="half" idx="1"/>
          </p:nvPr>
        </p:nvSpPr>
        <p:spPr bwMode="auto">
          <a:xfrm>
            <a:off x="684212" y="2555875"/>
            <a:ext cx="3924301" cy="3825875"/>
          </a:xfrm>
          <a:prstGeom prst="rect">
            <a:avLst/>
          </a:prstGeom>
        </p:spPr>
        <p:txBody>
          <a:bodyPr>
            <a:normAutofit/>
          </a:bodyPr>
          <a:lstStyle>
            <a:lvl5pPr marL="2184400" indent="-355600"/>
          </a:lstStyle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Inhalt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/>
          <p:cNvSpPr>
            <a:spLocks noGrp="1"/>
          </p:cNvSpPr>
          <p:nvPr>
            <p:ph type="title"/>
          </p:nvPr>
        </p:nvSpPr>
        <p:spPr bwMode="auto">
          <a:xfrm>
            <a:off x="457200" y="1055633"/>
            <a:ext cx="3008314" cy="116205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 b="1"/>
            </a:lvl1pPr>
          </a:lstStyle>
          <a:p>
            <a:pPr>
              <a:defRPr/>
            </a:pPr>
            <a:r>
              <a:t>Titeltext</a:t>
            </a:r>
          </a:p>
        </p:txBody>
      </p:sp>
      <p:sp>
        <p:nvSpPr>
          <p:cNvPr id="5" name="Textebene 1…"/>
          <p:cNvSpPr>
            <a:spLocks noGrp="1"/>
          </p:cNvSpPr>
          <p:nvPr>
            <p:ph type="body" idx="1"/>
          </p:nvPr>
        </p:nvSpPr>
        <p:spPr bwMode="auto">
          <a:xfrm>
            <a:off x="3575050" y="1055633"/>
            <a:ext cx="5111750" cy="50705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700"/>
              </a:spcBef>
              <a:defRPr sz="3200"/>
            </a:lvl1pPr>
            <a:lvl2pPr marL="783771" indent="-326571">
              <a:spcBef>
                <a:spcPts val="700"/>
              </a:spcBef>
              <a:defRPr sz="3200"/>
            </a:lvl2pPr>
            <a:lvl3pPr marL="1219200" indent="-304800">
              <a:spcBef>
                <a:spcPts val="700"/>
              </a:spcBef>
              <a:defRPr sz="3200"/>
            </a:lvl3pPr>
            <a:lvl4pPr marL="1737360" indent="-365760">
              <a:spcBef>
                <a:spcPts val="700"/>
              </a:spcBef>
              <a:defRPr sz="3200"/>
            </a:lvl4pPr>
            <a:lvl5pPr marL="2194560" indent="-365760">
              <a:spcBef>
                <a:spcPts val="700"/>
              </a:spcBef>
              <a:defRPr sz="3200"/>
            </a:lvl5pPr>
          </a:lstStyle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3"/>
          </p:nvPr>
        </p:nvSpPr>
        <p:spPr bwMode="auto">
          <a:xfrm>
            <a:off x="457199" y="2217683"/>
            <a:ext cx="3008315" cy="390848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 b="1"/>
            </a:lvl1pPr>
          </a:lstStyle>
          <a:p>
            <a:pPr>
              <a:defRPr/>
            </a:pPr>
            <a:r>
              <a:t>Titeltext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sz="half" idx="13"/>
          </p:nvPr>
        </p:nvSpPr>
        <p:spPr bwMode="auto">
          <a:xfrm>
            <a:off x="1792288" y="935421"/>
            <a:ext cx="5486401" cy="3792155"/>
          </a:xfrm>
          <a:prstGeom prst="rect">
            <a:avLst/>
          </a:prstGeom>
        </p:spPr>
        <p:txBody>
          <a:bodyPr lIns="91439" rIns="91439"/>
          <a:lstStyle/>
          <a:p>
            <a:pPr>
              <a:defRPr/>
            </a:pPr>
            <a:endParaRPr/>
          </a:p>
        </p:txBody>
      </p:sp>
      <p:sp>
        <p:nvSpPr>
          <p:cNvPr id="6" name="Textebene 1…"/>
          <p:cNvSpPr>
            <a:spLocks noGrp="1"/>
          </p:cNvSpPr>
          <p:nvPr>
            <p:ph type="body" sz="quarter" idx="1"/>
          </p:nvPr>
        </p:nvSpPr>
        <p:spPr bwMode="auto"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ebene 1…"/>
          <p:cNvSpPr>
            <a:spLocks noGrp="1"/>
          </p:cNvSpPr>
          <p:nvPr>
            <p:ph type="body" idx="1"/>
          </p:nvPr>
        </p:nvSpPr>
        <p:spPr bwMode="auto">
          <a:xfrm>
            <a:off x="684212" y="1230312"/>
            <a:ext cx="8002588" cy="515143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5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1" descr="Grafik 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eltext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325563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pPr>
              <a:defRPr/>
            </a:pPr>
            <a:r>
              <a:t>Titeltext</a:t>
            </a:r>
          </a:p>
        </p:txBody>
      </p:sp>
      <p:sp>
        <p:nvSpPr>
          <p:cNvPr id="6" name="Textebene 1…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2"/>
          </p:nvPr>
        </p:nvSpPr>
        <p:spPr bwMode="auto">
          <a:xfrm>
            <a:off x="8332778" y="6553200"/>
            <a:ext cx="330210" cy="3073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>
                <a:latin typeface="Verdana"/>
                <a:ea typeface="Verdana"/>
                <a:cs typeface="Verdana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1pPr>
      <a:lvl2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2pPr>
      <a:lvl3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3pPr>
      <a:lvl4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4pPr>
      <a:lvl5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5pPr>
      <a:lvl6pPr marL="0" marR="0" indent="4572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6pPr>
      <a:lvl7pPr marL="0" marR="0" indent="9144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7pPr>
      <a:lvl8pPr marL="0" marR="0" indent="1371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8pPr>
      <a:lvl9pPr marL="0" marR="0" indent="18288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9pPr>
    </p:titleStyle>
    <p:bodyStyle>
      <a:lvl1pPr marL="342900" marR="0" indent="-34290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1pPr>
      <a:lvl2pPr marL="790575" marR="0" indent="-333375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2pPr>
      <a:lvl3pPr marL="1234439" marR="0" indent="-320039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3pPr>
      <a:lvl4pPr marL="1727199" marR="0" indent="-35560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4pPr>
      <a:lvl5pPr marL="22288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5pPr>
      <a:lvl6pPr marL="26860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6pPr>
      <a:lvl7pPr marL="31432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7pPr>
      <a:lvl8pPr marL="36004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8pPr>
      <a:lvl9pPr marL="40576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9pPr>
    </p:bodyStyle>
    <p:otherStyle>
      <a:lvl1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4572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9144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13716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18288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22860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27432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32004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36576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stefanie.hartl2@schule.bayern.d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lingual.bayern.de/realschule/informationen/fuer-schulen/download-informationsmaterial-fuer-schulen/#c23030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067944" y="3965425"/>
            <a:ext cx="1092498" cy="12067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5"/>
          <p:cNvSpPr/>
          <p:nvPr/>
        </p:nvSpPr>
        <p:spPr bwMode="auto">
          <a:xfrm>
            <a:off x="971599" y="1484784"/>
            <a:ext cx="7488832" cy="22006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800" b="1">
                <a:solidFill>
                  <a:srgbClr val="339966"/>
                </a:solidFill>
              </a:rPr>
              <a:t>Let‘s start </a:t>
            </a:r>
            <a:r>
              <a:rPr lang="de-DE" sz="2800" b="1">
                <a:solidFill>
                  <a:srgbClr val="339966"/>
                </a:solidFill>
              </a:rPr>
              <a:t>– Vorbereitung auf den Bilingualen Zug am Beispiel Geographie und Geschichte</a:t>
            </a:r>
            <a:endParaRPr/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>
              <a:solidFill>
                <a:srgbClr val="339966"/>
              </a:solidFill>
            </a:endParaRPr>
          </a:p>
          <a:p>
            <a:pPr marR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 sz="2000">
                <a:solidFill>
                  <a:srgbClr val="339966"/>
                </a:solidFill>
              </a:rPr>
              <a:t>REALSCHULE BAYERN </a:t>
            </a:r>
            <a:endParaRPr/>
          </a:p>
          <a:p>
            <a:pPr marR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2000">
              <a:solidFill>
                <a:srgbClr val="339966"/>
              </a:solidFill>
            </a:endParaRPr>
          </a:p>
          <a:p>
            <a:pPr marR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2000">
              <a:solidFill>
                <a:srgbClr val="339966"/>
              </a:solidFill>
            </a:endParaRPr>
          </a:p>
          <a:p>
            <a:pPr marR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 sz="1100">
                <a:solidFill>
                  <a:srgbClr val="339966"/>
                </a:solidFill>
              </a:rPr>
              <a:t>22.11.2022 Manuel Erben und Stefanie Hartl</a:t>
            </a:r>
            <a:endParaRPr sz="11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	VORGEHENSWEISE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/>
          <p:cNvSpPr/>
          <p:nvPr/>
        </p:nvSpPr>
        <p:spPr bwMode="auto">
          <a:xfrm>
            <a:off x="827584" y="1344349"/>
            <a:ext cx="6048672" cy="5037341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Vorgehensweise bei der Einführung des Bilingualen Zugs</a:t>
            </a:r>
            <a:endParaRPr dirty="0"/>
          </a:p>
          <a:p>
            <a:pPr>
              <a:buSzPct val="100000"/>
              <a:defRPr sz="2400"/>
            </a:pPr>
            <a:endParaRPr lang="de-DE" sz="2000" dirty="0"/>
          </a:p>
          <a:p>
            <a:pPr>
              <a:buSzPct val="100000"/>
              <a:defRPr sz="2400"/>
            </a:pPr>
            <a:r>
              <a:rPr lang="de-DE" sz="1600" b="1" u="sng" dirty="0">
                <a:solidFill>
                  <a:schemeClr val="tx1"/>
                </a:solidFill>
                <a:latin typeface="Arial"/>
                <a:cs typeface="Arial"/>
              </a:rPr>
              <a:t>Schnupperstunde: </a:t>
            </a:r>
            <a:r>
              <a:rPr lang="en-US" sz="1600" b="1" u="sng" dirty="0">
                <a:latin typeface="Arial"/>
                <a:ea typeface="Times New Roman"/>
                <a:cs typeface="Arial"/>
              </a:rPr>
              <a:t>“Maps in your head”</a:t>
            </a:r>
            <a:endParaRPr lang="de-DE" sz="1600" b="1" u="sng" dirty="0">
              <a:latin typeface="Arial"/>
              <a:ea typeface="Times New Roman"/>
              <a:cs typeface="Arial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100" b="1" dirty="0">
                <a:latin typeface="Verdana"/>
                <a:ea typeface="Times New Roman"/>
                <a:cs typeface="Times New Roman"/>
              </a:rPr>
              <a:t>Task:</a:t>
            </a:r>
            <a:r>
              <a:rPr lang="en-US" sz="1100" dirty="0">
                <a:latin typeface="Verdana"/>
                <a:ea typeface="Times New Roman"/>
                <a:cs typeface="Times New Roman"/>
              </a:rPr>
              <a:t> Try to copy the map of Africa, where you can see the </a:t>
            </a:r>
            <a:br>
              <a:rPr lang="en-US" sz="1100" dirty="0">
                <a:latin typeface="Verdana"/>
                <a:ea typeface="Times New Roman"/>
                <a:cs typeface="Times New Roman"/>
              </a:rPr>
            </a:br>
            <a:r>
              <a:rPr lang="en-US" sz="1100" dirty="0">
                <a:latin typeface="Verdana"/>
                <a:ea typeface="Times New Roman"/>
                <a:cs typeface="Times New Roman"/>
              </a:rPr>
              <a:t>shape of the continent and the most important bodies of water, </a:t>
            </a:r>
            <a:br>
              <a:rPr lang="en-US" sz="1100" dirty="0">
                <a:latin typeface="Verdana"/>
                <a:ea typeface="Times New Roman"/>
                <a:cs typeface="Times New Roman"/>
              </a:rPr>
            </a:br>
            <a:r>
              <a:rPr lang="en-US" sz="1100" dirty="0">
                <a:latin typeface="Verdana"/>
                <a:ea typeface="Times New Roman"/>
                <a:cs typeface="Times New Roman"/>
              </a:rPr>
              <a:t>mountain ranges, cities, …</a:t>
            </a:r>
            <a:endParaRPr lang="de-DE" sz="1100" dirty="0">
              <a:latin typeface="Arial"/>
              <a:ea typeface="Times New Roman"/>
              <a:cs typeface="Times New Roman"/>
            </a:endParaRPr>
          </a:p>
          <a:p>
            <a:pPr marL="1828800">
              <a:lnSpc>
                <a:spcPct val="102000"/>
              </a:lnSpc>
              <a:spcAft>
                <a:spcPts val="800"/>
              </a:spcAft>
              <a:defRPr/>
            </a:pPr>
            <a:r>
              <a:rPr lang="en-US" sz="1100" dirty="0">
                <a:latin typeface="Verdana"/>
                <a:ea typeface="Calibri"/>
                <a:cs typeface="Times New Roman"/>
              </a:rPr>
              <a:t> </a:t>
            </a:r>
            <a:endParaRPr lang="de-DE" sz="11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4999"/>
              </a:lnSpc>
              <a:spcAft>
                <a:spcPts val="800"/>
              </a:spcAft>
              <a:buFont typeface="Symbol"/>
              <a:buChar char=""/>
              <a:defRPr/>
            </a:pPr>
            <a:r>
              <a:rPr lang="en-US" sz="1100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Work in groups of four or five people.</a:t>
            </a:r>
            <a:endParaRPr lang="de-DE" sz="11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4999"/>
              </a:lnSpc>
              <a:spcAft>
                <a:spcPts val="800"/>
              </a:spcAft>
              <a:buFont typeface="Symbol"/>
              <a:buChar char=""/>
              <a:defRPr/>
            </a:pPr>
            <a:r>
              <a:rPr lang="en-US" sz="1100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Each group will get one blank sheet of paper. </a:t>
            </a:r>
            <a:endParaRPr lang="de-DE" sz="11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4999"/>
              </a:lnSpc>
              <a:spcAft>
                <a:spcPts val="800"/>
              </a:spcAft>
              <a:buFont typeface="Symbol"/>
              <a:buChar char=""/>
              <a:defRPr/>
            </a:pPr>
            <a:r>
              <a:rPr lang="en-US" sz="1100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When you hear a signal, the first person of each group </a:t>
            </a:r>
            <a:br>
              <a:rPr lang="en-US" sz="1100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</a:br>
            <a:r>
              <a:rPr lang="en-US" sz="1100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goes up to the map, looks at it and tries to memorize as </a:t>
            </a:r>
            <a:br>
              <a:rPr lang="en-US" sz="1100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</a:br>
            <a:r>
              <a:rPr lang="en-US" sz="1100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much information as possible. Concentrate for </a:t>
            </a:r>
            <a:r>
              <a:rPr lang="en-US" sz="1100" b="1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15</a:t>
            </a:r>
            <a:r>
              <a:rPr lang="en-US" sz="1100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 seconds.</a:t>
            </a:r>
            <a:endParaRPr lang="de-DE" sz="11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4999"/>
              </a:lnSpc>
              <a:spcAft>
                <a:spcPts val="800"/>
              </a:spcAft>
              <a:buFont typeface="Symbol"/>
              <a:buChar char=""/>
              <a:defRPr/>
            </a:pPr>
            <a:r>
              <a:rPr lang="en-US" sz="1100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Then go back to your group and try to draw all the elements </a:t>
            </a:r>
            <a:br>
              <a:rPr lang="en-US" sz="1100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</a:br>
            <a:r>
              <a:rPr lang="en-US" sz="1100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you can remember on your white sheet of paper. </a:t>
            </a:r>
            <a:br>
              <a:rPr lang="en-US" sz="1100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</a:br>
            <a:r>
              <a:rPr lang="en-US" sz="1100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Time limit for this is </a:t>
            </a:r>
            <a:r>
              <a:rPr lang="en-US" sz="1100" b="1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90</a:t>
            </a:r>
            <a:r>
              <a:rPr lang="en-US" sz="1100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 seconds.</a:t>
            </a:r>
            <a:endParaRPr lang="de-DE" sz="11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4999"/>
              </a:lnSpc>
              <a:spcAft>
                <a:spcPts val="800"/>
              </a:spcAft>
              <a:buFont typeface="Symbol"/>
              <a:buChar char=""/>
              <a:defRPr/>
            </a:pPr>
            <a:r>
              <a:rPr lang="en-US" sz="1100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After that you take turns, and the next person goes to the map.</a:t>
            </a:r>
            <a:endParaRPr lang="de-DE" sz="11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4999"/>
              </a:lnSpc>
              <a:spcAft>
                <a:spcPts val="800"/>
              </a:spcAft>
              <a:buFont typeface="Symbol"/>
              <a:buChar char=""/>
              <a:defRPr/>
            </a:pPr>
            <a:r>
              <a:rPr lang="en-US" sz="1100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The game is over after ten turns.</a:t>
            </a:r>
            <a:endParaRPr lang="de-DE" sz="11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4999"/>
              </a:lnSpc>
              <a:spcAft>
                <a:spcPts val="800"/>
              </a:spcAft>
              <a:buFont typeface="Symbol"/>
              <a:buChar char=""/>
              <a:defRPr/>
            </a:pPr>
            <a:r>
              <a:rPr lang="en-US" sz="1100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Then you should have a basic map of Africa.</a:t>
            </a:r>
            <a:br>
              <a:rPr lang="de-DE" sz="1100" dirty="0">
                <a:latin typeface="Calibri"/>
                <a:ea typeface="Calibri"/>
                <a:cs typeface="Times New Roman"/>
              </a:rPr>
            </a:br>
            <a:br>
              <a:rPr lang="de-DE" sz="1100" dirty="0">
                <a:latin typeface="Calibri"/>
                <a:ea typeface="Calibri"/>
                <a:cs typeface="Times New Roman"/>
              </a:rPr>
            </a:br>
            <a:r>
              <a:rPr lang="en-US" sz="1100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Maximum brain power &amp; good ideas!</a:t>
            </a: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>
                <a:solidFill>
                  <a:srgbClr val="339966"/>
                </a:solidFill>
              </a:rPr>
              <a:t>Let‘s start </a:t>
            </a:r>
            <a:r>
              <a:rPr lang="de-DE">
                <a:solidFill>
                  <a:srgbClr val="339966"/>
                </a:solidFill>
              </a:rPr>
              <a:t>– Vorbereitung auf den Bilingualen Zug </a:t>
            </a:r>
            <a:endParaRPr/>
          </a:p>
        </p:txBody>
      </p:sp>
      <p:pic>
        <p:nvPicPr>
          <p:cNvPr id="5122" name="Picture 2" descr="C:\Users\di36pir\LRZ Sync+Share\RS AK Bilingualer Sachfachunterricht (Alexander Croessmann)\04_LIS aufgaben\GEOGRAPHIE\8\MAPS IN YOUR HEAD\bilder sailer\GEO_8_MAPS_karte_farbe.jpe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868144" y="2060848"/>
            <a:ext cx="2329600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2"/>
          <p:cNvSpPr/>
          <p:nvPr/>
        </p:nvSpPr>
        <p:spPr bwMode="auto">
          <a:xfrm>
            <a:off x="827584" y="1344349"/>
            <a:ext cx="6624736" cy="1721305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Vorgehensweise bei der Einführung des Bilingualen Zugs</a:t>
            </a:r>
            <a:endParaRPr dirty="0"/>
          </a:p>
          <a:p>
            <a:pPr>
              <a:buSzPct val="100000"/>
              <a:defRPr sz="2400"/>
            </a:pPr>
            <a:endParaRPr lang="de-DE" sz="2000" dirty="0"/>
          </a:p>
          <a:p>
            <a:pPr>
              <a:buSzPct val="100000"/>
              <a:defRPr sz="2400"/>
            </a:pPr>
            <a:r>
              <a:rPr lang="de-DE" sz="1600" b="1" u="sng" dirty="0">
                <a:solidFill>
                  <a:schemeClr val="tx1"/>
                </a:solidFill>
                <a:latin typeface="Arial"/>
                <a:cs typeface="Arial"/>
              </a:rPr>
              <a:t>Schnupperstunde: </a:t>
            </a:r>
            <a:r>
              <a:rPr lang="en-US" sz="1600" b="1" u="sng" dirty="0">
                <a:latin typeface="Arial"/>
                <a:ea typeface="Times New Roman"/>
                <a:cs typeface="Arial"/>
              </a:rPr>
              <a:t>“A </a:t>
            </a:r>
            <a:r>
              <a:rPr lang="de-DE" sz="1600" b="1" u="sng" dirty="0">
                <a:latin typeface="Arial"/>
                <a:ea typeface="Times New Roman"/>
                <a:cs typeface="Arial"/>
              </a:rPr>
              <a:t>Gallery Walk“</a:t>
            </a:r>
          </a:p>
          <a:p>
            <a:pPr marL="1828800">
              <a:lnSpc>
                <a:spcPct val="102000"/>
              </a:lnSpc>
              <a:spcAft>
                <a:spcPts val="800"/>
              </a:spcAft>
              <a:defRPr/>
            </a:pPr>
            <a:r>
              <a:rPr lang="en-US" sz="1100" dirty="0">
                <a:latin typeface="Verdana"/>
                <a:ea typeface="Calibri"/>
                <a:cs typeface="Times New Roman"/>
              </a:rPr>
              <a:t> </a:t>
            </a:r>
            <a:endParaRPr lang="de-DE" sz="11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4999"/>
              </a:lnSpc>
              <a:spcAft>
                <a:spcPts val="800"/>
              </a:spcAft>
              <a:buFont typeface="Symbol"/>
              <a:buChar char=""/>
              <a:defRPr/>
            </a:pPr>
            <a:r>
              <a:rPr lang="en-US" sz="1100" dirty="0">
                <a:latin typeface="Verdana"/>
                <a:ea typeface="Calibri"/>
                <a:cs typeface="Times New Roman"/>
              </a:rPr>
              <a:t>Walk around in the classroom and take your time looking at the different pictures.</a:t>
            </a:r>
            <a:endParaRPr dirty="0"/>
          </a:p>
          <a:p>
            <a:pPr marL="342900" lvl="0" indent="-342900">
              <a:lnSpc>
                <a:spcPct val="114999"/>
              </a:lnSpc>
              <a:spcAft>
                <a:spcPts val="800"/>
              </a:spcAft>
              <a:buFont typeface="Symbol"/>
              <a:buChar char=""/>
              <a:defRPr/>
            </a:pPr>
            <a:r>
              <a:rPr lang="en-US" sz="1100" dirty="0">
                <a:latin typeface="Verdana"/>
                <a:ea typeface="Calibri"/>
                <a:cs typeface="Times New Roman"/>
              </a:rPr>
              <a:t>Choose one image that you find especially interesting and take it from the wall.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rcRect l="53225" t="17619" r="10067" b="8966"/>
          <a:stretch/>
        </p:blipFill>
        <p:spPr bwMode="auto">
          <a:xfrm>
            <a:off x="232783" y="3237472"/>
            <a:ext cx="2736304" cy="342038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rcRect l="10106" t="18294" r="52952" b="5426"/>
          <a:stretch/>
        </p:blipFill>
        <p:spPr bwMode="auto">
          <a:xfrm>
            <a:off x="2756741" y="3098001"/>
            <a:ext cx="2901499" cy="374441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rcRect l="52630" t="18294" r="9861" b="5323"/>
          <a:stretch/>
        </p:blipFill>
        <p:spPr bwMode="auto">
          <a:xfrm>
            <a:off x="5629199" y="3237472"/>
            <a:ext cx="2679726" cy="3410561"/>
          </a:xfrm>
          <a:prstGeom prst="rect">
            <a:avLst/>
          </a:prstGeom>
        </p:spPr>
      </p:pic>
      <p:sp>
        <p:nvSpPr>
          <p:cNvPr id="7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	VORGEHENSWEISE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2"/>
          <p:cNvSpPr/>
          <p:nvPr/>
        </p:nvSpPr>
        <p:spPr bwMode="auto">
          <a:xfrm>
            <a:off x="433560" y="1261375"/>
            <a:ext cx="3168351" cy="198855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Vorgehensweise bei der Einführung des Bilingualen Zugs</a:t>
            </a:r>
            <a:endParaRPr dirty="0"/>
          </a:p>
          <a:p>
            <a:pPr>
              <a:buSzPct val="100000"/>
              <a:defRPr sz="2400"/>
            </a:pPr>
            <a:endParaRPr lang="de-DE" sz="2000" dirty="0"/>
          </a:p>
          <a:p>
            <a:pPr>
              <a:buSzPct val="100000"/>
              <a:defRPr sz="2400"/>
            </a:pPr>
            <a:r>
              <a:rPr lang="de-DE" sz="1600" b="1" u="sng" dirty="0">
                <a:solidFill>
                  <a:schemeClr val="tx1"/>
                </a:solidFill>
                <a:latin typeface="Arial"/>
                <a:cs typeface="Arial"/>
              </a:rPr>
              <a:t>Schnupperstunde: </a:t>
            </a:r>
            <a:r>
              <a:rPr lang="en-US" sz="1600" b="1" u="sng" dirty="0">
                <a:latin typeface="Arial"/>
                <a:ea typeface="Times New Roman"/>
                <a:cs typeface="Arial"/>
              </a:rPr>
              <a:t>“A </a:t>
            </a:r>
            <a:r>
              <a:rPr lang="de-DE" sz="1600" b="1" u="sng" dirty="0">
                <a:latin typeface="Arial"/>
                <a:ea typeface="Times New Roman"/>
                <a:cs typeface="Arial"/>
              </a:rPr>
              <a:t>Picture </a:t>
            </a:r>
            <a:r>
              <a:rPr lang="de-DE" sz="1600" b="1" u="sng" dirty="0" err="1">
                <a:latin typeface="Arial"/>
                <a:ea typeface="Times New Roman"/>
                <a:cs typeface="Arial"/>
              </a:rPr>
              <a:t>Tapestry</a:t>
            </a:r>
            <a:r>
              <a:rPr lang="de-DE" sz="1600" b="1" u="sng" dirty="0">
                <a:latin typeface="Arial"/>
                <a:ea typeface="Times New Roman"/>
                <a:cs typeface="Arial"/>
              </a:rPr>
              <a:t>“</a:t>
            </a:r>
          </a:p>
          <a:p>
            <a:pPr marL="1828800">
              <a:lnSpc>
                <a:spcPct val="102000"/>
              </a:lnSpc>
              <a:spcAft>
                <a:spcPts val="800"/>
              </a:spcAft>
              <a:defRPr/>
            </a:pPr>
            <a:r>
              <a:rPr lang="en-US" sz="1100" dirty="0">
                <a:latin typeface="Verdana"/>
                <a:ea typeface="Calibri"/>
                <a:cs typeface="Times New Roman"/>
              </a:rPr>
              <a:t> </a:t>
            </a:r>
            <a:endParaRPr lang="de-DE" sz="11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444371" y="956736"/>
            <a:ext cx="4826034" cy="590126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rcRect t="2961" b="47012"/>
          <a:stretch/>
        </p:blipFill>
        <p:spPr bwMode="auto">
          <a:xfrm>
            <a:off x="323528" y="3994998"/>
            <a:ext cx="3388417" cy="2117937"/>
          </a:xfrm>
          <a:prstGeom prst="rect">
            <a:avLst/>
          </a:prstGeom>
        </p:spPr>
      </p:pic>
      <p:sp>
        <p:nvSpPr>
          <p:cNvPr id="5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	VORGEHENSWEISE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	VORGEHENSWEISE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/>
          <p:cNvSpPr/>
          <p:nvPr/>
        </p:nvSpPr>
        <p:spPr bwMode="auto">
          <a:xfrm>
            <a:off x="827584" y="1484784"/>
            <a:ext cx="6552729" cy="304698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/>
              <a:t>Vorgehensweise bei der Einführung des Bilingualen Zugs</a:t>
            </a:r>
            <a:endParaRPr/>
          </a:p>
          <a:p>
            <a:pPr>
              <a:buSzPct val="100000"/>
              <a:defRPr sz="2400"/>
            </a:pPr>
            <a:endParaRPr lang="de-DE" sz="2000"/>
          </a:p>
          <a:p>
            <a:pPr>
              <a:buSzPct val="100000"/>
              <a:defRPr sz="2400"/>
            </a:pPr>
            <a:r>
              <a:rPr lang="de-DE" sz="1600" b="1" u="sng">
                <a:solidFill>
                  <a:schemeClr val="tx1"/>
                </a:solidFill>
                <a:latin typeface="Arial"/>
                <a:cs typeface="Arial"/>
              </a:rPr>
              <a:t>Elterninformationsschreiben</a:t>
            </a:r>
            <a:endParaRPr/>
          </a:p>
          <a:p>
            <a:pPr>
              <a:buSzPct val="100000"/>
              <a:defRPr sz="2400"/>
            </a:pPr>
            <a:endParaRPr lang="de-DE" sz="1600" b="1" u="sng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Informationsschreiben mit Möglichkeit </a:t>
            </a:r>
            <a:br>
              <a:rPr lang="de-DE" sz="160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der verbindlichen Anmeldung</a:t>
            </a:r>
            <a:endParaRPr/>
          </a:p>
          <a:p>
            <a:pPr marL="285750" indent="-28575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Nach endgültiger Bestandsaufnahme </a:t>
            </a:r>
            <a:br>
              <a:rPr lang="de-DE" sz="160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Informationsschreiben mit weiteren Details</a:t>
            </a:r>
            <a:endParaRPr/>
          </a:p>
          <a:p>
            <a:pPr marL="285750" indent="-28575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Vorlagen für Elternbriefe unter: </a:t>
            </a:r>
            <a:endParaRPr/>
          </a:p>
        </p:txBody>
      </p:sp>
      <p:sp>
        <p:nvSpPr>
          <p:cNvPr id="6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>
                <a:solidFill>
                  <a:srgbClr val="339966"/>
                </a:solidFill>
              </a:rPr>
              <a:t>Let‘s start – Vorbereitung auf den Bilingualen Zug </a:t>
            </a:r>
            <a:endParaRPr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175042" y="1987942"/>
            <a:ext cx="3024336" cy="254383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 bwMode="auto">
          <a:xfrm>
            <a:off x="1115616" y="4804406"/>
            <a:ext cx="4572000" cy="5688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de-DE" sz="1100" dirty="0">
                <a:solidFill>
                  <a:schemeClr val="tx1"/>
                </a:solidFill>
                <a:latin typeface="Arial"/>
                <a:cs typeface="Arial"/>
              </a:rPr>
              <a:t>https://www.bilingual.bayern.de/realschule/informationen/fuer-schulen/download-informationsmaterial-fuer-schulen/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	VORGEHENSWEISE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>
                <a:solidFill>
                  <a:srgbClr val="339966"/>
                </a:solidFill>
              </a:rPr>
              <a:t>Let‘s start</a:t>
            </a:r>
            <a:r>
              <a:rPr lang="de-DE">
                <a:solidFill>
                  <a:srgbClr val="339966"/>
                </a:solidFill>
              </a:rPr>
              <a:t> – Vorbereitung auf den Bilingualen Zug</a:t>
            </a:r>
            <a:endParaRPr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355241" y="1412776"/>
            <a:ext cx="3816424" cy="5074039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	VORGEHENSWEISE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/>
          <p:cNvSpPr/>
          <p:nvPr/>
        </p:nvSpPr>
        <p:spPr bwMode="auto">
          <a:xfrm>
            <a:off x="871142" y="1422863"/>
            <a:ext cx="6552729" cy="3785652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Vorgehensweise bei der Einführung des Bilingualen Zugs</a:t>
            </a:r>
            <a:endParaRPr dirty="0"/>
          </a:p>
          <a:p>
            <a:pPr>
              <a:buSzPct val="100000"/>
              <a:defRPr sz="2400"/>
            </a:pPr>
            <a:endParaRPr lang="de-DE" sz="2000" dirty="0"/>
          </a:p>
          <a:p>
            <a:pPr>
              <a:buSzPct val="100000"/>
              <a:defRPr sz="2400"/>
            </a:pPr>
            <a:r>
              <a:rPr lang="de-DE" sz="1600" b="1" u="sng" dirty="0">
                <a:solidFill>
                  <a:schemeClr val="tx1"/>
                </a:solidFill>
                <a:latin typeface="Arial"/>
                <a:cs typeface="Arial"/>
              </a:rPr>
              <a:t>Vorbereitungskurs</a:t>
            </a:r>
            <a:endParaRPr lang="de-DE"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rPr lang="de-DE" sz="1600" dirty="0">
                <a:solidFill>
                  <a:schemeClr val="tx1"/>
                </a:solidFill>
                <a:latin typeface="Arial"/>
                <a:cs typeface="Arial"/>
              </a:rPr>
              <a:t>für die Schüler / Schülerinnen der Jahrgangsstufe 6</a:t>
            </a:r>
            <a:endParaRPr dirty="0"/>
          </a:p>
          <a:p>
            <a:pPr marL="285750" indent="-28575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rPr lang="de-DE" sz="1600" dirty="0">
                <a:solidFill>
                  <a:schemeClr val="tx1"/>
                </a:solidFill>
                <a:latin typeface="Arial"/>
                <a:cs typeface="Arial"/>
              </a:rPr>
              <a:t>ab Ostern / 2 Wochenstunden nachmittags </a:t>
            </a:r>
            <a:endParaRPr dirty="0"/>
          </a:p>
          <a:p>
            <a:pPr marL="285750" indent="-28575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rPr lang="de-DE" sz="1600" dirty="0">
                <a:solidFill>
                  <a:schemeClr val="tx1"/>
                </a:solidFill>
                <a:latin typeface="Arial"/>
                <a:cs typeface="Arial"/>
              </a:rPr>
              <a:t>Materialien: </a:t>
            </a:r>
            <a:endParaRPr dirty="0"/>
          </a:p>
          <a:p>
            <a:pPr>
              <a:lnSpc>
                <a:spcPct val="150000"/>
              </a:lnSpc>
              <a:buSzPct val="100000"/>
              <a:defRPr sz="2400"/>
            </a:pPr>
            <a:endParaRPr lang="de-DE" sz="1600" b="1" u="sng" dirty="0"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>
              <a:buSzPct val="100000"/>
              <a:defRPr sz="2400"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>
                <a:solidFill>
                  <a:srgbClr val="339966"/>
                </a:solidFill>
              </a:rPr>
              <a:t>Let‘s start – Vorbereitung auf den Bilingualen Zug</a:t>
            </a:r>
            <a:endParaRPr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871142" y="3688699"/>
            <a:ext cx="996455" cy="1409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860032" y="4581128"/>
            <a:ext cx="1176519" cy="1680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817185" y="4581128"/>
            <a:ext cx="1213371" cy="1666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4" descr="English CLIL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3491880" y="3356992"/>
            <a:ext cx="1098118" cy="1528104"/>
          </a:xfrm>
          <a:prstGeom prst="rect">
            <a:avLst/>
          </a:prstGeom>
          <a:noFill/>
        </p:spPr>
      </p:pic>
      <p:pic>
        <p:nvPicPr>
          <p:cNvPr id="22" name="Picture 2" descr="http://f.sbzo.de/shopbilder/220/978-3-14-114009-5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2123728" y="4719288"/>
            <a:ext cx="1219509" cy="1666662"/>
          </a:xfrm>
          <a:prstGeom prst="rect">
            <a:avLst/>
          </a:prstGeom>
          <a:noFill/>
        </p:spPr>
      </p:pic>
      <p:pic>
        <p:nvPicPr>
          <p:cNvPr id="24" name="Grafik 10" descr="there and then cover.jp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760132" y="2809623"/>
            <a:ext cx="1080120" cy="1527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	VORGEHENSWEISE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/>
          <p:cNvSpPr/>
          <p:nvPr/>
        </p:nvSpPr>
        <p:spPr bwMode="auto">
          <a:xfrm>
            <a:off x="827584" y="1628800"/>
            <a:ext cx="6552729" cy="3124445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Vorgehensweise bei der Einführung des Bilingualen Zugs</a:t>
            </a:r>
            <a:endParaRPr dirty="0"/>
          </a:p>
          <a:p>
            <a:pPr>
              <a:buSzPct val="100000"/>
              <a:defRPr sz="2400"/>
            </a:pPr>
            <a:endParaRPr lang="de-DE" sz="2000" dirty="0"/>
          </a:p>
          <a:p>
            <a:pPr>
              <a:buSzPct val="100000"/>
              <a:defRPr sz="2400"/>
            </a:pPr>
            <a:r>
              <a:rPr lang="de-DE" sz="1600" b="1" u="sng" dirty="0">
                <a:solidFill>
                  <a:schemeClr val="tx1"/>
                </a:solidFill>
                <a:latin typeface="Arial"/>
                <a:cs typeface="Arial"/>
              </a:rPr>
              <a:t>Ziele des Vorbereitungskurses </a:t>
            </a:r>
            <a:endParaRPr lang="de-DE"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  <a:defRPr/>
            </a:pPr>
            <a:endParaRPr lang="de-DE"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de-DE" sz="1600" dirty="0">
                <a:solidFill>
                  <a:schemeClr val="tx1"/>
                </a:solidFill>
                <a:latin typeface="Arial"/>
                <a:cs typeface="Arial"/>
              </a:rPr>
              <a:t>Vertiefung und Erweiterung sprachlicher Mittel (sachfachrelevanter Wortschatz und </a:t>
            </a:r>
            <a:r>
              <a:rPr lang="en-GB" sz="1600" i="1" dirty="0">
                <a:solidFill>
                  <a:schemeClr val="tx1"/>
                </a:solidFill>
                <a:latin typeface="Arial"/>
                <a:cs typeface="Arial"/>
              </a:rPr>
              <a:t>Classroom</a:t>
            </a:r>
            <a:r>
              <a:rPr lang="de-DE" sz="16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600" i="1" dirty="0">
                <a:solidFill>
                  <a:schemeClr val="tx1"/>
                </a:solidFill>
                <a:latin typeface="Arial"/>
                <a:cs typeface="Arial"/>
              </a:rPr>
              <a:t>Phrases</a:t>
            </a:r>
            <a:r>
              <a:rPr lang="de-DE" sz="1600" dirty="0">
                <a:solidFill>
                  <a:schemeClr val="tx1"/>
                </a:solidFill>
                <a:latin typeface="Arial"/>
                <a:cs typeface="Arial"/>
              </a:rPr>
              <a:t>)</a:t>
            </a:r>
            <a:endParaRPr dirty="0"/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de-DE" sz="1600" dirty="0">
                <a:solidFill>
                  <a:schemeClr val="tx1"/>
                </a:solidFill>
                <a:latin typeface="Arial"/>
                <a:cs typeface="Arial"/>
              </a:rPr>
              <a:t>Einführung in fachspezifische Arbeitstechniken</a:t>
            </a:r>
            <a:endParaRPr dirty="0"/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de-DE" sz="1600" dirty="0">
                <a:solidFill>
                  <a:schemeClr val="tx1"/>
                </a:solidFill>
                <a:latin typeface="Arial"/>
                <a:cs typeface="Arial"/>
              </a:rPr>
              <a:t>Vertiefung fächerübergreifender Lern- und Arbeitstechniken </a:t>
            </a:r>
            <a:br>
              <a:rPr lang="de-DE" sz="160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de-DE" sz="1600" dirty="0">
                <a:solidFill>
                  <a:schemeClr val="tx1"/>
                </a:solidFill>
                <a:latin typeface="Arial"/>
                <a:cs typeface="Arial"/>
              </a:rPr>
              <a:t>(</a:t>
            </a:r>
            <a:r>
              <a:rPr lang="en-GB" sz="1600" i="1" dirty="0">
                <a:solidFill>
                  <a:schemeClr val="tx1"/>
                </a:solidFill>
                <a:latin typeface="Arial"/>
                <a:cs typeface="Arial"/>
              </a:rPr>
              <a:t>mind-mapping, note-taking, describing pictures</a:t>
            </a:r>
            <a:r>
              <a:rPr lang="de-DE" sz="1600" i="1" dirty="0">
                <a:solidFill>
                  <a:schemeClr val="tx1"/>
                </a:solidFill>
                <a:latin typeface="Arial"/>
                <a:cs typeface="Arial"/>
              </a:rPr>
              <a:t>,…)</a:t>
            </a:r>
            <a:endParaRPr lang="de-DE" sz="1600" b="0" i="1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>
                <a:solidFill>
                  <a:srgbClr val="339966"/>
                </a:solidFill>
              </a:rPr>
              <a:t>Let‘s start </a:t>
            </a:r>
            <a:r>
              <a:rPr lang="de-DE">
                <a:solidFill>
                  <a:srgbClr val="339966"/>
                </a:solidFill>
              </a:rPr>
              <a:t>– Vorbereitung auf den Bilingualen Zug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828395" y="1399088"/>
            <a:ext cx="6615220" cy="892552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defRPr sz="2400" b="1"/>
            </a:pPr>
            <a:r>
              <a:rPr lang="de-DE" sz="2000" b="1"/>
              <a:t>Methodische Tipps</a:t>
            </a:r>
            <a:endParaRPr lang="de-DE" sz="2000"/>
          </a:p>
          <a:p>
            <a:pPr>
              <a:defRPr sz="2400" b="1"/>
            </a:pPr>
            <a:endParaRPr lang="de-DE" sz="1600"/>
          </a:p>
          <a:p>
            <a:pPr>
              <a:defRPr sz="2400" b="1"/>
            </a:pPr>
            <a:r>
              <a:rPr lang="de-DE" sz="1600">
                <a:latin typeface="Arial"/>
                <a:cs typeface="Arial"/>
              </a:rPr>
              <a:t>Beispiel: Grundbegriffe zur Kartenarbeit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Textfeld 8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B	Methodische Tipps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Textfeld 8"/>
          <p:cNvSpPr txBox="1"/>
          <p:nvPr/>
        </p:nvSpPr>
        <p:spPr bwMode="auto">
          <a:xfrm>
            <a:off x="4932040" y="3157880"/>
            <a:ext cx="3116858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sz="1600">
                <a:latin typeface="Arial"/>
                <a:ea typeface="Times New Roman"/>
              </a:rPr>
              <a:t>What kind of map is it? </a:t>
            </a:r>
            <a:endParaRPr/>
          </a:p>
          <a:p>
            <a:pPr>
              <a:defRPr/>
            </a:pPr>
            <a:r>
              <a:rPr lang="en-GB" sz="1600">
                <a:latin typeface="Arial"/>
                <a:ea typeface="Times New Roman"/>
              </a:rPr>
              <a:t>When do you use these maps? </a:t>
            </a:r>
            <a:endParaRPr/>
          </a:p>
          <a:p>
            <a:pPr>
              <a:defRPr/>
            </a:pPr>
            <a:r>
              <a:rPr lang="en-GB" sz="1600">
                <a:latin typeface="Arial"/>
                <a:ea typeface="Times New Roman"/>
              </a:rPr>
              <a:t>What do they show us?</a:t>
            </a:r>
            <a:endParaRPr lang="de-DE" sz="1600"/>
          </a:p>
        </p:txBody>
      </p:sp>
      <p:sp>
        <p:nvSpPr>
          <p:cNvPr id="8" name="Rechteck 7"/>
          <p:cNvSpPr/>
          <p:nvPr/>
        </p:nvSpPr>
        <p:spPr bwMode="auto">
          <a:xfrm>
            <a:off x="4767537" y="5945022"/>
            <a:ext cx="720080" cy="182965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>
              <a:defRPr/>
            </a:pPr>
            <a:r>
              <a:rPr lang="de-DE" sz="800"/>
              <a:t>© Clipdealer</a:t>
            </a:r>
            <a:endParaRPr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828395" y="2420888"/>
            <a:ext cx="3832181" cy="372300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>
                <a:solidFill>
                  <a:srgbClr val="339966"/>
                </a:solidFill>
              </a:rPr>
              <a:t>Let‘s start – Vorbereitung auf den Bilingualen Zug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 bwMode="auto">
          <a:xfrm>
            <a:off x="899592" y="1340768"/>
            <a:ext cx="5616624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 sz="2400" b="1"/>
            </a:pPr>
            <a:r>
              <a:rPr lang="de-DE" sz="1600">
                <a:latin typeface="Arial"/>
                <a:cs typeface="Arial"/>
              </a:rPr>
              <a:t>Beispiel: Grundbegriffe zu Landschaftsformen</a:t>
            </a:r>
            <a:endParaRPr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11560" y="1679322"/>
            <a:ext cx="4824536" cy="4776687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 bwMode="auto">
          <a:xfrm>
            <a:off x="5292080" y="6021288"/>
            <a:ext cx="3096344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sz="800"/>
              <a:t>© www.liveworksheets.com</a:t>
            </a:r>
            <a:endParaRPr/>
          </a:p>
        </p:txBody>
      </p:sp>
      <p:sp>
        <p:nvSpPr>
          <p:cNvPr id="14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>
                <a:solidFill>
                  <a:srgbClr val="339966"/>
                </a:solidFill>
              </a:rPr>
              <a:t>Let‘s start – Vorbereitung auf den Bilingualen Zug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850301" y="1425765"/>
            <a:ext cx="6615220" cy="33855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defRPr sz="2400" b="1"/>
            </a:pPr>
            <a:r>
              <a:rPr lang="de-DE" sz="1600">
                <a:latin typeface="Arial"/>
                <a:cs typeface="Arial"/>
              </a:rPr>
              <a:t>Beispiel: Bildbeschreibung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Textfeld 8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B	Methodische Tipps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5292080" y="4561653"/>
            <a:ext cx="720080" cy="182965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>
              <a:defRPr/>
            </a:pPr>
            <a:r>
              <a:rPr lang="de-DE" sz="800"/>
              <a:t>© Clipdealer</a:t>
            </a:r>
            <a:endParaRPr/>
          </a:p>
        </p:txBody>
      </p:sp>
      <p:sp>
        <p:nvSpPr>
          <p:cNvPr id="10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>
                <a:solidFill>
                  <a:srgbClr val="339966"/>
                </a:solidFill>
              </a:rPr>
              <a:t>Let‘s start – Vorbereitung auf den Bilingualen Zug</a:t>
            </a:r>
            <a:endParaRPr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850300" y="1833155"/>
            <a:ext cx="4369771" cy="291146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2" name="Rechteck 11"/>
          <p:cNvSpPr/>
          <p:nvPr/>
        </p:nvSpPr>
        <p:spPr bwMode="auto">
          <a:xfrm>
            <a:off x="899592" y="4869159"/>
            <a:ext cx="6120680" cy="115917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marL="285750" indent="-285750">
              <a:buFont typeface="Arial"/>
              <a:buChar char="•"/>
              <a:defRPr/>
            </a:pPr>
            <a:r>
              <a:rPr lang="en-GB" sz="1400"/>
              <a:t>This is a picture / a photo / a drawing / a cartoon / an aerial photograph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en-GB" sz="1400"/>
              <a:t>I can see …. in the foreground / in the centre /  in the background / in the top left corner / in the bottom left corner / on the left / on the right 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en-GB" sz="1400"/>
              <a:t>This photo shows a desert / This photo was taken ….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AGENDA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Textfeld 2"/>
          <p:cNvSpPr/>
          <p:nvPr/>
        </p:nvSpPr>
        <p:spPr bwMode="auto">
          <a:xfrm>
            <a:off x="1475656" y="2166070"/>
            <a:ext cx="5832648" cy="2814617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defRPr sz="2400" b="1"/>
            </a:pPr>
            <a:r>
              <a:rPr lang="de-DE" sz="2000" dirty="0"/>
              <a:t>AGENDA</a:t>
            </a:r>
            <a:endParaRPr dirty="0"/>
          </a:p>
          <a:p>
            <a:pPr>
              <a:lnSpc>
                <a:spcPct val="150000"/>
              </a:lnSpc>
              <a:defRPr sz="2400" b="1"/>
            </a:pPr>
            <a:endParaRPr lang="de-DE" sz="2000" dirty="0"/>
          </a:p>
          <a:p>
            <a:pPr>
              <a:lnSpc>
                <a:spcPct val="150000"/>
              </a:lnSpc>
              <a:defRPr sz="2400" b="1"/>
            </a:pPr>
            <a:r>
              <a:rPr sz="2000" dirty="0"/>
              <a:t>A	</a:t>
            </a:r>
            <a:r>
              <a:rPr lang="de-DE" sz="2000" dirty="0"/>
              <a:t>Vorgehensweise bei der Einführung des 	Bilingualen Zugs</a:t>
            </a:r>
            <a:br>
              <a:rPr lang="de-DE" sz="2000" dirty="0"/>
            </a:br>
            <a:r>
              <a:rPr lang="de-DE" sz="2000" dirty="0"/>
              <a:t>B</a:t>
            </a:r>
            <a:r>
              <a:rPr sz="2000" dirty="0"/>
              <a:t>	</a:t>
            </a:r>
            <a:r>
              <a:rPr lang="de-DE" sz="2000" dirty="0"/>
              <a:t>Methodische Tipps</a:t>
            </a:r>
            <a:endParaRPr dirty="0"/>
          </a:p>
          <a:p>
            <a:pPr>
              <a:lnSpc>
                <a:spcPct val="150000"/>
              </a:lnSpc>
              <a:defRPr sz="2400" b="1"/>
            </a:pPr>
            <a:r>
              <a:rPr lang="de-DE" sz="2000" dirty="0"/>
              <a:t>C	Fragen, Wünsche, Anregungen</a:t>
            </a:r>
            <a:endParaRPr dirty="0"/>
          </a:p>
        </p:txBody>
      </p:sp>
      <p:sp>
        <p:nvSpPr>
          <p:cNvPr id="5" name="Textfeld 7"/>
          <p:cNvSpPr/>
          <p:nvPr/>
        </p:nvSpPr>
        <p:spPr bwMode="auto">
          <a:xfrm>
            <a:off x="179512" y="836712"/>
            <a:ext cx="8167882" cy="64632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>
                <a:solidFill>
                  <a:srgbClr val="339966"/>
                </a:solidFill>
              </a:rPr>
              <a:t>Let‘s start </a:t>
            </a:r>
            <a:r>
              <a:rPr lang="de-DE">
                <a:solidFill>
                  <a:srgbClr val="339966"/>
                </a:solidFill>
              </a:rPr>
              <a:t>– Vorbereitung auf den Bilingualen Zug am Beispiel Geographie und Geschichte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8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B	Methodische Tipps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>
                <a:solidFill>
                  <a:srgbClr val="339966"/>
                </a:solidFill>
              </a:rPr>
              <a:t>Let‘s start – Vorbereitung auf den Bilingualen Zug am Beispiel Geographie</a:t>
            </a:r>
            <a:endParaRPr/>
          </a:p>
        </p:txBody>
      </p:sp>
      <p:pic>
        <p:nvPicPr>
          <p:cNvPr id="2" name="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/>
        </p:blipFill>
        <p:spPr bwMode="auto">
          <a:xfrm>
            <a:off x="121276" y="1277687"/>
            <a:ext cx="7632848" cy="5236982"/>
          </a:xfrm>
          <a:prstGeom prst="rect">
            <a:avLst/>
          </a:prstGeom>
        </p:spPr>
      </p:pic>
      <p:sp>
        <p:nvSpPr>
          <p:cNvPr id="4" name="Textfeld 2"/>
          <p:cNvSpPr/>
          <p:nvPr/>
        </p:nvSpPr>
        <p:spPr bwMode="auto">
          <a:xfrm>
            <a:off x="5940152" y="1484784"/>
            <a:ext cx="2519469" cy="1384995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defRPr sz="2400" b="1"/>
            </a:pPr>
            <a:r>
              <a:rPr lang="de-DE" sz="2000" b="1" dirty="0"/>
              <a:t>Methodische Tipps</a:t>
            </a:r>
            <a:endParaRPr lang="de-DE" sz="2000" dirty="0"/>
          </a:p>
          <a:p>
            <a:pPr>
              <a:defRPr sz="2400" b="1"/>
            </a:pPr>
            <a:endParaRPr lang="de-DE" sz="1600" dirty="0"/>
          </a:p>
          <a:p>
            <a:pPr>
              <a:defRPr sz="2400" b="1"/>
            </a:pPr>
            <a:r>
              <a:rPr lang="de-DE" sz="1600" dirty="0">
                <a:latin typeface="Arial"/>
                <a:cs typeface="Arial"/>
              </a:rPr>
              <a:t>Beispiel: Grundbegriffe zum Thema „Time“ kennenlernen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8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B	Methodische Tipps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>
                <a:solidFill>
                  <a:srgbClr val="339966"/>
                </a:solidFill>
              </a:rPr>
              <a:t>Let‘s start – Vorbereitung auf den Bilingualen Zug am Beispiel Geographie</a:t>
            </a:r>
            <a:endParaRPr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51520" y="1250143"/>
            <a:ext cx="6707663" cy="5607857"/>
          </a:xfrm>
          <a:prstGeom prst="rect">
            <a:avLst/>
          </a:prstGeom>
        </p:spPr>
      </p:pic>
      <p:sp>
        <p:nvSpPr>
          <p:cNvPr id="4" name="Textfeld 2"/>
          <p:cNvSpPr/>
          <p:nvPr/>
        </p:nvSpPr>
        <p:spPr bwMode="auto">
          <a:xfrm>
            <a:off x="5847411" y="4797152"/>
            <a:ext cx="2223543" cy="107721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defRPr sz="2400" b="1"/>
            </a:pPr>
            <a:r>
              <a:rPr lang="de-DE" sz="1600" dirty="0">
                <a:latin typeface="Arial"/>
                <a:cs typeface="Arial"/>
              </a:rPr>
              <a:t>Beispiel: Grundbegriffe zum Thema „Time“ kennenlernen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8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B	Methodische Tipps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>
                <a:solidFill>
                  <a:srgbClr val="339966"/>
                </a:solidFill>
              </a:rPr>
              <a:t>Let‘s start – Vorbereitung auf den Bilingualen Zug am Beispiel Geographie</a:t>
            </a:r>
            <a:endParaRPr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91944" y="2249488"/>
            <a:ext cx="6820598" cy="4608512"/>
          </a:xfrm>
          <a:prstGeom prst="rect">
            <a:avLst/>
          </a:prstGeom>
        </p:spPr>
      </p:pic>
      <p:sp>
        <p:nvSpPr>
          <p:cNvPr id="4" name="Textfeld 2"/>
          <p:cNvSpPr/>
          <p:nvPr/>
        </p:nvSpPr>
        <p:spPr bwMode="auto">
          <a:xfrm>
            <a:off x="796606" y="1389211"/>
            <a:ext cx="6215936" cy="33855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defRPr sz="2400" b="1"/>
            </a:pPr>
            <a:r>
              <a:rPr lang="de-DE" sz="1600" dirty="0">
                <a:latin typeface="Arial"/>
                <a:cs typeface="Arial"/>
              </a:rPr>
              <a:t>Beispiel: Grundbegriffe zum Thema „Time“ einüben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8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B	Methodische Tipps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>
                <a:solidFill>
                  <a:srgbClr val="339966"/>
                </a:solidFill>
              </a:rPr>
              <a:t>Let‘s start – Vorbereitung auf den Bilingualen Zug am Beispiel Geographie</a:t>
            </a:r>
            <a:endParaRPr/>
          </a:p>
        </p:txBody>
      </p:sp>
      <p:pic>
        <p:nvPicPr>
          <p:cNvPr id="2" name="0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/>
        </p:blipFill>
        <p:spPr bwMode="auto">
          <a:xfrm>
            <a:off x="123836" y="1484784"/>
            <a:ext cx="7447802" cy="5110021"/>
          </a:xfrm>
          <a:prstGeom prst="rect">
            <a:avLst/>
          </a:prstGeom>
        </p:spPr>
      </p:pic>
      <p:sp>
        <p:nvSpPr>
          <p:cNvPr id="4" name="Textfeld 2"/>
          <p:cNvSpPr/>
          <p:nvPr/>
        </p:nvSpPr>
        <p:spPr bwMode="auto">
          <a:xfrm>
            <a:off x="323528" y="1079339"/>
            <a:ext cx="8167882" cy="584775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defRPr sz="2400" b="1"/>
            </a:pPr>
            <a:endParaRPr lang="de-DE" sz="1600" dirty="0"/>
          </a:p>
          <a:p>
            <a:pPr>
              <a:defRPr sz="2400" b="1"/>
            </a:pPr>
            <a:r>
              <a:rPr lang="de-DE" sz="1600" dirty="0">
                <a:latin typeface="Arial"/>
                <a:cs typeface="Arial"/>
              </a:rPr>
              <a:t>Beispiel: Dimensionen von Zeit / Chronologie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828395" y="1399088"/>
            <a:ext cx="6615220" cy="33855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defRPr sz="2400" b="1"/>
            </a:pPr>
            <a:r>
              <a:rPr lang="de-DE" sz="1600" dirty="0">
                <a:latin typeface="Arial"/>
                <a:cs typeface="Arial"/>
              </a:rPr>
              <a:t>Beispiel: Geschichtliche Epochen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Textfeld 8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B	Methodische Tipps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>
                <a:solidFill>
                  <a:srgbClr val="339966"/>
                </a:solidFill>
              </a:rPr>
              <a:t>Let‘s start – Vorbereitung auf den Bilingualen Zug am Beispiel Geographie</a:t>
            </a:r>
            <a:endParaRPr/>
          </a:p>
        </p:txBody>
      </p:sp>
      <p:pic>
        <p:nvPicPr>
          <p:cNvPr id="2" name="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/>
        </p:blipFill>
        <p:spPr bwMode="auto">
          <a:xfrm>
            <a:off x="899592" y="1844824"/>
            <a:ext cx="6436540" cy="4536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828395" y="1399088"/>
            <a:ext cx="6615220" cy="33855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defRPr sz="2400" b="1"/>
            </a:pPr>
            <a:r>
              <a:rPr lang="de-DE" sz="1600" dirty="0">
                <a:latin typeface="Arial"/>
                <a:cs typeface="Arial"/>
              </a:rPr>
              <a:t>Beispiel: Die eigene Geschichte an einem Zeitstrahl darstellen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Textfeld 8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B	Methodische Tipps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>
                <a:solidFill>
                  <a:srgbClr val="339966"/>
                </a:solidFill>
              </a:rPr>
              <a:t>Let‘s start – Vorbereitung auf den Bilingualen Zug am Beispiel Geographie</a:t>
            </a:r>
            <a:endParaRPr/>
          </a:p>
        </p:txBody>
      </p:sp>
      <p:pic>
        <p:nvPicPr>
          <p:cNvPr id="6" name="0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0059"/>
          <a:stretch/>
        </p:blipFill>
        <p:spPr bwMode="auto">
          <a:xfrm>
            <a:off x="828395" y="1974939"/>
            <a:ext cx="6767941" cy="4265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827584" y="1391343"/>
            <a:ext cx="2160241" cy="33855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1600" b="1">
                <a:latin typeface="Arial"/>
                <a:cs typeface="Arial"/>
              </a:rPr>
              <a:t>Beispiel: A wish tree</a:t>
            </a:r>
            <a:endParaRPr/>
          </a:p>
        </p:txBody>
      </p:sp>
      <p:sp>
        <p:nvSpPr>
          <p:cNvPr id="6" name="Textfeld 8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B     Methodische Tipps 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Textfeld 3"/>
          <p:cNvSpPr txBox="1"/>
          <p:nvPr/>
        </p:nvSpPr>
        <p:spPr bwMode="auto">
          <a:xfrm>
            <a:off x="2699792" y="5373216"/>
            <a:ext cx="3816424" cy="86064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r>
              <a:rPr lang="en-US" sz="1100">
                <a:ea typeface="Calibri"/>
                <a:cs typeface="Times New Roman"/>
              </a:rPr>
              <a:t>In Japan it is a tradition to write a wish on a leaf and to tie it to a tree. Think about some wishes and add them to the wish tree. Share your wishes with a partner. </a:t>
            </a:r>
            <a:endParaRPr lang="de-DE" sz="1100"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466780" y="1484784"/>
            <a:ext cx="2427567" cy="381642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5" name="Picture 3" descr="E:\BILI\GEO\leaf1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 rot="20367112">
            <a:off x="5853308" y="5796627"/>
            <a:ext cx="353683" cy="562175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 rot="19655800">
            <a:off x="2199342" y="2407111"/>
            <a:ext cx="876324" cy="134307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 rot="5400000">
            <a:off x="6157104" y="1942107"/>
            <a:ext cx="986654" cy="151216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" name="Rechteck 10"/>
          <p:cNvSpPr/>
          <p:nvPr/>
        </p:nvSpPr>
        <p:spPr bwMode="auto">
          <a:xfrm>
            <a:off x="5174268" y="5118243"/>
            <a:ext cx="720080" cy="182965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>
              <a:defRPr/>
            </a:pPr>
            <a:r>
              <a:rPr lang="de-DE" sz="800"/>
              <a:t>Grafik: ISB</a:t>
            </a:r>
            <a:endParaRPr/>
          </a:p>
        </p:txBody>
      </p:sp>
      <p:sp>
        <p:nvSpPr>
          <p:cNvPr id="10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>
                <a:solidFill>
                  <a:srgbClr val="339966"/>
                </a:solidFill>
              </a:rPr>
              <a:t>Let‘s start – Vorbereitung auf den Bilingualen Zug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827584" y="1373551"/>
            <a:ext cx="5966483" cy="33855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1600" b="1">
                <a:latin typeface="Arial"/>
                <a:cs typeface="Arial"/>
              </a:rPr>
              <a:t>Beispiel: Presenting each other in groups</a:t>
            </a:r>
            <a:endParaRPr/>
          </a:p>
        </p:txBody>
      </p:sp>
      <p:sp>
        <p:nvSpPr>
          <p:cNvPr id="6" name="Textfeld 8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B     Methodische Tipps 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" name="Grafik 7"/>
          <p:cNvPicPr/>
          <p:nvPr/>
        </p:nvPicPr>
        <p:blipFill>
          <a:blip r:embed="rId2"/>
          <a:stretch/>
        </p:blipFill>
        <p:spPr bwMode="auto">
          <a:xfrm>
            <a:off x="3184172" y="1844824"/>
            <a:ext cx="2158562" cy="19442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62230" y="3717032"/>
            <a:ext cx="5832648" cy="10310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1" i="0" u="none" strike="noStrike" cap="none">
                <a:ln>
                  <a:noFill/>
                </a:ln>
                <a:solidFill>
                  <a:schemeClr val="tx1"/>
                </a:solidFill>
                <a:latin typeface="MV Boli"/>
                <a:ea typeface="Calibri"/>
                <a:cs typeface="Times New Roman"/>
              </a:rPr>
              <a:t>Finding out about…</a:t>
            </a:r>
            <a:r>
              <a:rPr lang="en-US" sz="1050" b="0" i="0" u="none" strike="noStrike" cap="none">
                <a:ln>
                  <a:noFill/>
                </a:ln>
                <a:solidFill>
                  <a:schemeClr val="tx1"/>
                </a:solidFill>
                <a:latin typeface="MV Boli"/>
                <a:ea typeface="Calibri"/>
                <a:cs typeface="Times New Roman"/>
              </a:rPr>
              <a:t> </a:t>
            </a:r>
            <a:endParaRPr lang="de-DE" sz="700" b="0" i="0" u="none" strike="noStrike" cap="none">
              <a:ln>
                <a:noFill/>
              </a:ln>
              <a:solidFill>
                <a:schemeClr val="tx1"/>
              </a:solidFill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b="1" i="0" u="none" strike="noStrike" cap="none">
                <a:ln>
                  <a:noFill/>
                </a:ln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Ask questions to find out about the pupils in your group and fill in the missing information.</a:t>
            </a:r>
            <a:endParaRPr lang="de-DE" sz="1100" b="0" i="0" u="none" strike="noStrike" cap="none">
              <a:ln>
                <a:noFill/>
              </a:ln>
              <a:solidFill>
                <a:srgbClr val="FFFFFF"/>
              </a:solidFill>
              <a:latin typeface="Arial"/>
              <a:ea typeface="Calibri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lang="de-DE" sz="1000" b="0" i="0" u="none" strike="noStrike" cap="none">
                <a:ln>
                  <a:noFill/>
                </a:ln>
                <a:solidFill>
                  <a:srgbClr val="FFFFFF"/>
                </a:solidFill>
                <a:latin typeface="Arial"/>
                <a:ea typeface="Calibri"/>
                <a:cs typeface="Arial"/>
              </a:rPr>
            </a:br>
            <a:endParaRPr lang="de-DE" sz="600" b="0" i="0" u="none" strike="noStrike" cap="none">
              <a:ln>
                <a:noFill/>
              </a:ln>
              <a:solidFill>
                <a:schemeClr val="tx1"/>
              </a:solidFill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>
              <a:ln>
                <a:noFill/>
              </a:ln>
              <a:solidFill>
                <a:schemeClr val="tx1"/>
              </a:solidFill>
              <a:latin typeface="Arial"/>
            </a:endParaRPr>
          </a:p>
        </p:txBody>
      </p:sp>
      <p:graphicFrame>
        <p:nvGraphicFramePr>
          <p:cNvPr id="9" name="Tabelle 8"/>
          <p:cNvGraphicFramePr>
            <a:graphicFrameLocks noGrp="1"/>
          </p:cNvGraphicFramePr>
          <p:nvPr/>
        </p:nvGraphicFramePr>
        <p:xfrm>
          <a:off x="990178" y="4293096"/>
          <a:ext cx="6768751" cy="1408837"/>
        </p:xfrm>
        <a:graphic>
          <a:graphicData uri="http://schemas.openxmlformats.org/drawingml/2006/table">
            <a:tbl>
              <a:tblPr firstRow="1" firstCol="1" bandRow="1">
                <a:tableStyleId>{637D346F-26C2-A529-87D5-ADB48C4D5B6D}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2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93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3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3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0041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Name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900"/>
                        <a:t>boy         girl </a:t>
                      </a:r>
                      <a:endParaRPr lang="de-DE" sz="10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900"/>
                        <a:t>boy         girl </a:t>
                      </a:r>
                      <a:endParaRPr lang="de-DE" sz="10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900"/>
                        <a:t>boy         girl </a:t>
                      </a:r>
                      <a:endParaRPr lang="de-DE" sz="10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900"/>
                        <a:t>boy         girl </a:t>
                      </a:r>
                      <a:endParaRPr lang="de-DE" sz="10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900"/>
                        <a:t>boy         girl </a:t>
                      </a:r>
                      <a:endParaRPr lang="de-DE" sz="100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646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Age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646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Class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212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Place of Living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646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Hobbies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646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Pets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>
                <a:solidFill>
                  <a:srgbClr val="339966"/>
                </a:solidFill>
              </a:rPr>
              <a:t>Let‘s start – Vorbereitung auf den Bilingualen Zug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879618" y="1346188"/>
            <a:ext cx="5966483" cy="33855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1600" b="1">
                <a:latin typeface="Arial"/>
                <a:cs typeface="Arial"/>
              </a:rPr>
              <a:t>Beispiel: That‘s me</a:t>
            </a:r>
            <a:endParaRPr/>
          </a:p>
        </p:txBody>
      </p:sp>
      <p:sp>
        <p:nvSpPr>
          <p:cNvPr id="6" name="Textfeld 8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B     Methodische Tipps 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Textfeld 34"/>
          <p:cNvSpPr txBox="1"/>
          <p:nvPr/>
        </p:nvSpPr>
        <p:spPr bwMode="auto">
          <a:xfrm>
            <a:off x="879618" y="1700808"/>
            <a:ext cx="6500694" cy="4536504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  <a:prstDash val="lgDash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4999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de-DE" sz="1000">
                <a:latin typeface="FreeSans"/>
                <a:ea typeface="Calibri"/>
                <a:cs typeface="Times New Roman"/>
              </a:rPr>
              <a:t> </a:t>
            </a:r>
            <a:endParaRPr lang="en-GB" sz="1000">
              <a:latin typeface="FreeSans"/>
              <a:ea typeface="Calibri"/>
              <a:cs typeface="Times New Roman"/>
            </a:endParaRPr>
          </a:p>
        </p:txBody>
      </p:sp>
      <p:sp>
        <p:nvSpPr>
          <p:cNvPr id="10" name="WordArt 1"/>
          <p:cNvSpPr>
            <a:spLocks noChangeArrowheads="1" noChangeShapeType="1" noTextEdit="1"/>
          </p:cNvSpPr>
          <p:nvPr/>
        </p:nvSpPr>
        <p:spPr bwMode="auto">
          <a:xfrm rot="20508724">
            <a:off x="1205946" y="2204748"/>
            <a:ext cx="1912620" cy="423545"/>
          </a:xfrm>
          <a:prstGeom prst="rect">
            <a:avLst/>
          </a:prstGeom>
        </p:spPr>
        <p:txBody>
          <a:bodyPr wrap="square" numCol="1" fromWordArt="1">
            <a:prstTxWarp prst="textPlain">
              <a:avLst>
                <a:gd name="adj" fmla="val 50000"/>
              </a:avLst>
            </a:prstTxWarp>
            <a:no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en-GB" sz="1400">
                <a:ln w="9525" cap="flat" cmpd="sng" algn="ctr">
                  <a:solidFill>
                    <a:srgbClr val="000000"/>
                  </a:solidFill>
                  <a:prstDash val="solid"/>
                  <a:round/>
                </a:ln>
                <a:noFill/>
                <a:latin typeface="MV Boli"/>
                <a:ea typeface="Times New Roman"/>
              </a:rPr>
              <a:t>That‘s me</a:t>
            </a:r>
            <a:r>
              <a:rPr lang="de-DE" sz="1400">
                <a:ln w="9525" cap="flat" cmpd="sng" algn="ctr">
                  <a:solidFill>
                    <a:srgbClr val="000000"/>
                  </a:solidFill>
                  <a:prstDash val="solid"/>
                  <a:round/>
                </a:ln>
                <a:noFill/>
                <a:latin typeface="MV Boli"/>
                <a:ea typeface="Times New Roman"/>
              </a:rPr>
              <a:t>:</a:t>
            </a:r>
            <a:endParaRPr lang="en-GB" sz="1200">
              <a:latin typeface="Times New Roman"/>
              <a:ea typeface="Times New Roman"/>
            </a:endParaRPr>
          </a:p>
        </p:txBody>
      </p:sp>
      <p:sp>
        <p:nvSpPr>
          <p:cNvPr id="12" name="Explosion 2 11"/>
          <p:cNvSpPr/>
          <p:nvPr/>
        </p:nvSpPr>
        <p:spPr bwMode="auto">
          <a:xfrm>
            <a:off x="2490056" y="2384884"/>
            <a:ext cx="2240027" cy="1476164"/>
          </a:xfrm>
          <a:prstGeom prst="irregularSeal2">
            <a:avLst/>
          </a:prstGeom>
          <a:solidFill>
            <a:sysClr val="window" lastClr="FFFFFF"/>
          </a:solidFill>
          <a:ln w="25400" cap="flat" cmpd="sng" algn="ctr">
            <a:solidFill>
              <a:srgbClr val="9BBB59"/>
            </a:solidFill>
            <a:prstDash val="solid"/>
          </a:ln>
          <a:effectLst>
            <a:glow rad="63500">
              <a:srgbClr val="9BBB59">
                <a:satMod val="175000"/>
                <a:alpha val="40000"/>
              </a:srgbClr>
            </a:glo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en-GB"/>
          </a:p>
        </p:txBody>
      </p:sp>
      <p:sp>
        <p:nvSpPr>
          <p:cNvPr id="14" name="Gefaltete Ecke 13"/>
          <p:cNvSpPr/>
          <p:nvPr/>
        </p:nvSpPr>
        <p:spPr bwMode="auto">
          <a:xfrm>
            <a:off x="1322384" y="4149079"/>
            <a:ext cx="5408930" cy="1764030"/>
          </a:xfrm>
          <a:prstGeom prst="foldedCorner">
            <a:avLst>
              <a:gd name="adj" fmla="val 14720"/>
            </a:avLst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>
            <a:glow rad="63500">
              <a:srgbClr val="9BBB59">
                <a:satMod val="175000"/>
                <a:alpha val="40000"/>
              </a:srgbClr>
            </a:glo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  <a:defRPr/>
            </a:pPr>
            <a:r>
              <a:rPr lang="de-DE" sz="50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 </a:t>
            </a:r>
            <a:endParaRPr lang="en-GB" sz="1200"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  <a:defRPr/>
            </a:pPr>
            <a:r>
              <a:rPr lang="de-DE" sz="120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GB" sz="1200">
              <a:latin typeface="Times New Roman"/>
              <a:ea typeface="Times New Roman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533400"/>
            <a:ext cx="914400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en-US" sz="1800" b="0" i="0" u="none" strike="noStrike" cap="none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6" name="Abgerundetes Rechteck 15"/>
          <p:cNvSpPr/>
          <p:nvPr/>
        </p:nvSpPr>
        <p:spPr bwMode="auto">
          <a:xfrm>
            <a:off x="5219146" y="1916830"/>
            <a:ext cx="1512168" cy="1944218"/>
          </a:xfrm>
          <a:prstGeom prst="roundRect">
            <a:avLst>
              <a:gd name="adj" fmla="val 16667"/>
            </a:avLst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>
                <a:solidFill>
                  <a:srgbClr val="339966"/>
                </a:solidFill>
              </a:rPr>
              <a:t>Let‘s start – Vorbereitung auf den Bilingualen Zug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1043608" y="1772816"/>
            <a:ext cx="6120680" cy="33855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defRPr sz="2400" b="1"/>
            </a:pPr>
            <a:endParaRPr lang="de-DE" sz="16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" name="Textfeld 7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B     Methodische Tipps 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Textfeld 6"/>
          <p:cNvSpPr txBox="1"/>
          <p:nvPr/>
        </p:nvSpPr>
        <p:spPr bwMode="auto">
          <a:xfrm>
            <a:off x="836712" y="1475859"/>
            <a:ext cx="6534472" cy="42473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/>
              <a:t>Erfolgreich unterrichten im Bilingualen Zug: </a:t>
            </a:r>
            <a:endParaRPr dirty="0"/>
          </a:p>
          <a:p>
            <a:pPr>
              <a:defRPr/>
            </a:pPr>
            <a:endParaRPr lang="de-DE" b="1" dirty="0"/>
          </a:p>
          <a:p>
            <a:pPr marL="285750" indent="-285750">
              <a:buFont typeface="Arial"/>
              <a:buChar char="•"/>
              <a:defRPr/>
            </a:pPr>
            <a:r>
              <a:rPr lang="de-DE" dirty="0"/>
              <a:t>Wechsel der Sozial- und Unterrichtsformen (Einzel-, Partner-, Gruppenarbeit, Training, Projekt)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de-DE" dirty="0"/>
              <a:t>Methodenvielfalt 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de-DE" dirty="0"/>
              <a:t>Anwenden verschiedener Unterrichtstechniken (</a:t>
            </a:r>
            <a:r>
              <a:rPr lang="de-DE" i="1" dirty="0" err="1"/>
              <a:t>Mind</a:t>
            </a:r>
            <a:r>
              <a:rPr lang="de-DE" i="1" dirty="0"/>
              <a:t>-Mapping, Clustering, Brainstorming, </a:t>
            </a:r>
            <a:r>
              <a:rPr lang="de-DE" i="1" dirty="0" err="1"/>
              <a:t>Discussing</a:t>
            </a:r>
            <a:r>
              <a:rPr lang="de-DE" dirty="0"/>
              <a:t> etc.)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de-DE" dirty="0"/>
              <a:t>Verknüpfung von </a:t>
            </a:r>
            <a:r>
              <a:rPr lang="de-DE" dirty="0" err="1"/>
              <a:t>Sachfach</a:t>
            </a:r>
            <a:r>
              <a:rPr lang="de-DE" dirty="0"/>
              <a:t> und fremdsprachlichen Elementen (inhaltlich, methodisch, medial)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de-DE" dirty="0"/>
              <a:t>Arbeit mit authentischen Materialien aus dem Zielsprachenland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de-DE" dirty="0"/>
              <a:t>Einblick in andere Kulturen, Multiperspektivität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de-DE" dirty="0"/>
              <a:t>Motivierung zur Überwindung sprachlicher Hemmschwellen, Förderung des Lernfortschritts etc.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de-DE" dirty="0"/>
              <a:t>Unterstützung der Schülerinnen und Schüler in Hinblick auf den fremdsprachlichen Anspruch im </a:t>
            </a:r>
            <a:r>
              <a:rPr lang="de-DE" dirty="0" err="1"/>
              <a:t>Sachfach</a:t>
            </a:r>
            <a:r>
              <a:rPr lang="de-DE" dirty="0"/>
              <a:t> &gt; </a:t>
            </a:r>
            <a:r>
              <a:rPr lang="de-DE" dirty="0" err="1"/>
              <a:t>Scaffolding</a:t>
            </a:r>
            <a:endParaRPr dirty="0"/>
          </a:p>
        </p:txBody>
      </p:sp>
      <p:sp>
        <p:nvSpPr>
          <p:cNvPr id="3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>
                <a:solidFill>
                  <a:srgbClr val="339966"/>
                </a:solidFill>
              </a:rPr>
              <a:t>Let‘s start – Vorbereitung auf den Bilingualen Zug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1F9E1E6-4F81-5BC6-D572-CDCB4D1C2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3" t="17801" r="13775" b="8001"/>
          <a:stretch/>
        </p:blipFill>
        <p:spPr>
          <a:xfrm>
            <a:off x="321568" y="2105853"/>
            <a:ext cx="8339342" cy="4464496"/>
          </a:xfrm>
          <a:prstGeom prst="rect">
            <a:avLst/>
          </a:prstGeom>
        </p:spPr>
      </p:pic>
      <p:sp>
        <p:nvSpPr>
          <p:cNvPr id="4" name="Textfeld 2">
            <a:extLst>
              <a:ext uri="{FF2B5EF4-FFF2-40B4-BE49-F238E27FC236}">
                <a16:creationId xmlns:a16="http://schemas.microsoft.com/office/drawing/2014/main" id="{BD93BDC7-D2E8-9E85-C0FD-06A843ED3A1D}"/>
              </a:ext>
            </a:extLst>
          </p:cNvPr>
          <p:cNvSpPr/>
          <p:nvPr/>
        </p:nvSpPr>
        <p:spPr bwMode="auto">
          <a:xfrm>
            <a:off x="467544" y="1151746"/>
            <a:ext cx="6552729" cy="954107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Vorgehensweise bei der Einführung des Bilingualen Zugs</a:t>
            </a:r>
            <a:endParaRPr dirty="0"/>
          </a:p>
          <a:p>
            <a:pPr>
              <a:buSzPct val="100000"/>
              <a:defRPr sz="2400"/>
            </a:pPr>
            <a:endParaRPr lang="de-DE" sz="2000" dirty="0"/>
          </a:p>
          <a:p>
            <a:pPr>
              <a:buSzPct val="100000"/>
              <a:defRPr sz="2400"/>
            </a:pPr>
            <a:r>
              <a:rPr lang="de-DE" sz="1600" b="1" u="sng" dirty="0">
                <a:solidFill>
                  <a:schemeClr val="tx1"/>
                </a:solidFill>
                <a:latin typeface="Arial"/>
                <a:cs typeface="Arial"/>
              </a:rPr>
              <a:t>Wo finde ich Informationen/Material?</a:t>
            </a:r>
            <a:endParaRPr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BDB311B-B6FD-8EB4-079E-1AA83FD957FE}"/>
              </a:ext>
            </a:extLst>
          </p:cNvPr>
          <p:cNvSpPr/>
          <p:nvPr/>
        </p:nvSpPr>
        <p:spPr bwMode="auto">
          <a:xfrm>
            <a:off x="321568" y="2996952"/>
            <a:ext cx="1107670" cy="432048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1BBF1F6-4900-AF6C-605B-C56517E62487}"/>
              </a:ext>
            </a:extLst>
          </p:cNvPr>
          <p:cNvSpPr txBox="1"/>
          <p:nvPr/>
        </p:nvSpPr>
        <p:spPr bwMode="auto">
          <a:xfrm>
            <a:off x="5004048" y="1736521"/>
            <a:ext cx="2880320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www.bayern.bilingual.de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0C7CDC6-D936-84CE-A48D-1AF2D8DC7E7D}"/>
              </a:ext>
            </a:extLst>
          </p:cNvPr>
          <p:cNvSpPr/>
          <p:nvPr/>
        </p:nvSpPr>
        <p:spPr bwMode="auto">
          <a:xfrm>
            <a:off x="2483768" y="5373216"/>
            <a:ext cx="1107670" cy="432048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770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feld 8"/>
          <p:cNvSpPr/>
          <p:nvPr/>
        </p:nvSpPr>
        <p:spPr bwMode="auto">
          <a:xfrm>
            <a:off x="8501282" y="765067"/>
            <a:ext cx="523218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     Fragen, Wünsche, Anregungen</a:t>
            </a:r>
            <a:endParaRPr/>
          </a:p>
        </p:txBody>
      </p:sp>
      <p:sp>
        <p:nvSpPr>
          <p:cNvPr id="2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>
                <a:solidFill>
                  <a:srgbClr val="339966"/>
                </a:solidFill>
              </a:rPr>
              <a:t>Let‘s start – Vorbereitung auf den Bilingualen Zug</a:t>
            </a:r>
            <a:endParaRPr/>
          </a:p>
        </p:txBody>
      </p:sp>
      <p:sp>
        <p:nvSpPr>
          <p:cNvPr id="3" name="Rechteck 2"/>
          <p:cNvSpPr/>
          <p:nvPr/>
        </p:nvSpPr>
        <p:spPr bwMode="auto">
          <a:xfrm>
            <a:off x="755373" y="1878901"/>
            <a:ext cx="6912768" cy="349431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r>
              <a:rPr lang="de-DE" sz="3600" b="1"/>
              <a:t>Fragen, Wünsche, Anregungen?</a:t>
            </a:r>
            <a:endParaRPr/>
          </a:p>
          <a:p>
            <a:pPr algn="ctr">
              <a:defRPr/>
            </a:pPr>
            <a:endParaRPr lang="de-DE" sz="3600" b="1"/>
          </a:p>
          <a:p>
            <a:pPr algn="ctr">
              <a:defRPr/>
            </a:pPr>
            <a:endParaRPr lang="de-DE" sz="3600" b="1"/>
          </a:p>
        </p:txBody>
      </p:sp>
      <p:pic>
        <p:nvPicPr>
          <p:cNvPr id="7170" name="Picture 2" descr="C:\Users\di36pir\Filr\Meine Dateien\AK_BILI\08_PORTAL_NEU NEU\00_bildchen\bili-guru\01_IMG_6870_weiß_cut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599793" y="3645024"/>
            <a:ext cx="3327320" cy="14951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endParaRPr lang="de-DE" sz="1000"/>
          </a:p>
          <a:p>
            <a:pPr algn="ctr">
              <a:defRPr/>
            </a:pPr>
            <a:r>
              <a:rPr lang="de-DE">
                <a:solidFill>
                  <a:schemeClr val="bg1">
                    <a:lumMod val="95000"/>
                  </a:schemeClr>
                </a:solidFill>
              </a:rPr>
              <a:t>C</a:t>
            </a:r>
            <a:endParaRPr lang="de-DE" sz="1000">
              <a:solidFill>
                <a:schemeClr val="bg1">
                  <a:lumMod val="95000"/>
                </a:schemeClr>
              </a:solidFill>
            </a:endParaRPr>
          </a:p>
          <a:p>
            <a:pPr algn="ctr">
              <a:defRPr/>
            </a:pPr>
            <a:endParaRPr lang="de-DE" sz="100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755576" y="3874858"/>
            <a:ext cx="1679229" cy="185478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" name="Textfeld 10"/>
          <p:cNvSpPr txBox="1"/>
          <p:nvPr/>
        </p:nvSpPr>
        <p:spPr bwMode="auto">
          <a:xfrm>
            <a:off x="2633670" y="4294420"/>
            <a:ext cx="4746642" cy="1631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>
              <a:defRPr sz="1600">
                <a:solidFill>
                  <a:srgbClr val="A6A6A6"/>
                </a:solidFill>
              </a:defRPr>
            </a:pPr>
            <a:r>
              <a:rPr lang="de-DE" sz="2000" dirty="0" err="1">
                <a:solidFill>
                  <a:srgbClr val="339966"/>
                </a:solidFill>
              </a:rPr>
              <a:t>StRin</a:t>
            </a:r>
            <a:r>
              <a:rPr lang="de-DE" sz="2000" dirty="0">
                <a:solidFill>
                  <a:srgbClr val="339966"/>
                </a:solidFill>
              </a:rPr>
              <a:t> (RS) Stefanie Hartl</a:t>
            </a:r>
          </a:p>
          <a:p>
            <a:pPr lvl="0">
              <a:defRPr sz="1600">
                <a:solidFill>
                  <a:srgbClr val="A6A6A6"/>
                </a:solidFill>
              </a:defRPr>
            </a:pPr>
            <a:r>
              <a:rPr lang="de-DE" sz="2000" dirty="0" err="1">
                <a:solidFill>
                  <a:srgbClr val="339966"/>
                </a:solidFill>
                <a:ea typeface="Verdana"/>
                <a:cs typeface="Verdana"/>
              </a:rPr>
              <a:t>StR</a:t>
            </a:r>
            <a:r>
              <a:rPr lang="de-DE" sz="2000" dirty="0">
                <a:solidFill>
                  <a:srgbClr val="339966"/>
                </a:solidFill>
                <a:ea typeface="Verdana"/>
                <a:cs typeface="Verdana"/>
              </a:rPr>
              <a:t>(RS) Manuel Erben</a:t>
            </a:r>
          </a:p>
          <a:p>
            <a:pPr lvl="0">
              <a:defRPr sz="1600">
                <a:solidFill>
                  <a:srgbClr val="A6A6A6"/>
                </a:solidFill>
              </a:defRPr>
            </a:pPr>
            <a:r>
              <a:rPr lang="de-DE" sz="2000" dirty="0">
                <a:solidFill>
                  <a:srgbClr val="339966"/>
                </a:solidFill>
              </a:rPr>
              <a:t>Arbeitskreis Bilingual am ISB</a:t>
            </a:r>
            <a:br>
              <a:rPr lang="de-DE" sz="2000" dirty="0">
                <a:solidFill>
                  <a:srgbClr val="339966"/>
                </a:solidFill>
              </a:rPr>
            </a:br>
            <a:r>
              <a:rPr lang="de-DE" sz="2000" u="sng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stefanie.hartl2@schule.bayern.de</a:t>
            </a:r>
            <a:endParaRPr lang="de-DE" sz="2000" u="sng" dirty="0">
              <a:solidFill>
                <a:srgbClr val="0070C0"/>
              </a:solidFill>
            </a:endParaRPr>
          </a:p>
          <a:p>
            <a:pPr lvl="0">
              <a:defRPr sz="1600">
                <a:solidFill>
                  <a:srgbClr val="A6A6A6"/>
                </a:solidFill>
              </a:defRPr>
            </a:pPr>
            <a:r>
              <a:rPr lang="de-DE" sz="2000" u="sng" dirty="0">
                <a:solidFill>
                  <a:srgbClr val="0070C0"/>
                </a:solidFill>
              </a:rPr>
              <a:t>erb@rs-heilsbronn.de</a:t>
            </a:r>
          </a:p>
        </p:txBody>
      </p:sp>
      <p:sp>
        <p:nvSpPr>
          <p:cNvPr id="9" name="Textfeld 7"/>
          <p:cNvSpPr/>
          <p:nvPr/>
        </p:nvSpPr>
        <p:spPr bwMode="auto">
          <a:xfrm>
            <a:off x="179512" y="836712"/>
            <a:ext cx="8167918" cy="36579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>
                <a:solidFill>
                  <a:srgbClr val="339966"/>
                </a:solidFill>
              </a:rPr>
              <a:t>Let‘s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start</a:t>
            </a:r>
            <a:r>
              <a:rPr lang="de-DE" dirty="0">
                <a:solidFill>
                  <a:srgbClr val="339966"/>
                </a:solidFill>
              </a:rPr>
              <a:t> – Vorbereitung auf den Bilingualen Zug </a:t>
            </a:r>
            <a:endParaRPr dirty="0"/>
          </a:p>
        </p:txBody>
      </p:sp>
      <p:sp>
        <p:nvSpPr>
          <p:cNvPr id="13" name="Rechteck 12"/>
          <p:cNvSpPr/>
          <p:nvPr/>
        </p:nvSpPr>
        <p:spPr bwMode="auto">
          <a:xfrm>
            <a:off x="827584" y="1916832"/>
            <a:ext cx="6912768" cy="157484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r>
              <a:rPr lang="de-DE" sz="3600" b="1"/>
              <a:t>Vielen Dank für Ihre Aufmerksamkeit!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2">
            <a:extLst>
              <a:ext uri="{FF2B5EF4-FFF2-40B4-BE49-F238E27FC236}">
                <a16:creationId xmlns:a16="http://schemas.microsoft.com/office/drawing/2014/main" id="{BD93BDC7-D2E8-9E85-C0FD-06A843ED3A1D}"/>
              </a:ext>
            </a:extLst>
          </p:cNvPr>
          <p:cNvSpPr/>
          <p:nvPr/>
        </p:nvSpPr>
        <p:spPr bwMode="auto">
          <a:xfrm>
            <a:off x="467544" y="1151746"/>
            <a:ext cx="6552729" cy="954107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Vorgehensweise bei der Einführung des Bilingualen Zugs</a:t>
            </a:r>
            <a:endParaRPr dirty="0"/>
          </a:p>
          <a:p>
            <a:pPr>
              <a:buSzPct val="100000"/>
              <a:defRPr sz="2400"/>
            </a:pPr>
            <a:endParaRPr lang="de-DE" sz="2000" dirty="0"/>
          </a:p>
          <a:p>
            <a:pPr>
              <a:buSzPct val="100000"/>
              <a:defRPr sz="2400"/>
            </a:pPr>
            <a:r>
              <a:rPr lang="de-DE" sz="1600" b="1" u="sng" dirty="0">
                <a:solidFill>
                  <a:schemeClr val="tx1"/>
                </a:solidFill>
                <a:latin typeface="Arial"/>
                <a:cs typeface="Arial"/>
              </a:rPr>
              <a:t>Wo finde ich Informationen/Material?</a:t>
            </a:r>
            <a:endParaRPr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1BBF1F6-4900-AF6C-605B-C56517E62487}"/>
              </a:ext>
            </a:extLst>
          </p:cNvPr>
          <p:cNvSpPr txBox="1"/>
          <p:nvPr/>
        </p:nvSpPr>
        <p:spPr bwMode="auto">
          <a:xfrm>
            <a:off x="5004048" y="1736521"/>
            <a:ext cx="2880320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www.bayern.bilingual.de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9E63FD4-18DB-E124-5CB0-18D3DBC81F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1" t="12201" r="13775" b="8000"/>
          <a:stretch/>
        </p:blipFill>
        <p:spPr>
          <a:xfrm>
            <a:off x="827584" y="2276872"/>
            <a:ext cx="7056784" cy="4104456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4BDB311B-B6FD-8EB4-079E-1AA83FD957FE}"/>
              </a:ext>
            </a:extLst>
          </p:cNvPr>
          <p:cNvSpPr/>
          <p:nvPr/>
        </p:nvSpPr>
        <p:spPr bwMode="auto">
          <a:xfrm>
            <a:off x="6300192" y="4005064"/>
            <a:ext cx="1227226" cy="1701190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052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2">
            <a:extLst>
              <a:ext uri="{FF2B5EF4-FFF2-40B4-BE49-F238E27FC236}">
                <a16:creationId xmlns:a16="http://schemas.microsoft.com/office/drawing/2014/main" id="{BD93BDC7-D2E8-9E85-C0FD-06A843ED3A1D}"/>
              </a:ext>
            </a:extLst>
          </p:cNvPr>
          <p:cNvSpPr/>
          <p:nvPr/>
        </p:nvSpPr>
        <p:spPr bwMode="auto">
          <a:xfrm>
            <a:off x="467544" y="1151746"/>
            <a:ext cx="6552729" cy="954107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Vorgehensweise bei der Einführung des Bilingualen Zugs</a:t>
            </a:r>
            <a:endParaRPr dirty="0"/>
          </a:p>
          <a:p>
            <a:pPr>
              <a:buSzPct val="100000"/>
              <a:defRPr sz="2400"/>
            </a:pPr>
            <a:endParaRPr lang="de-DE" sz="2000" dirty="0"/>
          </a:p>
          <a:p>
            <a:pPr>
              <a:buSzPct val="100000"/>
              <a:defRPr sz="2400"/>
            </a:pPr>
            <a:r>
              <a:rPr lang="de-DE" sz="1600" b="1" u="sng" dirty="0">
                <a:solidFill>
                  <a:schemeClr val="tx1"/>
                </a:solidFill>
                <a:latin typeface="Arial"/>
                <a:cs typeface="Arial"/>
              </a:rPr>
              <a:t>Wo finde ich Informationen/Material?</a:t>
            </a:r>
            <a:endParaRPr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1BBF1F6-4900-AF6C-605B-C56517E62487}"/>
              </a:ext>
            </a:extLst>
          </p:cNvPr>
          <p:cNvSpPr txBox="1"/>
          <p:nvPr/>
        </p:nvSpPr>
        <p:spPr bwMode="auto">
          <a:xfrm>
            <a:off x="5004048" y="1736521"/>
            <a:ext cx="2880320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www.bayern.bilingual.de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3E6899D-E9DF-1265-82F9-6FD3B111DA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1" t="9400" r="12201" b="9400"/>
          <a:stretch/>
        </p:blipFill>
        <p:spPr>
          <a:xfrm>
            <a:off x="971600" y="2276872"/>
            <a:ext cx="7200800" cy="4176464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4BDB311B-B6FD-8EB4-079E-1AA83FD957FE}"/>
              </a:ext>
            </a:extLst>
          </p:cNvPr>
          <p:cNvSpPr/>
          <p:nvPr/>
        </p:nvSpPr>
        <p:spPr bwMode="auto">
          <a:xfrm>
            <a:off x="2771800" y="3933056"/>
            <a:ext cx="1584176" cy="720080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156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2">
            <a:extLst>
              <a:ext uri="{FF2B5EF4-FFF2-40B4-BE49-F238E27FC236}">
                <a16:creationId xmlns:a16="http://schemas.microsoft.com/office/drawing/2014/main" id="{BD93BDC7-D2E8-9E85-C0FD-06A843ED3A1D}"/>
              </a:ext>
            </a:extLst>
          </p:cNvPr>
          <p:cNvSpPr/>
          <p:nvPr/>
        </p:nvSpPr>
        <p:spPr bwMode="auto">
          <a:xfrm>
            <a:off x="467544" y="1151746"/>
            <a:ext cx="6552729" cy="954107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Vorgehensweise bei der Einführung des Bilingualen Zugs</a:t>
            </a:r>
            <a:endParaRPr dirty="0"/>
          </a:p>
          <a:p>
            <a:pPr>
              <a:buSzPct val="100000"/>
              <a:defRPr sz="2400"/>
            </a:pPr>
            <a:endParaRPr lang="de-DE" sz="2000" dirty="0"/>
          </a:p>
          <a:p>
            <a:pPr>
              <a:buSzPct val="100000"/>
              <a:defRPr sz="2400"/>
            </a:pPr>
            <a:r>
              <a:rPr lang="de-DE" sz="1600" b="1" u="sng" dirty="0">
                <a:solidFill>
                  <a:schemeClr val="tx1"/>
                </a:solidFill>
                <a:latin typeface="Arial"/>
                <a:cs typeface="Arial"/>
              </a:rPr>
              <a:t>Wo finde ich Informationen/Material?</a:t>
            </a:r>
            <a:endParaRPr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1BBF1F6-4900-AF6C-605B-C56517E62487}"/>
              </a:ext>
            </a:extLst>
          </p:cNvPr>
          <p:cNvSpPr txBox="1"/>
          <p:nvPr/>
        </p:nvSpPr>
        <p:spPr bwMode="auto">
          <a:xfrm>
            <a:off x="5004048" y="1736521"/>
            <a:ext cx="2880320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www.bayern.bilingual.de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D93906B-EBB7-36B7-C957-7944E76FC9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6" t="9400" r="13775" b="8001"/>
          <a:stretch/>
        </p:blipFill>
        <p:spPr>
          <a:xfrm>
            <a:off x="1115616" y="2190270"/>
            <a:ext cx="6012669" cy="466773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4BDB311B-B6FD-8EB4-079E-1AA83FD957FE}"/>
              </a:ext>
            </a:extLst>
          </p:cNvPr>
          <p:cNvSpPr/>
          <p:nvPr/>
        </p:nvSpPr>
        <p:spPr bwMode="auto">
          <a:xfrm>
            <a:off x="1223626" y="2996952"/>
            <a:ext cx="2484277" cy="1368152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230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	VORGEHENSWEISE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/>
          <p:cNvSpPr/>
          <p:nvPr/>
        </p:nvSpPr>
        <p:spPr bwMode="auto">
          <a:xfrm>
            <a:off x="827584" y="1556792"/>
            <a:ext cx="6768752" cy="5038495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Vorgehensweise bei der Einführung des Bilingualen Zugs</a:t>
            </a:r>
            <a:endParaRPr dirty="0"/>
          </a:p>
          <a:p>
            <a:pPr>
              <a:buSzPct val="100000"/>
              <a:defRPr sz="2400"/>
            </a:pPr>
            <a:endParaRPr lang="de-DE" sz="2000" dirty="0"/>
          </a:p>
          <a:p>
            <a:pPr>
              <a:buSzPct val="100000"/>
              <a:defRPr sz="2400"/>
            </a:pPr>
            <a:r>
              <a:rPr lang="de-DE" sz="1600" b="1" u="sng" dirty="0">
                <a:solidFill>
                  <a:schemeClr val="tx1"/>
                </a:solidFill>
                <a:latin typeface="Arial"/>
                <a:cs typeface="Arial"/>
              </a:rPr>
              <a:t>Elterninformationsabend</a:t>
            </a:r>
            <a:endParaRPr dirty="0"/>
          </a:p>
          <a:p>
            <a:pPr>
              <a:buSzPct val="100000"/>
              <a:defRPr sz="2400"/>
            </a:pPr>
            <a:endParaRPr lang="de-DE" sz="1600" b="1" u="sng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rPr lang="de-DE" sz="1600" dirty="0">
                <a:solidFill>
                  <a:schemeClr val="tx1"/>
                </a:solidFill>
                <a:latin typeface="Arial"/>
                <a:cs typeface="Arial"/>
              </a:rPr>
              <a:t>ca. im Dezember/Januar</a:t>
            </a:r>
          </a:p>
          <a:p>
            <a:pPr marL="285750" indent="-28575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rPr lang="de-DE" sz="1600" dirty="0">
                <a:solidFill>
                  <a:schemeClr val="tx1"/>
                </a:solidFill>
                <a:latin typeface="Arial"/>
                <a:cs typeface="Arial"/>
              </a:rPr>
              <a:t>für Erziehungsberechtigte der Schülerinnen und Schüler von Jahrgangsstufe 6</a:t>
            </a:r>
            <a:endParaRPr lang="de-DE" dirty="0"/>
          </a:p>
          <a:p>
            <a:pPr marL="285750" lvl="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de-DE" sz="1600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Musterpräsentation unter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https://www.bilingual.bayern.de/realschule/informationen/fuer-schulen/download-informationsmaterial-fuer-schulen/#c23030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de-DE" sz="1600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evtl. Schülerinnen und Schüler aus dem Bilingualen Zug in höheren Jahrgangsstufen einladen</a:t>
            </a:r>
            <a:endParaRPr lang="de-DE" dirty="0"/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1600" dirty="0">
                <a:solidFill>
                  <a:schemeClr val="tx1"/>
                </a:solidFill>
                <a:latin typeface="Arial"/>
                <a:cs typeface="Arial"/>
              </a:rPr>
              <a:t>mögliche Vorbehalte</a:t>
            </a:r>
            <a:r>
              <a:rPr lang="de-DE" sz="1600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: </a:t>
            </a:r>
            <a:br>
              <a:rPr lang="de-DE" sz="1600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</a:br>
            <a:r>
              <a:rPr lang="de-DE" sz="1600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„Die zusätzliche Unterrichtssprache Englisch überfordert mein Kind.“</a:t>
            </a:r>
            <a:r>
              <a:rPr lang="de-DE" sz="16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de-DE" sz="1600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„Mein Kind lernt die deutschen Fachbegriffe nicht.“</a:t>
            </a:r>
            <a:endParaRPr lang="de-DE" dirty="0"/>
          </a:p>
        </p:txBody>
      </p:sp>
      <p:sp>
        <p:nvSpPr>
          <p:cNvPr id="6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>
                <a:solidFill>
                  <a:srgbClr val="339966"/>
                </a:solidFill>
              </a:rPr>
              <a:t>Let‘s start </a:t>
            </a:r>
            <a:r>
              <a:rPr lang="de-DE">
                <a:solidFill>
                  <a:srgbClr val="339966"/>
                </a:solidFill>
              </a:rPr>
              <a:t>– Vorbereitung auf den Bilingualen Zug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	VORGEHENSWEISE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/>
          <p:cNvSpPr/>
          <p:nvPr/>
        </p:nvSpPr>
        <p:spPr bwMode="auto">
          <a:xfrm>
            <a:off x="899592" y="1916832"/>
            <a:ext cx="6552729" cy="164711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endParaRPr/>
          </a:p>
          <a:p>
            <a:pPr>
              <a:buSzPct val="100000"/>
              <a:defRPr sz="2400"/>
            </a:pPr>
            <a:endParaRPr lang="de-DE" sz="2000"/>
          </a:p>
          <a:p>
            <a:pPr>
              <a:buSzPct val="100000"/>
              <a:defRPr sz="2400"/>
            </a:pPr>
            <a:endParaRPr lang="de-DE" sz="2000"/>
          </a:p>
          <a:p>
            <a:pPr>
              <a:buSzPct val="100000"/>
              <a:defRPr sz="2400"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>
                <a:solidFill>
                  <a:srgbClr val="339966"/>
                </a:solidFill>
              </a:rPr>
              <a:t>Let‘s sta</a:t>
            </a:r>
            <a:r>
              <a:rPr lang="de-DE">
                <a:solidFill>
                  <a:srgbClr val="339966"/>
                </a:solidFill>
              </a:rPr>
              <a:t>rt – Vorbereitung auf den Bilingualen Zug </a:t>
            </a:r>
            <a:endParaRPr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755576" y="1340768"/>
            <a:ext cx="7239000" cy="49149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	VORGEHENSWEISE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/>
          <p:cNvSpPr/>
          <p:nvPr/>
        </p:nvSpPr>
        <p:spPr bwMode="auto">
          <a:xfrm>
            <a:off x="827584" y="1495887"/>
            <a:ext cx="6552729" cy="415498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/>
              <a:t>Vorgehensweise bei der Einführung des Bilingualen Zugs</a:t>
            </a:r>
            <a:endParaRPr/>
          </a:p>
          <a:p>
            <a:pPr>
              <a:buSzPct val="100000"/>
              <a:defRPr sz="2400"/>
            </a:pPr>
            <a:endParaRPr lang="de-DE" sz="2000"/>
          </a:p>
          <a:p>
            <a:pPr>
              <a:buSzPct val="100000"/>
              <a:defRPr sz="2400"/>
            </a:pPr>
            <a:r>
              <a:rPr lang="de-DE" sz="1600" b="1" u="sng">
                <a:solidFill>
                  <a:schemeClr val="tx1"/>
                </a:solidFill>
                <a:latin typeface="Arial"/>
                <a:cs typeface="Arial"/>
              </a:rPr>
              <a:t>Schnupperstunden </a:t>
            </a:r>
            <a:endParaRPr/>
          </a:p>
          <a:p>
            <a:pPr>
              <a:buSzPct val="100000"/>
              <a:defRPr sz="2400"/>
            </a:pPr>
            <a:endParaRPr lang="de-DE" sz="1600" b="1" u="sng">
              <a:solidFill>
                <a:schemeClr val="tx1"/>
              </a:solidFill>
              <a:latin typeface="Arial"/>
              <a:cs typeface="Arial"/>
            </a:endParaRPr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1600" b="0" i="0" u="none" strike="noStrike" cap="none" spc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für Schülerinnen und Schüler der Jahrgangsstufe 6</a:t>
            </a:r>
            <a:endParaRPr/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1600" b="0" i="0" u="none" strike="noStrike" cap="none" spc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kurz vor dem Info-Abend für die Entscheidung der Wahlpflichtfächergruppe (Anfang März)</a:t>
            </a:r>
            <a:endParaRPr/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1600" b="0" i="0" u="none" strike="noStrike" cap="none" spc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Welches Niveau? Welches Material? Wie lang?</a:t>
            </a:r>
            <a:endParaRPr/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Ideen: </a:t>
            </a:r>
            <a:endParaRPr/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	Who wants to be a millionaire?</a:t>
            </a:r>
            <a:endParaRPr/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	Bingo (weather words, European countries)</a:t>
            </a:r>
            <a:endParaRPr/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	…</a:t>
            </a:r>
            <a:endParaRPr/>
          </a:p>
        </p:txBody>
      </p:sp>
      <p:sp>
        <p:nvSpPr>
          <p:cNvPr id="6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>
                <a:solidFill>
                  <a:srgbClr val="339966"/>
                </a:solidFill>
              </a:rPr>
              <a:t>Let‘s start </a:t>
            </a:r>
            <a:r>
              <a:rPr lang="de-DE">
                <a:solidFill>
                  <a:srgbClr val="339966"/>
                </a:solidFill>
              </a:rPr>
              <a:t>– Vorbereitung auf den Bilingualen Zug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Standard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tandarddesign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1399</Words>
  <Application>Microsoft Office PowerPoint</Application>
  <DocSecurity>0</DocSecurity>
  <PresentationFormat>Bildschirmpräsentation (4:3)</PresentationFormat>
  <Paragraphs>256</Paragraphs>
  <Slides>31</Slides>
  <Notes>0</Notes>
  <HiddenSlides>0</HiddenSlides>
  <MMClips>4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40" baseType="lpstr">
      <vt:lpstr>Arial</vt:lpstr>
      <vt:lpstr>Calibri</vt:lpstr>
      <vt:lpstr>FreeSans</vt:lpstr>
      <vt:lpstr>Helvetica</vt:lpstr>
      <vt:lpstr>MV Boli</vt:lpstr>
      <vt:lpstr>Symbol</vt:lpstr>
      <vt:lpstr>Times New Roman</vt:lpstr>
      <vt:lpstr>Verdana</vt:lpstr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Sailer, Ariane</dc:creator>
  <cp:keywords/>
  <dc:description/>
  <cp:lastModifiedBy>Manuel Erben</cp:lastModifiedBy>
  <cp:revision>363</cp:revision>
  <dcterms:modified xsi:type="dcterms:W3CDTF">2023-01-17T18:53:15Z</dcterms:modified>
  <cp:category/>
  <dc:identifier/>
  <cp:contentStatus/>
  <dc:language/>
  <cp:version/>
</cp:coreProperties>
</file>