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emf" ContentType="image/x-emf"/>
  <Default Extension="rels" ContentType="application/vnd.openxmlformats-package.relationships+xml"/>
  <Default Extension="bin" ContentType="application/vnd.openxmlformats-officedocument.oleObject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7.xml" ContentType="application/vnd.openxmlformats-officedocument.presentationml.slide+xml"/>
  <Override PartName="/ppt/slides/slide42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s/slide41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s/slide38.xml" ContentType="application/vnd.openxmlformats-officedocument.presentationml.slide+xml"/>
  <Override PartName="/ppt/slides/slide34.xml" ContentType="application/vnd.openxmlformats-officedocument.presentationml.slide+xml"/>
  <Override PartName="/ppt/slideLayouts/slideLayout5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sldMasterIdLst>
    <p:sldMasterId id="2147483648" r:id="rId1"/>
  </p:sldMasterIdLst>
  <p:notesMasterIdLst>
    <p:notesMasterId r:id="rId4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</p:sldIdLst>
  <p:sldSz cx="9144000" cy="6858000" type="screen4x3"/>
  <p:notesSz cx="9144000" cy="6858000"/>
  <p:defaultTextStyle>
    <a:def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</a:defRPr>
    </a:defPPr>
    <a:lvl1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1pPr>
    <a:lvl2pPr marL="0" marR="0" indent="4572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2pPr>
    <a:lvl3pPr marL="0" marR="0" indent="9144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3pPr>
    <a:lvl4pPr marL="0" marR="0" indent="13716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4pPr>
    <a:lvl5pPr marL="0" marR="0" indent="18288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5pPr>
    <a:lvl6pPr marL="0" marR="0" indent="22860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6pPr>
    <a:lvl7pPr marL="0" marR="0" indent="27432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7pPr>
    <a:lvl8pPr marL="0" marR="0" indent="32004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8pPr>
    <a:lvl9pPr marL="0" marR="0" indent="36576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73C965C-A90C-C714-F810-E8B97D9B3A8D}">
  <a:tblStyle styleId="{573C965C-A90C-C714-F810-E8B97D9B3A8D}" styleName="Keine Formatvorlage, kein Raster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noFill/>
            </a:ln>
          </a:top>
          <a:bottom>
            <a:ln w="12700">
              <a:noFill/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noFill/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notesMaster" Target="notesMasters/notesMaster1.xml"/><Relationship Id="rId47" Type="http://schemas.openxmlformats.org/officeDocument/2006/relationships/presProps" Target="presProps.xml" /><Relationship Id="rId48" Type="http://schemas.openxmlformats.org/officeDocument/2006/relationships/tableStyles" Target="tableStyles.xml" /><Relationship Id="rId49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 hidden="0"/>
          <p:cNvSpPr>
            <a:spLocks noGrp="1"/>
          </p:cNvSpPr>
          <p:nvPr isPhoto="0" userDrawn="0">
            <p:ph type="hdr" sz="quarter" hasCustomPrompt="0"/>
          </p:nvPr>
        </p:nvSpPr>
        <p:spPr bwMode="auto"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 hidden="0"/>
          <p:cNvSpPr>
            <a:spLocks noGrp="1"/>
          </p:cNvSpPr>
          <p:nvPr isPhoto="0" userDrawn="0">
            <p:ph type="dt" idx="1" hasCustomPrompt="0"/>
          </p:nvPr>
        </p:nvSpPr>
        <p:spPr bwMode="auto"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DFA9D97-F0ED-D541-949A-6B82E384C6B9}" type="datetimeFigureOut">
              <a:rPr lang="de-DE"/>
              <a:t/>
            </a:fld>
            <a:endParaRPr lang="de-DE"/>
          </a:p>
        </p:txBody>
      </p:sp>
      <p:sp>
        <p:nvSpPr>
          <p:cNvPr id="4" name="Folienbildplatzhalter 3" hidden="0"/>
          <p:cNvSpPr>
            <a:spLocks noChangeAspect="1" noGrp="1" noRot="1"/>
          </p:cNvSpPr>
          <p:nvPr isPhoto="0" userDrawn="0">
            <p:ph type="sldImg" idx="2" hasCustomPrompt="0"/>
          </p:nvPr>
        </p:nvSpPr>
        <p:spPr bwMode="auto"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914400" y="3300413"/>
            <a:ext cx="7315200" cy="270033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 hidden="0"/>
          <p:cNvSpPr>
            <a:spLocks noGrp="1"/>
          </p:cNvSpPr>
          <p:nvPr isPhoto="0" userDrawn="0">
            <p:ph type="ftr" sz="quarter" idx="4" hasCustomPrompt="0"/>
          </p:nvPr>
        </p:nvSpPr>
        <p:spPr bwMode="auto"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 hidden="0"/>
          <p:cNvSpPr>
            <a:spLocks noGrp="1"/>
          </p:cNvSpPr>
          <p:nvPr isPhoto="0" userDrawn="0">
            <p:ph type="sldNum" sz="quarter" idx="5" hasCustomPrompt="0"/>
          </p:nvPr>
        </p:nvSpPr>
        <p:spPr bwMode="auto"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45D146C-87EE-2E4F-A52D-CD72764FFCB7}" type="slidenum">
              <a:rPr lang="de-DE"/>
              <a:t/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3" name="Notizenplatzhalter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Auslandsaufenthalt (ein Jahr) während der Schulzeit</a:t>
            </a:r>
            <a:endParaRPr/>
          </a:p>
          <a:p>
            <a:pPr>
              <a:defRPr/>
            </a:pPr>
            <a:r>
              <a:rPr lang="de-DE"/>
              <a:t>Studium Universität Regensburg</a:t>
            </a:r>
            <a:endParaRPr/>
          </a:p>
          <a:p>
            <a:pPr>
              <a:defRPr/>
            </a:pPr>
            <a:r>
              <a:rPr lang="de-DE"/>
              <a:t>Ausbildung Realschule </a:t>
            </a:r>
            <a:r>
              <a:rPr lang="de-DE"/>
              <a:t>Herrsching</a:t>
            </a:r>
            <a:r>
              <a:rPr lang="de-DE"/>
              <a:t> am Ammersee</a:t>
            </a:r>
            <a:endParaRPr/>
          </a:p>
          <a:p>
            <a:pPr>
              <a:defRPr/>
            </a:pPr>
            <a:r>
              <a:rPr lang="de-DE"/>
              <a:t>seit 2011 Staatliche Realschule Hilpoltstein 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4" name="Foliennummernplatzhalter 3" hidden="0"/>
          <p:cNvSpPr>
            <a:spLocks noGrp="1"/>
          </p:cNvSpPr>
          <p:nvPr isPhoto="0" userDrawn="0">
            <p:ph type="sldNum" sz="quarter" idx="5" hasCustomPrompt="0"/>
          </p:nvPr>
        </p:nvSpPr>
        <p:spPr bwMode="auto"/>
        <p:txBody>
          <a:bodyPr/>
          <a:lstStyle/>
          <a:p>
            <a:pPr>
              <a:defRPr/>
            </a:pPr>
            <a:fld id="{745D146C-87EE-2E4F-A52D-CD72764FFCB7}" type="slidenum">
              <a:rPr lang="de-DE"/>
              <a:t/>
            </a:fld>
            <a:endParaRPr lang="de-DE"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3" name="Notizenplatzhalter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Verbesserung der Gehirnfunktionen: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Was wir oft tun, verändert uns:</a:t>
            </a:r>
            <a:endParaRPr/>
          </a:p>
          <a:p>
            <a:pPr>
              <a:defRPr/>
            </a:pPr>
            <a:r>
              <a:rPr lang="de-DE"/>
              <a:t>Bei einem Signal zwischen zwei Nervenzellen, die vorher nicht kommuniziert haben, entsteht eine Verbindung</a:t>
            </a:r>
            <a:endParaRPr/>
          </a:p>
          <a:p>
            <a:pPr>
              <a:defRPr/>
            </a:pPr>
            <a:r>
              <a:rPr lang="de-DE"/>
              <a:t>Häufige Verwendung dieser Verbindung führt zu neuer "Autobahn"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Wohlbefinden:</a:t>
            </a:r>
            <a:endParaRPr/>
          </a:p>
          <a:p>
            <a:pPr>
              <a:defRPr/>
            </a:pPr>
            <a:r>
              <a:rPr lang="de-DE"/>
              <a:t>Erosion der Verbindungen wird vorgebeugt. Diese Erosion tritt häufig in Verbindung mit Depressionen auf. </a:t>
            </a:r>
            <a:endParaRPr/>
          </a:p>
          <a:p>
            <a:pPr>
              <a:defRPr/>
            </a:pPr>
            <a:r>
              <a:rPr lang="de-DE"/>
              <a:t>- körpereigene Opiate, </a:t>
            </a:r>
            <a:endParaRPr/>
          </a:p>
          <a:p>
            <a:pPr>
              <a:defRPr/>
            </a:pPr>
            <a:r>
              <a:rPr lang="de-DE"/>
              <a:t>- Dopamin</a:t>
            </a:r>
            <a:endParaRPr/>
          </a:p>
          <a:p>
            <a:pPr>
              <a:defRPr/>
            </a:pPr>
            <a:r>
              <a:rPr lang="de-DE"/>
              <a:t>- Noradrenalin (Aufmerksam, Wachsamkeit, mentale Aktivität)</a:t>
            </a:r>
            <a:endParaRPr/>
          </a:p>
          <a:p>
            <a:pPr>
              <a:defRPr/>
            </a:pPr>
            <a:r>
              <a:rPr lang="de-DE"/>
              <a:t>- Serotonin (mindert Angstzustände)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Netzwerkverbindungen:</a:t>
            </a:r>
            <a:endParaRPr/>
          </a:p>
          <a:p>
            <a:pPr>
              <a:defRPr/>
            </a:pPr>
            <a:r>
              <a:rPr lang="de-DE"/>
              <a:t>- </a:t>
            </a:r>
            <a:r>
              <a:rPr lang="de-DE"/>
              <a:t>Außenrreize</a:t>
            </a:r>
            <a:r>
              <a:rPr lang="de-DE"/>
              <a:t> führen zu Erweiterung der Verdrahtung</a:t>
            </a:r>
            <a:endParaRPr/>
          </a:p>
          <a:p>
            <a:pPr>
              <a:defRPr/>
            </a:pPr>
            <a:r>
              <a:rPr lang="de-DE"/>
              <a:t>- Sport aktiviert </a:t>
            </a:r>
            <a:r>
              <a:rPr lang="de-DE"/>
              <a:t>Gehinregionen</a:t>
            </a:r>
            <a:r>
              <a:rPr lang="de-DE"/>
              <a:t>, die sonst nicht benutzt werden.</a:t>
            </a:r>
            <a:endParaRPr/>
          </a:p>
          <a:p>
            <a:pPr>
              <a:defRPr/>
            </a:pPr>
            <a:r>
              <a:rPr lang="de-DE"/>
              <a:t>- Gehirn stellt sich neuen Herausforderungen.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</p:txBody>
      </p:sp>
      <p:sp>
        <p:nvSpPr>
          <p:cNvPr id="4" name="Foliennummernplatzhalter 3" hidden="0"/>
          <p:cNvSpPr>
            <a:spLocks noGrp="1"/>
          </p:cNvSpPr>
          <p:nvPr isPhoto="0" userDrawn="0">
            <p:ph type="sldNum" sz="quarter" idx="5" hasCustomPrompt="0"/>
          </p:nvPr>
        </p:nvSpPr>
        <p:spPr bwMode="auto"/>
        <p:txBody>
          <a:bodyPr/>
          <a:lstStyle/>
          <a:p>
            <a:pPr>
              <a:defRPr/>
            </a:pPr>
            <a:fld id="{745D146C-87EE-2E4F-A52D-CD72764FFCB7}" type="slidenum">
              <a:rPr lang="de-DE"/>
              <a:t/>
            </a:fld>
            <a:endParaRPr lang="de-DE"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3" name="Notizenplatzhalter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Aus dem Bericht zum Schulversuch der Bilingualen Grundschule: </a:t>
            </a:r>
            <a:endParaRPr/>
          </a:p>
          <a:p>
            <a:pPr>
              <a:defRPr/>
            </a:pPr>
            <a:r>
              <a:rPr lang="de-DE"/>
              <a:t>Die </a:t>
            </a:r>
            <a:r>
              <a:rPr lang="de-DE"/>
              <a:t>Schülerinnen</a:t>
            </a:r>
            <a:r>
              <a:rPr lang="de-DE"/>
              <a:t> und </a:t>
            </a:r>
            <a:r>
              <a:rPr lang="de-DE"/>
              <a:t>Schüler</a:t>
            </a:r>
            <a:r>
              <a:rPr lang="de-DE"/>
              <a:t> werden von Jahrgangsstufe 1 bis 4 in den </a:t>
            </a:r>
            <a:r>
              <a:rPr lang="de-DE"/>
              <a:t>Fächern</a:t>
            </a:r>
            <a:r>
              <a:rPr lang="de-DE"/>
              <a:t> Mathematik, Heimat- und Sachunterricht, Kunst, Musik und Sport in zwei Sprachen unterrichtet. Der Unterricht in den bilingualen Klassen basiert auf den in den </a:t>
            </a:r>
            <a:r>
              <a:rPr lang="de-DE"/>
              <a:t>Fachlehrplänen</a:t>
            </a:r>
            <a:r>
              <a:rPr lang="de-DE"/>
              <a:t> des </a:t>
            </a:r>
            <a:r>
              <a:rPr lang="de-DE"/>
              <a:t>LehrplanPLUS</a:t>
            </a:r>
            <a:r>
              <a:rPr lang="de-DE"/>
              <a:t> Grundschule formulierten </a:t>
            </a:r>
            <a:r>
              <a:rPr lang="de-DE"/>
              <a:t>Kompetenzer</a:t>
            </a:r>
            <a:r>
              <a:rPr lang="de-DE"/>
              <a:t>- </a:t>
            </a:r>
            <a:r>
              <a:rPr lang="de-DE"/>
              <a:t>wartungen</a:t>
            </a:r>
            <a:r>
              <a:rPr lang="de-DE"/>
              <a:t>. Bei geeigneten Themen und </a:t>
            </a:r>
            <a:r>
              <a:rPr lang="de-DE"/>
              <a:t>Anlässen</a:t>
            </a:r>
            <a:r>
              <a:rPr lang="de-DE"/>
              <a:t> werden Unterrichtseinheiten oder -phasen in den o. g. </a:t>
            </a:r>
            <a:r>
              <a:rPr lang="de-DE"/>
              <a:t>Fächern</a:t>
            </a:r>
            <a:r>
              <a:rPr lang="de-DE"/>
              <a:t> in englischer Sprache </a:t>
            </a:r>
            <a:r>
              <a:rPr lang="de-DE"/>
              <a:t>durchgeführt</a:t>
            </a:r>
            <a:r>
              <a:rPr lang="de-DE"/>
              <a:t>. Die thematische Auswahl </a:t>
            </a:r>
            <a:r>
              <a:rPr lang="de-DE"/>
              <a:t>für</a:t>
            </a:r>
            <a:r>
              <a:rPr lang="de-DE"/>
              <a:t> die englischsprachigen Phasen trifft die jeweilige Lehrkraft in </a:t>
            </a:r>
            <a:r>
              <a:rPr lang="de-DE"/>
              <a:t>pädagogischer</a:t>
            </a:r>
            <a:r>
              <a:rPr lang="de-DE"/>
              <a:t> Verantwortung. Die Vermittlung der englischen Sprache er- folgt implizit. Die Sicherung der im </a:t>
            </a:r>
            <a:r>
              <a:rPr lang="de-DE"/>
              <a:t>LehrplanPLUS</a:t>
            </a:r>
            <a:r>
              <a:rPr lang="de-DE"/>
              <a:t> ausgewiesenen deutschen Fachbegriffe ist dabei </a:t>
            </a:r>
            <a:r>
              <a:rPr lang="de-DE"/>
              <a:t>gewähr</a:t>
            </a:r>
            <a:r>
              <a:rPr lang="de-DE"/>
              <a:t>- leistet. Der Unterricht in den bilingualen Klassen wird </a:t>
            </a:r>
            <a:r>
              <a:rPr lang="de-DE"/>
              <a:t>gemäß</a:t>
            </a:r>
            <a:r>
              <a:rPr lang="de-DE"/>
              <a:t> der geltenden Stundentafel erteilt, also ohne </a:t>
            </a:r>
            <a:r>
              <a:rPr lang="de-DE"/>
              <a:t>zusätzliche</a:t>
            </a:r>
            <a:r>
              <a:rPr lang="de-DE"/>
              <a:t> Zeitkontingente.</a:t>
            </a:r>
            <a:endParaRPr/>
          </a:p>
        </p:txBody>
      </p:sp>
      <p:sp>
        <p:nvSpPr>
          <p:cNvPr id="4" name="Foliennummernplatzhalter 3" hidden="0"/>
          <p:cNvSpPr>
            <a:spLocks noGrp="1"/>
          </p:cNvSpPr>
          <p:nvPr isPhoto="0" userDrawn="0">
            <p:ph type="sldNum" sz="quarter" idx="5" hasCustomPrompt="0"/>
          </p:nvPr>
        </p:nvSpPr>
        <p:spPr bwMode="auto"/>
        <p:txBody>
          <a:bodyPr/>
          <a:lstStyle/>
          <a:p>
            <a:pPr>
              <a:defRPr/>
            </a:pPr>
            <a:fld id="{745D146C-87EE-2E4F-A52D-CD72764FFCB7}" type="slidenum">
              <a:rPr lang="de-DE"/>
              <a:t/>
            </a:fld>
            <a:endParaRPr lang="de-DE"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3" name="Notizenplatzhalter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Hinweis auf </a:t>
            </a:r>
            <a:r>
              <a:rPr lang="de-DE"/>
              <a:t>Literartur</a:t>
            </a:r>
            <a:endParaRPr lang="de-DE"/>
          </a:p>
        </p:txBody>
      </p:sp>
      <p:sp>
        <p:nvSpPr>
          <p:cNvPr id="4" name="Foliennummernplatzhalter 3" hidden="0"/>
          <p:cNvSpPr>
            <a:spLocks noGrp="1"/>
          </p:cNvSpPr>
          <p:nvPr isPhoto="0" userDrawn="0">
            <p:ph type="sldNum" sz="quarter" idx="5" hasCustomPrompt="0"/>
          </p:nvPr>
        </p:nvSpPr>
        <p:spPr bwMode="auto"/>
        <p:txBody>
          <a:bodyPr/>
          <a:lstStyle/>
          <a:p>
            <a:pPr>
              <a:defRPr/>
            </a:pPr>
            <a:fld id="{745D146C-87EE-2E4F-A52D-CD72764FFCB7}" type="slidenum">
              <a:rPr lang="de-DE"/>
              <a:t/>
            </a:fld>
            <a:endParaRPr lang="de-DE"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3" name="Notizenplatzhalter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zwei miteinander verknüpfte Bereiche: in die </a:t>
            </a:r>
            <a:r>
              <a:rPr lang="de-DE" sz="1200" b="0" i="1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prozessbezogenen Kompetenzen</a:t>
            </a:r>
            <a:r>
              <a:rPr lang="de-DE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(Ringe) und in die </a:t>
            </a:r>
            <a:r>
              <a:rPr lang="de-DE" sz="1200" b="0" i="1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inhaltsbezogenen Kompetenzen</a:t>
            </a:r>
            <a:r>
              <a:rPr lang="de-DE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welche in vier </a:t>
            </a:r>
            <a:r>
              <a:rPr lang="de-DE" sz="1200" b="0" i="1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Gegenstandsbereichen</a:t>
            </a:r>
            <a:r>
              <a:rPr lang="de-DE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(Quadrate) erworben werden. Die Gegenstandsbereiche </a:t>
            </a:r>
            <a:r>
              <a:rPr lang="de-DE" sz="1200" b="0" i="1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sportliche Handlungsfelder</a:t>
            </a:r>
            <a:r>
              <a:rPr lang="de-DE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r>
              <a:rPr lang="de-DE" sz="1200" b="0" i="1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Gesundheit und Fitness, Freizeit und Umwelt</a:t>
            </a:r>
            <a:r>
              <a:rPr lang="de-DE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sowie </a:t>
            </a:r>
            <a:r>
              <a:rPr lang="de-DE" sz="1200" b="0" i="1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Fairness/Kooperation/Selbstkompetenz </a:t>
            </a:r>
            <a:r>
              <a:rPr lang="de-DE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stehen in enger und vielfältiger Wechselwirkung zueinander und erfahren je nach Zielsetzung im Unterricht eine unterschiedliche Ausprägung.</a:t>
            </a:r>
            <a:endParaRPr lang="de-DE"/>
          </a:p>
        </p:txBody>
      </p:sp>
      <p:sp>
        <p:nvSpPr>
          <p:cNvPr id="4" name="Foliennummernplatzhalter 3" hidden="0"/>
          <p:cNvSpPr>
            <a:spLocks noGrp="1"/>
          </p:cNvSpPr>
          <p:nvPr isPhoto="0" userDrawn="0">
            <p:ph type="sldNum" sz="quarter" idx="5" hasCustomPrompt="0"/>
          </p:nvPr>
        </p:nvSpPr>
        <p:spPr bwMode="auto"/>
        <p:txBody>
          <a:bodyPr/>
          <a:lstStyle/>
          <a:p>
            <a:pPr>
              <a:defRPr/>
            </a:pPr>
            <a:fld id="{745D146C-87EE-2E4F-A52D-CD72764FFCB7}" type="slidenum">
              <a:rPr lang="de-DE"/>
              <a:t/>
            </a:fld>
            <a:endParaRPr lang="de-DE"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3" name="Notizenplatzhalter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Aus dem Bericht zum Schulversuch der Bilingualen Grundschule: </a:t>
            </a:r>
            <a:endParaRPr/>
          </a:p>
          <a:p>
            <a:pPr>
              <a:defRPr/>
            </a:pPr>
            <a:r>
              <a:rPr lang="de-DE"/>
              <a:t>Die </a:t>
            </a:r>
            <a:r>
              <a:rPr lang="de-DE"/>
              <a:t>Schülerinnen</a:t>
            </a:r>
            <a:r>
              <a:rPr lang="de-DE"/>
              <a:t> und </a:t>
            </a:r>
            <a:r>
              <a:rPr lang="de-DE"/>
              <a:t>Schüler</a:t>
            </a:r>
            <a:r>
              <a:rPr lang="de-DE"/>
              <a:t> werden von Jahrgangsstufe 1 bis 4 in den </a:t>
            </a:r>
            <a:r>
              <a:rPr lang="de-DE"/>
              <a:t>Fächern</a:t>
            </a:r>
            <a:r>
              <a:rPr lang="de-DE"/>
              <a:t> Mathematik, Heimat- und Sachunterricht, Kunst, Musik und Sport in zwei Sprachen unterrichtet. Der Unterricht in den bilingualen Klassen basiert auf den in den </a:t>
            </a:r>
            <a:r>
              <a:rPr lang="de-DE"/>
              <a:t>Fachlehrplänen</a:t>
            </a:r>
            <a:r>
              <a:rPr lang="de-DE"/>
              <a:t> des </a:t>
            </a:r>
            <a:r>
              <a:rPr lang="de-DE"/>
              <a:t>LehrplanPLUS</a:t>
            </a:r>
            <a:r>
              <a:rPr lang="de-DE"/>
              <a:t> Grundschule formulierten </a:t>
            </a:r>
            <a:r>
              <a:rPr lang="de-DE"/>
              <a:t>Kompetenzer</a:t>
            </a:r>
            <a:r>
              <a:rPr lang="de-DE"/>
              <a:t>- </a:t>
            </a:r>
            <a:r>
              <a:rPr lang="de-DE"/>
              <a:t>wartungen</a:t>
            </a:r>
            <a:r>
              <a:rPr lang="de-DE"/>
              <a:t>. Bei geeigneten Themen und </a:t>
            </a:r>
            <a:r>
              <a:rPr lang="de-DE"/>
              <a:t>Anlässen</a:t>
            </a:r>
            <a:r>
              <a:rPr lang="de-DE"/>
              <a:t> werden Unterrichtseinheiten oder -phasen in den o. g. </a:t>
            </a:r>
            <a:r>
              <a:rPr lang="de-DE"/>
              <a:t>Fächern</a:t>
            </a:r>
            <a:r>
              <a:rPr lang="de-DE"/>
              <a:t> in englischer Sprache </a:t>
            </a:r>
            <a:r>
              <a:rPr lang="de-DE"/>
              <a:t>durchgeführt</a:t>
            </a:r>
            <a:r>
              <a:rPr lang="de-DE"/>
              <a:t>. Die thematische Auswahl </a:t>
            </a:r>
            <a:r>
              <a:rPr lang="de-DE"/>
              <a:t>für</a:t>
            </a:r>
            <a:r>
              <a:rPr lang="de-DE"/>
              <a:t> die englischsprachigen Phasen trifft die jeweilige Lehrkraft in </a:t>
            </a:r>
            <a:r>
              <a:rPr lang="de-DE"/>
              <a:t>pädagogischer</a:t>
            </a:r>
            <a:r>
              <a:rPr lang="de-DE"/>
              <a:t> Verantwortung. Die Vermittlung der englischen Sprache er- folgt implizit. Die Sicherung der im </a:t>
            </a:r>
            <a:r>
              <a:rPr lang="de-DE"/>
              <a:t>LehrplanPLUS</a:t>
            </a:r>
            <a:r>
              <a:rPr lang="de-DE"/>
              <a:t> ausgewiesenen deutschen Fachbegriffe ist dabei </a:t>
            </a:r>
            <a:r>
              <a:rPr lang="de-DE"/>
              <a:t>gewähr</a:t>
            </a:r>
            <a:r>
              <a:rPr lang="de-DE"/>
              <a:t>- leistet. Der Unterricht in den bilingualen Klassen wird </a:t>
            </a:r>
            <a:r>
              <a:rPr lang="de-DE"/>
              <a:t>gemäß</a:t>
            </a:r>
            <a:r>
              <a:rPr lang="de-DE"/>
              <a:t> der geltenden Stundentafel erteilt, also ohne </a:t>
            </a:r>
            <a:r>
              <a:rPr lang="de-DE"/>
              <a:t>zusätzliche</a:t>
            </a:r>
            <a:r>
              <a:rPr lang="de-DE"/>
              <a:t> Zeitkontingente.</a:t>
            </a:r>
            <a:endParaRPr/>
          </a:p>
        </p:txBody>
      </p:sp>
      <p:sp>
        <p:nvSpPr>
          <p:cNvPr id="4" name="Foliennummernplatzhalter 3" hidden="0"/>
          <p:cNvSpPr>
            <a:spLocks noGrp="1"/>
          </p:cNvSpPr>
          <p:nvPr isPhoto="0" userDrawn="0">
            <p:ph type="sldNum" sz="quarter" idx="5" hasCustomPrompt="0"/>
          </p:nvPr>
        </p:nvSpPr>
        <p:spPr bwMode="auto"/>
        <p:txBody>
          <a:bodyPr/>
          <a:lstStyle/>
          <a:p>
            <a:pPr>
              <a:defRPr/>
            </a:pPr>
            <a:fld id="{745D146C-87EE-2E4F-A52D-CD72764FFCB7}" type="slidenum">
              <a:rPr lang="de-DE"/>
              <a:t/>
            </a:fld>
            <a:endParaRPr lang="de-DE"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3" name="Notizenplatzhalter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 marL="285750" indent="-285750">
              <a:buFont typeface="Arial"/>
              <a:buChar char="•"/>
              <a:defRPr/>
            </a:pPr>
            <a:r>
              <a:rPr lang="de-DE"/>
              <a:t>Wechsel der Sozial- und Unterrichtsformen (Einzel-, Partner-, Gruppenarbeit, Training, Projekt)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Methodenvielfalt (Lernen durch Lehren, Lernzirkel, etc., Kompetenzorientierung nach </a:t>
            </a:r>
            <a:r>
              <a:rPr lang="de-DE"/>
              <a:t>LehrplanPLUS</a:t>
            </a:r>
            <a:r>
              <a:rPr lang="de-DE"/>
              <a:t>)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Anwenden verschiedener Unterrichtstechniken (</a:t>
            </a:r>
            <a:r>
              <a:rPr lang="de-DE" i="1"/>
              <a:t>Mind</a:t>
            </a:r>
            <a:r>
              <a:rPr lang="de-DE" i="1"/>
              <a:t>-Mapping, Clustering, Brainstorming, </a:t>
            </a:r>
            <a:r>
              <a:rPr lang="de-DE" i="1"/>
              <a:t>Discussing</a:t>
            </a:r>
            <a:r>
              <a:rPr lang="de-DE"/>
              <a:t> etc.)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Verknüpfung von </a:t>
            </a:r>
            <a:r>
              <a:rPr lang="de-DE"/>
              <a:t>Sachfach</a:t>
            </a:r>
            <a:r>
              <a:rPr lang="de-DE"/>
              <a:t> und fremdsprachlichen Elementen (inhaltlich, methodisch, medial)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Arbeit mit authentischen Materialien aus dem Zielsprachenland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Einblick in andere Kulturen, Multiperspektivität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Unterstützung der Schülerinnen und Schüler in Hinblick auf den fremdsprachlichen Anspruch im </a:t>
            </a:r>
            <a:r>
              <a:rPr lang="de-DE"/>
              <a:t>Sachfach</a:t>
            </a:r>
            <a:endParaRPr lang="de-DE"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Motivierung zur Überwindung sprachlicher Hemmschwellen, Förderung des Lernfortschritts etc.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4" name="Foliennummernplatzhalter 3" hidden="0"/>
          <p:cNvSpPr>
            <a:spLocks noGrp="1"/>
          </p:cNvSpPr>
          <p:nvPr isPhoto="0" userDrawn="0">
            <p:ph type="sldNum" sz="quarter" idx="5" hasCustomPrompt="0"/>
          </p:nvPr>
        </p:nvSpPr>
        <p:spPr bwMode="auto"/>
        <p:txBody>
          <a:bodyPr/>
          <a:lstStyle/>
          <a:p>
            <a:pPr>
              <a:defRPr/>
            </a:pPr>
            <a:fld id="{745D146C-87EE-2E4F-A52D-CD72764FFCB7}" type="slidenum">
              <a:rPr lang="de-DE"/>
              <a:t/>
            </a:fld>
            <a:endParaRPr lang="de-DE"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3" name="Notizenplatzhalter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Keep fit- mit Musik oder Trommel in bestimmtem Takt bewegen.</a:t>
            </a:r>
            <a:endParaRPr/>
          </a:p>
          <a:p>
            <a:pPr>
              <a:defRPr/>
            </a:pPr>
            <a:r>
              <a:rPr lang="de-DE"/>
              <a:t>Chain </a:t>
            </a:r>
            <a:r>
              <a:rPr lang="de-DE"/>
              <a:t>of</a:t>
            </a:r>
            <a:r>
              <a:rPr lang="de-DE"/>
              <a:t> </a:t>
            </a:r>
            <a:r>
              <a:rPr lang="de-DE"/>
              <a:t>words</a:t>
            </a:r>
            <a:r>
              <a:rPr lang="de-DE"/>
              <a:t> : Relay</a:t>
            </a:r>
            <a:endParaRPr/>
          </a:p>
          <a:p>
            <a:pPr>
              <a:defRPr/>
            </a:pPr>
            <a:r>
              <a:rPr lang="de-DE"/>
              <a:t>Fast </a:t>
            </a:r>
            <a:r>
              <a:rPr lang="de-DE"/>
              <a:t>faster</a:t>
            </a:r>
            <a:r>
              <a:rPr lang="de-DE"/>
              <a:t> fastest Kreis mit Ball Steigerung</a:t>
            </a:r>
            <a:endParaRPr/>
          </a:p>
          <a:p>
            <a:pPr>
              <a:defRPr/>
            </a:pPr>
            <a:r>
              <a:rPr lang="de-DE"/>
              <a:t>Hopscotch</a:t>
            </a:r>
            <a:r>
              <a:rPr lang="de-DE"/>
              <a:t> (</a:t>
            </a:r>
            <a:r>
              <a:rPr lang="de-DE"/>
              <a:t>grammar</a:t>
            </a:r>
            <a:r>
              <a:rPr lang="de-DE"/>
              <a:t> Drill)</a:t>
            </a:r>
            <a:endParaRPr/>
          </a:p>
        </p:txBody>
      </p:sp>
      <p:sp>
        <p:nvSpPr>
          <p:cNvPr id="4" name="Foliennummernplatzhalter 3" hidden="0"/>
          <p:cNvSpPr>
            <a:spLocks noGrp="1"/>
          </p:cNvSpPr>
          <p:nvPr isPhoto="0" userDrawn="0">
            <p:ph type="sldNum" sz="quarter" idx="5" hasCustomPrompt="0"/>
          </p:nvPr>
        </p:nvSpPr>
        <p:spPr bwMode="auto"/>
        <p:txBody>
          <a:bodyPr/>
          <a:lstStyle/>
          <a:p>
            <a:pPr>
              <a:defRPr/>
            </a:pPr>
            <a:fld id="{745D146C-87EE-2E4F-A52D-CD72764FFCB7}" type="slidenum">
              <a:rPr lang="de-DE"/>
              <a:t/>
            </a:fld>
            <a:endParaRPr lang="de-DE"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3" name="Notizenplatzhalter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Keep fit- mit Musik oder Trommel in bestimmtem Takt bewegen.</a:t>
            </a:r>
            <a:endParaRPr/>
          </a:p>
          <a:p>
            <a:pPr>
              <a:defRPr/>
            </a:pPr>
            <a:r>
              <a:rPr lang="de-DE"/>
              <a:t>Chain </a:t>
            </a:r>
            <a:r>
              <a:rPr lang="de-DE"/>
              <a:t>of</a:t>
            </a:r>
            <a:r>
              <a:rPr lang="de-DE"/>
              <a:t> </a:t>
            </a:r>
            <a:r>
              <a:rPr lang="de-DE"/>
              <a:t>words</a:t>
            </a:r>
            <a:r>
              <a:rPr lang="de-DE"/>
              <a:t> : Relay</a:t>
            </a:r>
            <a:endParaRPr/>
          </a:p>
          <a:p>
            <a:pPr>
              <a:defRPr/>
            </a:pPr>
            <a:r>
              <a:rPr lang="de-DE"/>
              <a:t>Fast </a:t>
            </a:r>
            <a:r>
              <a:rPr lang="de-DE"/>
              <a:t>faster</a:t>
            </a:r>
            <a:r>
              <a:rPr lang="de-DE"/>
              <a:t> fastest Kreis mit Ball Steigerung</a:t>
            </a:r>
            <a:endParaRPr/>
          </a:p>
          <a:p>
            <a:pPr>
              <a:defRPr/>
            </a:pPr>
            <a:r>
              <a:rPr lang="de-DE"/>
              <a:t>Hopscotch</a:t>
            </a:r>
            <a:r>
              <a:rPr lang="de-DE"/>
              <a:t> (</a:t>
            </a:r>
            <a:r>
              <a:rPr lang="de-DE"/>
              <a:t>grammar</a:t>
            </a:r>
            <a:r>
              <a:rPr lang="de-DE"/>
              <a:t> Drill)</a:t>
            </a:r>
            <a:endParaRPr/>
          </a:p>
        </p:txBody>
      </p:sp>
      <p:sp>
        <p:nvSpPr>
          <p:cNvPr id="4" name="Foliennummernplatzhalter 3" hidden="0"/>
          <p:cNvSpPr>
            <a:spLocks noGrp="1"/>
          </p:cNvSpPr>
          <p:nvPr isPhoto="0" userDrawn="0">
            <p:ph type="sldNum" sz="quarter" idx="5" hasCustomPrompt="0"/>
          </p:nvPr>
        </p:nvSpPr>
        <p:spPr bwMode="auto"/>
        <p:txBody>
          <a:bodyPr/>
          <a:lstStyle/>
          <a:p>
            <a:pPr>
              <a:defRPr/>
            </a:pPr>
            <a:fld id="{745D146C-87EE-2E4F-A52D-CD72764FFCB7}" type="slidenum">
              <a:rPr lang="de-DE"/>
              <a:t/>
            </a:fld>
            <a:endParaRPr lang="de-DE"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Abschnitts- überschrif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722312" y="4406900"/>
            <a:ext cx="7772401" cy="1362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cap="all"/>
            </a:lvl1pPr>
          </a:lstStyle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5" name="Textebene 1…" hidden="0"/>
          <p:cNvSpPr>
            <a:spLocks noGrp="1"/>
          </p:cNvSpPr>
          <p:nvPr isPhoto="0" userDrawn="0">
            <p:ph type="body" sz="quarter" idx="1" hasCustomPrompt="0"/>
          </p:nvPr>
        </p:nvSpPr>
        <p:spPr bwMode="auto"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sp>
        <p:nvSpPr>
          <p:cNvPr id="6" name="Foliennummer" hidden="0"/>
          <p:cNvSpPr>
            <a:spLocks noGrp="1"/>
          </p:cNvSpPr>
          <p:nvPr isPhoto="0" userDrawn="0">
            <p:ph type="sldNum" sz="quarter" idx="2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Zwei Inhalt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84212" y="1230312"/>
            <a:ext cx="8002588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5" name="Textebene 1…" hidden="0"/>
          <p:cNvSpPr>
            <a:spLocks noGrp="1"/>
          </p:cNvSpPr>
          <p:nvPr isPhoto="0" userDrawn="0">
            <p:ph type="body" sz="half" idx="1" hasCustomPrompt="0"/>
          </p:nvPr>
        </p:nvSpPr>
        <p:spPr bwMode="auto">
          <a:xfrm>
            <a:off x="684212" y="2555875"/>
            <a:ext cx="3924301" cy="3825875"/>
          </a:xfrm>
          <a:prstGeom prst="rect">
            <a:avLst/>
          </a:prstGeom>
        </p:spPr>
        <p:txBody>
          <a:bodyPr>
            <a:normAutofit/>
          </a:bodyPr>
          <a:lstStyle>
            <a:lvl5pPr marL="2184400" indent="-355600"/>
          </a:lstStyle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sp>
        <p:nvSpPr>
          <p:cNvPr id="6" name="Foliennummer" hidden="0"/>
          <p:cNvSpPr>
            <a:spLocks noGrp="1"/>
          </p:cNvSpPr>
          <p:nvPr isPhoto="0" userDrawn="0">
            <p:ph type="sldNum" sz="quarter" idx="2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Leer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" hidden="0"/>
          <p:cNvSpPr>
            <a:spLocks noGrp="1"/>
          </p:cNvSpPr>
          <p:nvPr isPhoto="0" userDrawn="0">
            <p:ph type="sldNum" sz="quarter" idx="2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Inhalt mit Überschrif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1055633"/>
            <a:ext cx="3008314" cy="116205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5" name="Textebene 1…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3575050" y="1055633"/>
            <a:ext cx="5111750" cy="50705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700"/>
              </a:spcBef>
              <a:defRPr sz="3200"/>
            </a:lvl1pPr>
            <a:lvl2pPr marL="783771" indent="-326571">
              <a:spcBef>
                <a:spcPts val="700"/>
              </a:spcBef>
              <a:defRPr sz="3200"/>
            </a:lvl2pPr>
            <a:lvl3pPr marL="1219200" indent="-304800">
              <a:spcBef>
                <a:spcPts val="700"/>
              </a:spcBef>
              <a:defRPr sz="3200"/>
            </a:lvl3pPr>
            <a:lvl4pPr marL="1737360" indent="-365760">
              <a:spcBef>
                <a:spcPts val="700"/>
              </a:spcBef>
              <a:defRPr sz="3200"/>
            </a:lvl4pPr>
            <a:lvl5pPr marL="2194560" indent="-365760">
              <a:spcBef>
                <a:spcPts val="700"/>
              </a:spcBef>
              <a:defRPr sz="3200"/>
            </a:lvl5pPr>
          </a:lstStyle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sp>
        <p:nvSpPr>
          <p:cNvPr id="6" name="Textplatzhalter 3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457199" y="2217683"/>
            <a:ext cx="3008315" cy="390848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7" name="Foliennummer" hidden="0"/>
          <p:cNvSpPr>
            <a:spLocks noGrp="1"/>
          </p:cNvSpPr>
          <p:nvPr isPhoto="0" userDrawn="0">
            <p:ph type="sldNum" sz="quarter" idx="2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Bild mit Überschrif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5" name="Bildplatzhalter 2" hidden="0"/>
          <p:cNvSpPr>
            <a:spLocks noGrp="1"/>
          </p:cNvSpPr>
          <p:nvPr isPhoto="0" userDrawn="0">
            <p:ph type="pic" sz="half" idx="13" hasCustomPrompt="0"/>
          </p:nvPr>
        </p:nvSpPr>
        <p:spPr bwMode="auto">
          <a:xfrm>
            <a:off x="1792288" y="935421"/>
            <a:ext cx="5486401" cy="3792155"/>
          </a:xfrm>
          <a:prstGeom prst="rect">
            <a:avLst/>
          </a:prstGeom>
        </p:spPr>
        <p:txBody>
          <a:bodyPr lIns="91439" rIns="91439"/>
          <a:lstStyle/>
          <a:p>
            <a:pPr>
              <a:defRPr/>
            </a:pPr>
            <a:endParaRPr/>
          </a:p>
        </p:txBody>
      </p:sp>
      <p:sp>
        <p:nvSpPr>
          <p:cNvPr id="6" name="Textebene 1…" hidden="0"/>
          <p:cNvSpPr>
            <a:spLocks noGrp="1"/>
          </p:cNvSpPr>
          <p:nvPr isPhoto="0" userDrawn="0">
            <p:ph type="body" sz="quarter" idx="1" hasCustomPrompt="0"/>
          </p:nvPr>
        </p:nvSpPr>
        <p:spPr bwMode="auto"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sp>
        <p:nvSpPr>
          <p:cNvPr id="7" name="Foliennummer" hidden="0"/>
          <p:cNvSpPr>
            <a:spLocks noGrp="1"/>
          </p:cNvSpPr>
          <p:nvPr isPhoto="0" userDrawn="0">
            <p:ph type="sldNum" sz="quarter" idx="2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Inhal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ebene 1…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684212" y="1230312"/>
            <a:ext cx="8002588" cy="515143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sp>
        <p:nvSpPr>
          <p:cNvPr id="5" name="Foliennummer" hidden="0"/>
          <p:cNvSpPr>
            <a:spLocks noGrp="1"/>
          </p:cNvSpPr>
          <p:nvPr isPhoto="0" userDrawn="0">
            <p:ph type="sldNum" sz="quarter" idx="2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bg1">
            <a:lumMod val="85000"/>
          </a:schemeClr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1" descr="Grafik 1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eltext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74637"/>
            <a:ext cx="8229600" cy="1325563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pPr>
              <a:defRPr/>
            </a:pPr>
            <a:r>
              <a:rPr/>
              <a:t>Titeltext</a:t>
            </a:r>
            <a:endParaRPr/>
          </a:p>
        </p:txBody>
      </p:sp>
      <p:sp>
        <p:nvSpPr>
          <p:cNvPr id="6" name="Textebene 1…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pPr>
              <a:defRPr/>
            </a:pPr>
            <a:r>
              <a:rPr/>
              <a:t>Textebene 1</a:t>
            </a:r>
            <a:endParaRPr/>
          </a:p>
          <a:p>
            <a:pPr lvl="1">
              <a:defRPr/>
            </a:pPr>
            <a:r>
              <a:rPr/>
              <a:t>Textebene 2</a:t>
            </a:r>
            <a:endParaRPr/>
          </a:p>
          <a:p>
            <a:pPr lvl="2">
              <a:defRPr/>
            </a:pPr>
            <a:r>
              <a:rPr/>
              <a:t>Textebene 3</a:t>
            </a:r>
            <a:endParaRPr/>
          </a:p>
          <a:p>
            <a:pPr lvl="3">
              <a:defRPr/>
            </a:pPr>
            <a:r>
              <a:rPr/>
              <a:t>Textebene 4</a:t>
            </a:r>
            <a:endParaRPr/>
          </a:p>
          <a:p>
            <a:pPr lvl="4">
              <a:defRPr/>
            </a:pPr>
            <a:r>
              <a:rPr/>
              <a:t>Textebene 5</a:t>
            </a:r>
            <a:endParaRPr/>
          </a:p>
        </p:txBody>
      </p:sp>
      <p:sp>
        <p:nvSpPr>
          <p:cNvPr id="7" name="Foliennummer" hidden="0"/>
          <p:cNvSpPr>
            <a:spLocks noGrp="1"/>
          </p:cNvSpPr>
          <p:nvPr isPhoto="0" userDrawn="0">
            <p:ph type="sldNum" sz="quarter" idx="2" hasCustomPrompt="0"/>
          </p:nvPr>
        </p:nvSpPr>
        <p:spPr bwMode="auto">
          <a:xfrm>
            <a:off x="8332778" y="6553200"/>
            <a:ext cx="330210" cy="3073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>
                <a:latin typeface="Verdana"/>
                <a:ea typeface="Verdana"/>
                <a:cs typeface="Verdana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1pPr>
      <a:lvl2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2pPr>
      <a:lvl3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3pPr>
      <a:lvl4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4pPr>
      <a:lvl5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5pPr>
      <a:lvl6pPr marL="0" marR="0" indent="4572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6pPr>
      <a:lvl7pPr marL="0" marR="0" indent="9144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7pPr>
      <a:lvl8pPr marL="0" marR="0" indent="1371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8pPr>
      <a:lvl9pPr marL="0" marR="0" indent="18288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9pPr>
    </p:titleStyle>
    <p:bodyStyle>
      <a:lvl1pPr marL="342900" marR="0" indent="-34290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1pPr>
      <a:lvl2pPr marL="790575" marR="0" indent="-333375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2pPr>
      <a:lvl3pPr marL="1234439" marR="0" indent="-320039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3pPr>
      <a:lvl4pPr marL="1727199" marR="0" indent="-35560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4pPr>
      <a:lvl5pPr marL="22288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5pPr>
      <a:lvl6pPr marL="26860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6pPr>
      <a:lvl7pPr marL="31432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7pPr>
      <a:lvl8pPr marL="36004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8pPr>
      <a:lvl9pPr marL="40576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9pPr>
    </p:bodyStyle>
    <p:otherStyle>
      <a:lvl1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4572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9144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13716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18288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22860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27432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32004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36576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10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11.jpg"/><Relationship Id="rId4" Type="http://schemas.openxmlformats.org/officeDocument/2006/relationships/hyperlink" Target="https://creativecommons.org/licenses/by-sa/3.0/" TargetMode="External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Relationship Id="rId4" Type="http://schemas.openxmlformats.org/officeDocument/2006/relationships/image" Target="../media/image3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g"/><Relationship Id="rId3" Type="http://schemas.openxmlformats.org/officeDocument/2006/relationships/image" Target="../media/image3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Relationship Id="rId4" Type="http://schemas.openxmlformats.org/officeDocument/2006/relationships/image" Target="../media/image15.png"/><Relationship Id="rId5" Type="http://schemas.openxmlformats.org/officeDocument/2006/relationships/image" Target="../media/image3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15.png"/><Relationship Id="rId5" Type="http://schemas.openxmlformats.org/officeDocument/2006/relationships/image" Target="../media/image3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11.jpg"/><Relationship Id="rId4" Type="http://schemas.openxmlformats.org/officeDocument/2006/relationships/hyperlink" Target="https://creativecommons.org/licenses/by-sa/3.0/" TargetMode="External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png"/><Relationship Id="rId6" Type="http://schemas.openxmlformats.org/officeDocument/2006/relationships/image" Target="../media/image19.jpg"/><Relationship Id="rId7" Type="http://schemas.openxmlformats.org/officeDocument/2006/relationships/image" Target="../media/image20.jpg"/><Relationship Id="rId8" Type="http://schemas.openxmlformats.org/officeDocument/2006/relationships/image" Target="../media/image21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g"/><Relationship Id="rId3" Type="http://schemas.openxmlformats.org/officeDocument/2006/relationships/image" Target="../media/image3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3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emf"/><Relationship Id="rId3" Type="http://schemas.openxmlformats.org/officeDocument/2006/relationships/image" Target="../media/image3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3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Ultimate%20BILI/12_Sm7_bilingual_disc_golf_matheisl_08.05.2021.pdf" TargetMode="External"/><Relationship Id="rId3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Ultimate%20BILI/12_Sm7_bilingual_disc_golf_matheisl_08.05.2021.pdf" TargetMode="External"/><Relationship Id="rId3" Type="http://schemas.openxmlformats.org/officeDocument/2006/relationships/image" Target="../media/image3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Relationship Id="rId4" Type="http://schemas.openxmlformats.org/officeDocument/2006/relationships/image" Target="../media/image3.png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3.png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5" Type="http://schemas.openxmlformats.org/officeDocument/2006/relationships/image" Target="../media/image3.png"/></Relationships>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jpg"/><Relationship Id="rId3" Type="http://schemas.openxmlformats.org/officeDocument/2006/relationships/image" Target="../media/image3.png"/></Relationships>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jpg"/><Relationship Id="rId3" Type="http://schemas.openxmlformats.org/officeDocument/2006/relationships/image" Target="../media/image3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jpg"/><Relationship Id="rId3" Type="http://schemas.openxmlformats.org/officeDocument/2006/relationships/hyperlink" Target="https://creativecommons.org/licenses/by-nc/3.0/" TargetMode="External"/><Relationship Id="rId4" Type="http://schemas.openxmlformats.org/officeDocument/2006/relationships/image" Target="../media/image3.png"/></Relationships>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56.png"/></Relationships>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3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4169766" y="4145157"/>
            <a:ext cx="1092498" cy="12067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5" hidden="0"/>
          <p:cNvSpPr/>
          <p:nvPr isPhoto="0" userDrawn="0"/>
        </p:nvSpPr>
        <p:spPr bwMode="auto">
          <a:xfrm>
            <a:off x="971598" y="1484784"/>
            <a:ext cx="7489119" cy="199647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000" b="0">
                <a:solidFill>
                  <a:srgbClr val="339966"/>
                </a:solidFill>
              </a:rPr>
              <a:t>Sport LP+</a:t>
            </a:r>
            <a:r>
              <a:rPr lang="en-GB" sz="2800" b="0">
                <a:solidFill>
                  <a:srgbClr val="339966"/>
                </a:solidFill>
              </a:rPr>
              <a:t> </a:t>
            </a:r>
            <a:endParaRPr/>
          </a:p>
          <a:p>
            <a:pPr algn="ctr">
              <a:defRPr/>
            </a:pPr>
            <a:r>
              <a:rPr lang="de-DE" sz="2800" b="1">
                <a:solidFill>
                  <a:srgbClr val="339966"/>
                </a:solidFill>
              </a:rPr>
              <a:t>  </a:t>
            </a:r>
            <a:r>
              <a:rPr sz="1800" b="0" i="0" u="none">
                <a:solidFill>
                  <a:srgbClr val="339966"/>
                </a:solidFill>
                <a:latin typeface="Calibri"/>
                <a:ea typeface="Calibri"/>
                <a:cs typeface="Calibri"/>
              </a:rPr>
              <a:t> </a:t>
            </a:r>
            <a:r>
              <a:rPr sz="2400" b="1" i="0" u="none">
                <a:solidFill>
                  <a:srgbClr val="339966"/>
                </a:solidFill>
                <a:latin typeface="Calibri"/>
                <a:ea typeface="Calibri"/>
                <a:cs typeface="Calibri"/>
              </a:rPr>
              <a:t>Make</a:t>
            </a:r>
            <a:r>
              <a:rPr sz="2400" b="1" i="0" u="none">
                <a:solidFill>
                  <a:srgbClr val="339966"/>
                </a:solidFill>
                <a:latin typeface="Calibri"/>
                <a:ea typeface="Calibri"/>
                <a:cs typeface="Calibri"/>
              </a:rPr>
              <a:t> </a:t>
            </a:r>
            <a:r>
              <a:rPr sz="2400" b="1" i="0" u="none">
                <a:solidFill>
                  <a:srgbClr val="339966"/>
                </a:solidFill>
                <a:latin typeface="Calibri"/>
                <a:ea typeface="Calibri"/>
                <a:cs typeface="Calibri"/>
              </a:rPr>
              <a:t>it</a:t>
            </a:r>
            <a:r>
              <a:rPr sz="2400" b="1" i="0" u="none">
                <a:solidFill>
                  <a:srgbClr val="339966"/>
                </a:solidFill>
                <a:latin typeface="Calibri"/>
                <a:ea typeface="Calibri"/>
                <a:cs typeface="Calibri"/>
              </a:rPr>
              <a:t> </a:t>
            </a:r>
            <a:r>
              <a:rPr sz="2400" b="1" i="0" u="none">
                <a:solidFill>
                  <a:srgbClr val="339966"/>
                </a:solidFill>
                <a:latin typeface="Calibri"/>
                <a:ea typeface="Calibri"/>
                <a:cs typeface="Calibri"/>
              </a:rPr>
              <a:t>happen – bilingualer Unterricht im Fach Sport</a:t>
            </a:r>
            <a:endParaRPr/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>
              <a:solidFill>
                <a:srgbClr val="339966"/>
              </a:solidFill>
            </a:endParaRPr>
          </a:p>
          <a:p>
            <a:pPr marR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 sz="2000">
                <a:solidFill>
                  <a:srgbClr val="339966"/>
                </a:solidFill>
              </a:rPr>
              <a:t>REALSCHULE BAYERN </a:t>
            </a:r>
            <a:endParaRPr/>
          </a:p>
          <a:p>
            <a:pPr marR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2000">
              <a:solidFill>
                <a:srgbClr val="339966"/>
              </a:solidFill>
            </a:endParaRPr>
          </a:p>
          <a:p>
            <a:pPr marR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2000">
              <a:solidFill>
                <a:srgbClr val="339966"/>
              </a:solidFill>
            </a:endParaRPr>
          </a:p>
          <a:p>
            <a:pPr marR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 sz="1100">
                <a:solidFill>
                  <a:srgbClr val="339966"/>
                </a:solidFill>
              </a:rPr>
              <a:t>13.03.2023 David </a:t>
            </a:r>
            <a:r>
              <a:rPr lang="de-DE" sz="1100">
                <a:solidFill>
                  <a:srgbClr val="339966"/>
                </a:solidFill>
              </a:rPr>
              <a:t>Matheisl</a:t>
            </a:r>
            <a:endParaRPr sz="11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 hidden="0"/>
          <p:cNvSpPr/>
          <p:nvPr isPhoto="0" userDrawn="0"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 </a:t>
            </a:r>
            <a:r>
              <a:rPr lang="de-DE"/>
              <a:t>bilingual.bayern.de</a:t>
            </a:r>
            <a:r>
              <a:rPr lang="de-DE"/>
              <a:t> 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Grafik 6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115616" y="1095009"/>
            <a:ext cx="6336703" cy="5684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 hidden="0"/>
          <p:cNvSpPr/>
          <p:nvPr isPhoto="0" userDrawn="0"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 </a:t>
            </a:r>
            <a:r>
              <a:rPr lang="de-DE"/>
              <a:t>bilingual.bayern.de</a:t>
            </a:r>
            <a:r>
              <a:rPr lang="de-DE"/>
              <a:t> 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Grafik 6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6" name="Textfeld 5" hidden="0"/>
          <p:cNvSpPr txBox="1"/>
          <p:nvPr isPhoto="0" userDrawn="0"/>
        </p:nvSpPr>
        <p:spPr bwMode="auto">
          <a:xfrm>
            <a:off x="1115616" y="1423138"/>
            <a:ext cx="5688632" cy="589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defRPr sz="2400" b="1"/>
            </a:pPr>
            <a:r>
              <a:rPr lang="de-DE"/>
              <a:t>B</a:t>
            </a:r>
            <a:r>
              <a:rPr lang="de-DE" sz="1800"/>
              <a:t>	</a:t>
            </a:r>
            <a:r>
              <a:rPr lang="de-DE" sz="1800" u="sng"/>
              <a:t>Überlegungen:</a:t>
            </a:r>
            <a:r>
              <a:rPr lang="de-DE" sz="1800"/>
              <a:t> Bewegung und Lernen </a:t>
            </a:r>
            <a:endParaRPr/>
          </a:p>
        </p:txBody>
      </p:sp>
      <p:pic>
        <p:nvPicPr>
          <p:cNvPr id="9" name="Grafik 8" descr="Ein Bild, das Text, ClipArt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907704" y="2512890"/>
            <a:ext cx="5688632" cy="3185634"/>
          </a:xfrm>
          <a:prstGeom prst="rect">
            <a:avLst/>
          </a:prstGeom>
        </p:spPr>
      </p:pic>
      <p:sp>
        <p:nvSpPr>
          <p:cNvPr id="10" name="Textfeld 9" hidden="0"/>
          <p:cNvSpPr txBox="1"/>
          <p:nvPr isPhoto="0" userDrawn="0"/>
        </p:nvSpPr>
        <p:spPr bwMode="auto">
          <a:xfrm>
            <a:off x="5057714" y="5698524"/>
            <a:ext cx="3312368" cy="2308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sz="900"/>
              <a:t>Unbekannter Autor,  lizenziert gemäß </a:t>
            </a:r>
            <a:r>
              <a:rPr lang="de-DE" sz="900" u="sng">
                <a:hlinkClick r:id="rId4" tooltip="https://creativecommons.org/licenses/by-sa/3.0/"/>
              </a:rPr>
              <a:t>CC BY-SA</a:t>
            </a:r>
            <a:endParaRPr lang="de-DE" sz="900"/>
          </a:p>
        </p:txBody>
      </p:sp>
      <p:sp>
        <p:nvSpPr>
          <p:cNvPr id="11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Grafik 9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4889319" y="3917664"/>
            <a:ext cx="3199330" cy="2436157"/>
          </a:xfrm>
          <a:prstGeom prst="rect">
            <a:avLst/>
          </a:prstGeom>
        </p:spPr>
      </p:pic>
      <p:sp>
        <p:nvSpPr>
          <p:cNvPr id="4" name="Textfeld 4" hidden="0"/>
          <p:cNvSpPr/>
          <p:nvPr isPhoto="0" userDrawn="0"/>
        </p:nvSpPr>
        <p:spPr bwMode="auto">
          <a:xfrm>
            <a:off x="8501282" y="836712"/>
            <a:ext cx="523218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ctr">
              <a:defRPr/>
            </a:pPr>
            <a:r>
              <a:rPr lang="de-DE"/>
              <a:t>B Überlegungen Bewegung und Lernen</a:t>
            </a: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 hidden="0"/>
          <p:cNvSpPr/>
          <p:nvPr isPhoto="0" userDrawn="0"/>
        </p:nvSpPr>
        <p:spPr bwMode="auto">
          <a:xfrm>
            <a:off x="971599" y="1382286"/>
            <a:ext cx="6912768" cy="409342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Darum eignen sich Bewegung und Sport für den (bilingualen) Unterricht:</a:t>
            </a:r>
            <a:endParaRPr/>
          </a:p>
          <a:p>
            <a:pPr>
              <a:buSzPct val="100000"/>
              <a:defRPr sz="2400"/>
            </a:pPr>
            <a:endParaRPr lang="de-DE" sz="2000"/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rPr lang="de-DE" sz="2000"/>
              <a:t>Verbesserung der Gehirnfunktionen durch Bewegung</a:t>
            </a:r>
            <a:endParaRPr/>
          </a:p>
          <a:p>
            <a:pPr marL="342900" indent="-342900">
              <a:buSzPct val="100000"/>
              <a:buFont typeface="Arial"/>
              <a:buChar char="•"/>
              <a:defRPr sz="2400"/>
            </a:pPr>
            <a:endParaRPr lang="de-DE" sz="2000"/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rPr lang="de-DE" sz="2000"/>
              <a:t>Ausnützen der Botenstoffe für Wohlbefinden</a:t>
            </a:r>
            <a:endParaRPr/>
          </a:p>
          <a:p>
            <a:pPr marL="342900" indent="-342900">
              <a:buSzPct val="100000"/>
              <a:buFont typeface="Arial"/>
              <a:buChar char="•"/>
              <a:defRPr sz="2400"/>
            </a:pPr>
            <a:endParaRPr lang="de-DE" sz="2000"/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rPr lang="de-DE" sz="2000"/>
              <a:t>Bewegung unterstützt neue und alte Netzwerkverbindungen im Gehirn</a:t>
            </a:r>
            <a:endParaRPr/>
          </a:p>
          <a:p>
            <a:pPr marL="342900" indent="-342900">
              <a:buSzPct val="100000"/>
              <a:buFontTx/>
              <a:buChar char="-"/>
              <a:defRPr sz="2400"/>
            </a:pPr>
            <a:endParaRPr lang="de-DE" sz="2000"/>
          </a:p>
          <a:p>
            <a:pPr marL="342900" indent="-342900">
              <a:buSzPct val="100000"/>
              <a:buFontTx/>
              <a:buChar char="-"/>
              <a:defRPr sz="2400"/>
            </a:pPr>
            <a:endParaRPr lang="de-DE" sz="2000"/>
          </a:p>
          <a:p>
            <a:pPr marL="342900" indent="-342900">
              <a:buSzPct val="100000"/>
              <a:buFontTx/>
              <a:buChar char="-"/>
              <a:defRPr sz="2400"/>
            </a:pPr>
            <a:endParaRPr lang="de-DE" sz="2000"/>
          </a:p>
          <a:p>
            <a:pPr>
              <a:buSzPct val="100000"/>
              <a:defRPr sz="2400"/>
            </a:pPr>
            <a:endParaRPr lang="de-DE" sz="2000"/>
          </a:p>
        </p:txBody>
      </p:sp>
      <p:sp>
        <p:nvSpPr>
          <p:cNvPr id="2" name="Textfeld 1" hidden="0"/>
          <p:cNvSpPr txBox="1"/>
          <p:nvPr isPhoto="0" userDrawn="0"/>
        </p:nvSpPr>
        <p:spPr bwMode="auto">
          <a:xfrm>
            <a:off x="4788024" y="6457890"/>
            <a:ext cx="4355976" cy="55399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000"/>
              <a:t>Quellen: </a:t>
            </a:r>
            <a:r>
              <a:rPr lang="de-DE" sz="1000"/>
              <a:t>Mommert</a:t>
            </a:r>
            <a:r>
              <a:rPr lang="de-DE" sz="1000"/>
              <a:t>-Jauch, Petra: Fit im Kopf durch Bewegung. München. 2010.</a:t>
            </a:r>
            <a:endParaRPr/>
          </a:p>
          <a:p>
            <a:pPr>
              <a:defRPr/>
            </a:pPr>
            <a:r>
              <a:rPr lang="de-DE" sz="1000"/>
              <a:t>Bildnachweis: © </a:t>
            </a:r>
            <a:r>
              <a:rPr lang="de-DE" sz="1000"/>
              <a:t>pixabay</a:t>
            </a:r>
            <a:endParaRPr lang="de-DE" sz="1000"/>
          </a:p>
          <a:p>
            <a:pPr>
              <a:defRPr/>
            </a:pPr>
            <a:endParaRPr lang="de-DE" sz="1000"/>
          </a:p>
        </p:txBody>
      </p:sp>
      <p:pic>
        <p:nvPicPr>
          <p:cNvPr id="3" name="Grafik 2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8454294" y="1206043"/>
            <a:ext cx="570206" cy="570206"/>
          </a:xfrm>
          <a:prstGeom prst="rect">
            <a:avLst/>
          </a:prstGeom>
        </p:spPr>
      </p:pic>
      <p:sp>
        <p:nvSpPr>
          <p:cNvPr id="7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Grafik 7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187624" y="2613561"/>
            <a:ext cx="5600069" cy="3721219"/>
          </a:xfrm>
          <a:prstGeom prst="rect">
            <a:avLst/>
          </a:prstGeom>
        </p:spPr>
      </p:pic>
      <p:sp>
        <p:nvSpPr>
          <p:cNvPr id="4" name="Textfeld 4" hidden="0"/>
          <p:cNvSpPr/>
          <p:nvPr isPhoto="0" userDrawn="0"/>
        </p:nvSpPr>
        <p:spPr bwMode="auto">
          <a:xfrm>
            <a:off x="8347394" y="836712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r">
              <a:defRPr/>
            </a:pPr>
            <a:r>
              <a:rPr lang="de-DE"/>
              <a:t>B Überlegungen Bewegung und Lernen</a:t>
            </a:r>
            <a:endParaRPr lang="de-DE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ctr"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 hidden="0"/>
          <p:cNvSpPr/>
          <p:nvPr isPhoto="0" userDrawn="0"/>
        </p:nvSpPr>
        <p:spPr bwMode="auto">
          <a:xfrm>
            <a:off x="786110" y="1299326"/>
            <a:ext cx="6912768" cy="1938992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Darum eignet sich Bewegung für den Unterricht</a:t>
            </a:r>
            <a:endParaRPr/>
          </a:p>
          <a:p>
            <a:pPr>
              <a:buSzPct val="100000"/>
              <a:defRPr sz="2400"/>
            </a:pPr>
            <a:endParaRPr lang="de-DE" sz="2000"/>
          </a:p>
          <a:p>
            <a:pPr>
              <a:buSzPct val="100000"/>
              <a:defRPr sz="2400"/>
            </a:pPr>
            <a:r>
              <a:rPr lang="de-DE" sz="2000"/>
              <a:t>Alle Gründe, die für Bewegung sprechen und: </a:t>
            </a:r>
            <a:endParaRPr/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rPr lang="de-DE" sz="2000"/>
              <a:t>affektiv, spielerisch, auffordernd, schülernah, um die Wette…</a:t>
            </a:r>
            <a:endParaRPr/>
          </a:p>
          <a:p>
            <a:pPr>
              <a:buSzPct val="100000"/>
              <a:defRPr sz="2400"/>
            </a:pPr>
            <a:r>
              <a:rPr lang="de-DE" sz="2000"/>
              <a:t>	</a:t>
            </a:r>
            <a:endParaRPr/>
          </a:p>
          <a:p>
            <a:pPr>
              <a:buSzPct val="100000"/>
              <a:defRPr sz="2400"/>
            </a:pPr>
            <a:endParaRPr lang="de-DE" sz="2000"/>
          </a:p>
        </p:txBody>
      </p:sp>
      <p:sp>
        <p:nvSpPr>
          <p:cNvPr id="2" name="Textfeld 1" hidden="0"/>
          <p:cNvSpPr txBox="1"/>
          <p:nvPr isPhoto="0" userDrawn="0"/>
        </p:nvSpPr>
        <p:spPr bwMode="auto">
          <a:xfrm>
            <a:off x="4788024" y="6611779"/>
            <a:ext cx="4355976" cy="24622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endParaRPr lang="de-DE" sz="1000"/>
          </a:p>
        </p:txBody>
      </p:sp>
      <p:sp>
        <p:nvSpPr>
          <p:cNvPr id="9" name="Textfeld 8" hidden="0"/>
          <p:cNvSpPr txBox="1"/>
          <p:nvPr isPhoto="0" userDrawn="0"/>
        </p:nvSpPr>
        <p:spPr bwMode="auto">
          <a:xfrm>
            <a:off x="6787693" y="6119061"/>
            <a:ext cx="1462260" cy="5232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de-DE" sz="1000"/>
              <a:t>Bildnachweis: © </a:t>
            </a:r>
            <a:r>
              <a:rPr lang="de-DE" sz="1000"/>
              <a:t>pixabay</a:t>
            </a:r>
            <a:endParaRPr lang="de-DE" sz="1000"/>
          </a:p>
          <a:p>
            <a:pPr>
              <a:defRPr/>
            </a:pPr>
            <a:endParaRPr lang="de-DE"/>
          </a:p>
        </p:txBody>
      </p:sp>
      <p:pic>
        <p:nvPicPr>
          <p:cNvPr id="3" name="Grafik 2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8442091" y="1556792"/>
            <a:ext cx="582409" cy="582409"/>
          </a:xfrm>
          <a:prstGeom prst="rect">
            <a:avLst/>
          </a:prstGeom>
        </p:spPr>
      </p:pic>
      <p:sp>
        <p:nvSpPr>
          <p:cNvPr id="7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Himmel, draußen, Wasser, Mann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-1" y="827584"/>
            <a:ext cx="9382819" cy="6030416"/>
          </a:xfrm>
          <a:prstGeom prst="rect">
            <a:avLst/>
          </a:prstGeom>
        </p:spPr>
      </p:pic>
      <p:sp>
        <p:nvSpPr>
          <p:cNvPr id="5" name="Textfeld 2" hidden="0"/>
          <p:cNvSpPr/>
          <p:nvPr isPhoto="0" userDrawn="0"/>
        </p:nvSpPr>
        <p:spPr bwMode="auto">
          <a:xfrm>
            <a:off x="987089" y="1301530"/>
            <a:ext cx="6552729" cy="4001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C	Bewegung im Unterricht</a:t>
            </a:r>
            <a:endParaRPr lang="de-DE" sz="2000"/>
          </a:p>
        </p:txBody>
      </p:sp>
      <p:sp>
        <p:nvSpPr>
          <p:cNvPr id="7" name="Textfeld 4" hidden="0"/>
          <p:cNvSpPr/>
          <p:nvPr isPhoto="0" userDrawn="0"/>
        </p:nvSpPr>
        <p:spPr bwMode="auto">
          <a:xfrm>
            <a:off x="8347394" y="836712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C	Ideen und Beispiele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" name="Grafik 2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6012159" y="1301530"/>
            <a:ext cx="1832275" cy="1605074"/>
          </a:xfrm>
          <a:prstGeom prst="rect">
            <a:avLst/>
          </a:prstGeom>
        </p:spPr>
      </p:pic>
      <p:sp>
        <p:nvSpPr>
          <p:cNvPr id="8" name="Textfeld 7" hidden="0"/>
          <p:cNvSpPr txBox="1"/>
          <p:nvPr isPhoto="0" userDrawn="0"/>
        </p:nvSpPr>
        <p:spPr bwMode="auto">
          <a:xfrm>
            <a:off x="5940152" y="2775475"/>
            <a:ext cx="4522591" cy="21544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sz="800"/>
              <a:t>Quelle: https://</a:t>
            </a:r>
            <a:r>
              <a:rPr lang="de-DE" sz="800"/>
              <a:t>www.bilingual.bayern.de</a:t>
            </a:r>
            <a:r>
              <a:rPr lang="de-DE" sz="800"/>
              <a:t>/</a:t>
            </a:r>
            <a:r>
              <a:rPr lang="de-DE" sz="800"/>
              <a:t>realschule</a:t>
            </a:r>
            <a:r>
              <a:rPr lang="de-DE" sz="800"/>
              <a:t>/</a:t>
            </a:r>
            <a:endParaRPr/>
          </a:p>
        </p:txBody>
      </p:sp>
      <p:sp>
        <p:nvSpPr>
          <p:cNvPr id="9" name="Textfeld 8" hidden="0"/>
          <p:cNvSpPr txBox="1"/>
          <p:nvPr isPhoto="0" userDrawn="0"/>
        </p:nvSpPr>
        <p:spPr bwMode="auto">
          <a:xfrm>
            <a:off x="1043607" y="1734734"/>
            <a:ext cx="4680521" cy="203132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Energizer: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Koordinations- und Fingerübungen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endParaRPr lang="de-DE"/>
          </a:p>
          <a:p>
            <a:pPr lvl="4" indent="0" algn="ctr">
              <a:defRPr/>
            </a:pPr>
            <a:r>
              <a:rPr lang="de-DE"/>
              <a:t> UP</a:t>
            </a:r>
            <a:endParaRPr/>
          </a:p>
          <a:p>
            <a:pPr>
              <a:defRPr/>
            </a:pPr>
            <a:r>
              <a:rPr lang="de-DE"/>
              <a:t>LEFT _______________ I _____________ RIGHT</a:t>
            </a:r>
            <a:endParaRPr/>
          </a:p>
          <a:p>
            <a:pPr algn="ctr">
              <a:defRPr/>
            </a:pPr>
            <a:r>
              <a:rPr lang="de-DE"/>
              <a:t>I</a:t>
            </a:r>
            <a:endParaRPr/>
          </a:p>
          <a:p>
            <a:pPr algn="ctr">
              <a:defRPr/>
            </a:pPr>
            <a:r>
              <a:rPr lang="de-DE"/>
              <a:t>DOWN</a:t>
            </a:r>
            <a:endParaRPr/>
          </a:p>
        </p:txBody>
      </p:sp>
      <p:sp>
        <p:nvSpPr>
          <p:cNvPr id="11" name="Textfeld 10" hidden="0"/>
          <p:cNvSpPr txBox="1"/>
          <p:nvPr isPhoto="0" userDrawn="0"/>
        </p:nvSpPr>
        <p:spPr bwMode="auto">
          <a:xfrm>
            <a:off x="987089" y="3667332"/>
            <a:ext cx="5025071" cy="147732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Aktivierende Spiele: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„</a:t>
            </a:r>
            <a:r>
              <a:rPr lang="de-DE"/>
              <a:t>Fruitsalad</a:t>
            </a:r>
            <a:r>
              <a:rPr lang="de-DE"/>
              <a:t>“ (</a:t>
            </a:r>
            <a:r>
              <a:rPr lang="de-DE"/>
              <a:t>fruit</a:t>
            </a:r>
            <a:r>
              <a:rPr lang="de-DE"/>
              <a:t>, </a:t>
            </a:r>
            <a:r>
              <a:rPr lang="de-DE"/>
              <a:t>bodyparts</a:t>
            </a:r>
            <a:r>
              <a:rPr lang="de-DE"/>
              <a:t>, </a:t>
            </a:r>
            <a:r>
              <a:rPr lang="de-DE"/>
              <a:t>everyday</a:t>
            </a:r>
            <a:r>
              <a:rPr lang="de-DE"/>
              <a:t> </a:t>
            </a:r>
            <a:r>
              <a:rPr lang="de-DE"/>
              <a:t>objects</a:t>
            </a:r>
            <a:r>
              <a:rPr lang="de-DE"/>
              <a:t>) 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„</a:t>
            </a:r>
            <a:r>
              <a:rPr lang="de-DE"/>
              <a:t>Molecules</a:t>
            </a:r>
            <a:r>
              <a:rPr lang="de-DE"/>
              <a:t>“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„All </a:t>
            </a:r>
            <a:r>
              <a:rPr lang="de-DE"/>
              <a:t>those</a:t>
            </a:r>
            <a:r>
              <a:rPr lang="de-DE"/>
              <a:t> </a:t>
            </a:r>
            <a:r>
              <a:rPr lang="de-DE"/>
              <a:t>who</a:t>
            </a:r>
            <a:r>
              <a:rPr lang="de-DE"/>
              <a:t>“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12" name="Textfeld 11" hidden="0"/>
          <p:cNvSpPr txBox="1"/>
          <p:nvPr isPhoto="0" userDrawn="0"/>
        </p:nvSpPr>
        <p:spPr bwMode="auto">
          <a:xfrm>
            <a:off x="6145481" y="6472052"/>
            <a:ext cx="1462260" cy="5232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de-DE" sz="1000">
                <a:solidFill>
                  <a:schemeClr val="bg1"/>
                </a:solidFill>
              </a:rPr>
              <a:t>Bildnachweis: © </a:t>
            </a:r>
            <a:r>
              <a:rPr lang="de-DE" sz="1000">
                <a:solidFill>
                  <a:schemeClr val="bg1"/>
                </a:solidFill>
              </a:rPr>
              <a:t>pixabay</a:t>
            </a:r>
            <a:endParaRPr lang="de-DE" sz="1000">
              <a:solidFill>
                <a:schemeClr val="bg1"/>
              </a:solidFill>
            </a:endParaRPr>
          </a:p>
          <a:p>
            <a:pPr>
              <a:defRPr/>
            </a:pPr>
            <a:endParaRPr lang="de-DE"/>
          </a:p>
        </p:txBody>
      </p:sp>
      <p:pic>
        <p:nvPicPr>
          <p:cNvPr id="2" name="Grafik 1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4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Himmel, draußen, Wasser, Mann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-1" y="827584"/>
            <a:ext cx="9382819" cy="6030416"/>
          </a:xfrm>
          <a:prstGeom prst="rect">
            <a:avLst/>
          </a:prstGeom>
        </p:spPr>
      </p:pic>
      <p:sp>
        <p:nvSpPr>
          <p:cNvPr id="5" name="Textfeld 2" hidden="0"/>
          <p:cNvSpPr/>
          <p:nvPr isPhoto="0" userDrawn="0"/>
        </p:nvSpPr>
        <p:spPr bwMode="auto">
          <a:xfrm>
            <a:off x="987089" y="1301530"/>
            <a:ext cx="6552729" cy="4001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C	Ideen und Beispiele für den Unterricht</a:t>
            </a:r>
            <a:endParaRPr lang="de-DE" sz="2000"/>
          </a:p>
        </p:txBody>
      </p:sp>
      <p:sp>
        <p:nvSpPr>
          <p:cNvPr id="7" name="Textfeld 4" hidden="0"/>
          <p:cNvSpPr/>
          <p:nvPr isPhoto="0" userDrawn="0"/>
        </p:nvSpPr>
        <p:spPr bwMode="auto">
          <a:xfrm>
            <a:off x="8347394" y="836712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C	Ideen und Beispiele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" name="Grafik 2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6298426" y="1258311"/>
            <a:ext cx="1832275" cy="1605074"/>
          </a:xfrm>
          <a:prstGeom prst="rect">
            <a:avLst/>
          </a:prstGeom>
        </p:spPr>
      </p:pic>
      <p:sp>
        <p:nvSpPr>
          <p:cNvPr id="8" name="Textfeld 7" hidden="0"/>
          <p:cNvSpPr txBox="1"/>
          <p:nvPr isPhoto="0" userDrawn="0"/>
        </p:nvSpPr>
        <p:spPr bwMode="auto">
          <a:xfrm>
            <a:off x="5940152" y="2775475"/>
            <a:ext cx="4522591" cy="21544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sz="800"/>
              <a:t>Quelle: https://</a:t>
            </a:r>
            <a:r>
              <a:rPr lang="de-DE" sz="800"/>
              <a:t>www.bilingual.bayern.de</a:t>
            </a:r>
            <a:r>
              <a:rPr lang="de-DE" sz="800"/>
              <a:t>/</a:t>
            </a:r>
            <a:r>
              <a:rPr lang="de-DE" sz="800"/>
              <a:t>realschule</a:t>
            </a:r>
            <a:r>
              <a:rPr lang="de-DE" sz="800"/>
              <a:t>/</a:t>
            </a:r>
            <a:endParaRPr/>
          </a:p>
        </p:txBody>
      </p:sp>
      <p:sp>
        <p:nvSpPr>
          <p:cNvPr id="9" name="Textfeld 8" hidden="0"/>
          <p:cNvSpPr txBox="1"/>
          <p:nvPr isPhoto="0" userDrawn="0"/>
        </p:nvSpPr>
        <p:spPr bwMode="auto">
          <a:xfrm>
            <a:off x="909640" y="1586152"/>
            <a:ext cx="4680521" cy="397031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Allgemeine Ideen: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Talking </a:t>
            </a:r>
            <a:r>
              <a:rPr lang="de-DE"/>
              <a:t>while</a:t>
            </a:r>
            <a:r>
              <a:rPr lang="de-DE"/>
              <a:t> </a:t>
            </a:r>
            <a:r>
              <a:rPr lang="de-DE"/>
              <a:t>walking</a:t>
            </a:r>
            <a:endParaRPr lang="de-DE"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Laufdiktat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1,2 oder 3 (Stundenzusammenfassung)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Right </a:t>
            </a:r>
            <a:r>
              <a:rPr lang="de-DE"/>
              <a:t>or</a:t>
            </a:r>
            <a:r>
              <a:rPr lang="de-DE"/>
              <a:t> </a:t>
            </a:r>
            <a:r>
              <a:rPr lang="de-DE"/>
              <a:t>Wrong</a:t>
            </a:r>
            <a:r>
              <a:rPr lang="de-DE"/>
              <a:t>  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Four</a:t>
            </a:r>
            <a:r>
              <a:rPr lang="de-DE"/>
              <a:t> </a:t>
            </a:r>
            <a:r>
              <a:rPr lang="de-DE"/>
              <a:t>corners</a:t>
            </a:r>
            <a:endParaRPr lang="de-DE"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Hopscotch</a:t>
            </a:r>
            <a:r>
              <a:rPr lang="de-DE"/>
              <a:t> (Grammatik: Verben konjugieren)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Bingo (mit Bewegungsaufgaben)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Alle Formen von Staffeln (Eierlauf, Memory, Satzteile…)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…</a:t>
            </a:r>
            <a:endParaRPr/>
          </a:p>
          <a:p>
            <a:pPr>
              <a:defRPr/>
            </a:pPr>
            <a:r>
              <a:rPr lang="de-DE"/>
              <a:t> „</a:t>
            </a:r>
            <a:r>
              <a:rPr lang="de-DE"/>
              <a:t>Eurogames</a:t>
            </a:r>
            <a:r>
              <a:rPr lang="de-DE"/>
              <a:t>“ 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</p:txBody>
      </p:sp>
      <p:sp>
        <p:nvSpPr>
          <p:cNvPr id="14" name="Textfeld 13" hidden="0"/>
          <p:cNvSpPr txBox="1"/>
          <p:nvPr isPhoto="0" userDrawn="0"/>
        </p:nvSpPr>
        <p:spPr bwMode="auto">
          <a:xfrm>
            <a:off x="6145481" y="6472052"/>
            <a:ext cx="1462260" cy="5232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de-DE" sz="1000">
                <a:solidFill>
                  <a:schemeClr val="bg1"/>
                </a:solidFill>
              </a:rPr>
              <a:t>Bildnachweis: © </a:t>
            </a:r>
            <a:r>
              <a:rPr lang="de-DE" sz="1000">
                <a:solidFill>
                  <a:schemeClr val="bg1"/>
                </a:solidFill>
              </a:rPr>
              <a:t>pixabay</a:t>
            </a:r>
            <a:endParaRPr lang="de-DE" sz="1000">
              <a:solidFill>
                <a:schemeClr val="bg1"/>
              </a:solidFill>
            </a:endParaRPr>
          </a:p>
          <a:p>
            <a:pPr>
              <a:defRPr/>
            </a:pPr>
            <a:endParaRPr lang="de-DE"/>
          </a:p>
        </p:txBody>
      </p:sp>
      <p:pic>
        <p:nvPicPr>
          <p:cNvPr id="2" name="Grafik 1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 hidden="0"/>
          <p:cNvSpPr/>
          <p:nvPr isPhoto="0" userDrawn="0"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B/C Fazit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Grafik 6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6" name="Textfeld 5" hidden="0"/>
          <p:cNvSpPr txBox="1"/>
          <p:nvPr isPhoto="0" userDrawn="0"/>
        </p:nvSpPr>
        <p:spPr bwMode="auto">
          <a:xfrm>
            <a:off x="1115616" y="1423138"/>
            <a:ext cx="6408712" cy="589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defRPr sz="2400" b="1"/>
            </a:pPr>
            <a:r>
              <a:rPr lang="de-DE"/>
              <a:t>B/C 	FAZIT:</a:t>
            </a:r>
            <a:r>
              <a:rPr lang="de-DE" sz="1800"/>
              <a:t>	</a:t>
            </a:r>
            <a:r>
              <a:rPr lang="de-DE" sz="1800" u="sng"/>
              <a:t>Überlegungen: </a:t>
            </a:r>
            <a:r>
              <a:rPr lang="de-DE" sz="1800"/>
              <a:t>Bewegung und Lernen </a:t>
            </a:r>
            <a:endParaRPr/>
          </a:p>
        </p:txBody>
      </p:sp>
      <p:pic>
        <p:nvPicPr>
          <p:cNvPr id="9" name="Grafik 8" descr="Ein Bild, das Text, ClipArt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727684" y="2023343"/>
            <a:ext cx="5688632" cy="3185634"/>
          </a:xfrm>
          <a:prstGeom prst="rect">
            <a:avLst/>
          </a:prstGeom>
        </p:spPr>
      </p:pic>
      <p:sp>
        <p:nvSpPr>
          <p:cNvPr id="10" name="Textfeld 9" hidden="0"/>
          <p:cNvSpPr txBox="1"/>
          <p:nvPr isPhoto="0" userDrawn="0"/>
        </p:nvSpPr>
        <p:spPr bwMode="auto">
          <a:xfrm>
            <a:off x="5831632" y="4551831"/>
            <a:ext cx="3312368" cy="2308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sz="900"/>
              <a:t>Unbekannter Autor,  lizenziert gemäß </a:t>
            </a:r>
            <a:r>
              <a:rPr lang="de-DE" sz="900" u="sng">
                <a:hlinkClick r:id="rId4" tooltip="https://creativecommons.org/licenses/by-sa/3.0/"/>
              </a:rPr>
              <a:t>CC BY-SA</a:t>
            </a:r>
            <a:endParaRPr lang="de-DE" sz="900"/>
          </a:p>
        </p:txBody>
      </p:sp>
      <p:sp>
        <p:nvSpPr>
          <p:cNvPr id="11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  <p:sp>
        <p:nvSpPr>
          <p:cNvPr id="3" name="Textfeld 2" hidden="0"/>
          <p:cNvSpPr txBox="1"/>
          <p:nvPr isPhoto="0" userDrawn="0"/>
        </p:nvSpPr>
        <p:spPr bwMode="auto">
          <a:xfrm>
            <a:off x="1162960" y="5169603"/>
            <a:ext cx="7207122" cy="120032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Fazit: Bewegung eignet sich unterstützend für jegliche Form des (Englisch)-Lernens. </a:t>
            </a:r>
            <a:endParaRPr/>
          </a:p>
          <a:p>
            <a:pPr>
              <a:defRPr/>
            </a:pPr>
            <a:r>
              <a:rPr lang="de-DE"/>
              <a:t>Besondere Möglichkeiten im regulären Unterricht in </a:t>
            </a:r>
            <a:r>
              <a:rPr lang="de-DE" b="1"/>
              <a:t>Jgst</a:t>
            </a:r>
            <a:r>
              <a:rPr lang="de-DE" b="1"/>
              <a:t>. 5/6</a:t>
            </a:r>
            <a:r>
              <a:rPr lang="de-DE"/>
              <a:t>, wo </a:t>
            </a:r>
            <a:endParaRPr/>
          </a:p>
          <a:p>
            <a:pPr>
              <a:defRPr/>
            </a:pPr>
            <a:r>
              <a:rPr lang="de-DE"/>
              <a:t>bilingualer Sportunterricht noch nicht vorgesehen ist. 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 hidden="0"/>
          <p:cNvSpPr/>
          <p:nvPr isPhoto="0" userDrawn="0"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              D Das Fach Sport bilingual unterrichtet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Grafik 6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6" name="Textfeld 5" hidden="0"/>
          <p:cNvSpPr txBox="1"/>
          <p:nvPr isPhoto="0" userDrawn="0"/>
        </p:nvSpPr>
        <p:spPr bwMode="auto">
          <a:xfrm>
            <a:off x="630526" y="1471776"/>
            <a:ext cx="5789990" cy="589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defRPr sz="2400" b="1"/>
            </a:pPr>
            <a:r>
              <a:rPr lang="de-DE"/>
              <a:t>D</a:t>
            </a:r>
            <a:r>
              <a:rPr lang="de-DE" sz="1800"/>
              <a:t>	  </a:t>
            </a:r>
            <a:r>
              <a:rPr lang="de-DE" sz="1800" u="sng"/>
              <a:t>Das Fach Sport bilingual unterrichtet</a:t>
            </a:r>
            <a:endParaRPr lang="de-DE" sz="1800"/>
          </a:p>
        </p:txBody>
      </p:sp>
      <p:sp>
        <p:nvSpPr>
          <p:cNvPr id="11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  <p:pic>
        <p:nvPicPr>
          <p:cNvPr id="5" name="Grafik 4" descr="Ein Bild, das Boden, Sport, Platz, Netz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630526" y="2181984"/>
            <a:ext cx="2432231" cy="1621488"/>
          </a:xfrm>
          <a:prstGeom prst="rect">
            <a:avLst/>
          </a:prstGeom>
        </p:spPr>
      </p:pic>
      <p:pic>
        <p:nvPicPr>
          <p:cNvPr id="13" name="Grafik 12" descr="Ein Bild, das gelb, Person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3061193" y="2187626"/>
            <a:ext cx="2446139" cy="1630759"/>
          </a:xfrm>
          <a:prstGeom prst="rect">
            <a:avLst/>
          </a:prstGeom>
        </p:spPr>
      </p:pic>
      <p:pic>
        <p:nvPicPr>
          <p:cNvPr id="16" name="Grafik 15" descr="Ein Bild, das Text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666876" y="3847123"/>
            <a:ext cx="2482238" cy="1310070"/>
          </a:xfrm>
          <a:prstGeom prst="rect">
            <a:avLst/>
          </a:prstGeom>
        </p:spPr>
      </p:pic>
      <p:pic>
        <p:nvPicPr>
          <p:cNvPr id="19" name="Grafik 18" descr="Ein Bild, das Gras, draußen, Feld, Gebäude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3061193" y="3829670"/>
            <a:ext cx="2465532" cy="1642044"/>
          </a:xfrm>
          <a:prstGeom prst="rect">
            <a:avLst/>
          </a:prstGeom>
        </p:spPr>
      </p:pic>
      <p:pic>
        <p:nvPicPr>
          <p:cNvPr id="24" name="Grafik 23" descr="Ein Bild, das Himmel, draußen, Gras, Sportwettkampf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>
            <a:off x="5507332" y="2181983"/>
            <a:ext cx="2463066" cy="1642044"/>
          </a:xfrm>
          <a:prstGeom prst="rect">
            <a:avLst/>
          </a:prstGeom>
        </p:spPr>
      </p:pic>
      <p:pic>
        <p:nvPicPr>
          <p:cNvPr id="31" name="Grafik 30" descr="Ein Bild, das Decke, drinnen, Boden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8"/>
          <a:srcRect l="783" t="8929" r="-783" b="2682"/>
          <a:stretch/>
        </p:blipFill>
        <p:spPr bwMode="auto">
          <a:xfrm>
            <a:off x="5526725" y="3829669"/>
            <a:ext cx="2477034" cy="1642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feld 2" hidden="0"/>
          <p:cNvSpPr txBox="1"/>
          <p:nvPr isPhoto="0" userDrawn="0"/>
        </p:nvSpPr>
        <p:spPr bwMode="auto">
          <a:xfrm>
            <a:off x="375021" y="1629735"/>
            <a:ext cx="7776864" cy="507831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In einer bilingualen Unterrichtsstunde in der 7. Jahrgangsstufe: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Teacher: 	All </a:t>
            </a:r>
            <a:r>
              <a:rPr lang="de-DE"/>
              <a:t>right</a:t>
            </a:r>
            <a:r>
              <a:rPr lang="de-DE"/>
              <a:t>. As </a:t>
            </a:r>
            <a:r>
              <a:rPr lang="de-DE"/>
              <a:t>you</a:t>
            </a:r>
            <a:r>
              <a:rPr lang="de-DE"/>
              <a:t> </a:t>
            </a:r>
            <a:r>
              <a:rPr lang="de-DE"/>
              <a:t>can</a:t>
            </a:r>
            <a:r>
              <a:rPr lang="de-DE"/>
              <a:t> </a:t>
            </a:r>
            <a:r>
              <a:rPr lang="de-DE"/>
              <a:t>guess</a:t>
            </a:r>
            <a:r>
              <a:rPr lang="de-DE"/>
              <a:t>, </a:t>
            </a:r>
            <a:r>
              <a:rPr lang="de-DE"/>
              <a:t>today‘s</a:t>
            </a:r>
            <a:r>
              <a:rPr lang="de-DE"/>
              <a:t> </a:t>
            </a:r>
            <a:r>
              <a:rPr lang="de-DE"/>
              <a:t>topic</a:t>
            </a:r>
            <a:r>
              <a:rPr lang="de-DE"/>
              <a:t> will </a:t>
            </a:r>
            <a:r>
              <a:rPr lang="de-DE"/>
              <a:t>be</a:t>
            </a:r>
            <a:r>
              <a:rPr lang="de-DE"/>
              <a:t>…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						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						</a:t>
            </a:r>
            <a:r>
              <a:rPr lang="de-DE" sz="1000"/>
              <a:t>© </a:t>
            </a:r>
            <a:r>
              <a:rPr lang="de-DE" sz="1000"/>
              <a:t>pixabay</a:t>
            </a:r>
            <a:r>
              <a:rPr lang="de-DE"/>
              <a:t>		</a:t>
            </a:r>
            <a:endParaRPr/>
          </a:p>
          <a:p>
            <a:pPr>
              <a:defRPr/>
            </a:pPr>
            <a:r>
              <a:rPr lang="de-DE"/>
              <a:t>Pupil</a:t>
            </a:r>
            <a:r>
              <a:rPr lang="de-DE"/>
              <a:t> A: 	Football!</a:t>
            </a:r>
            <a:endParaRPr/>
          </a:p>
          <a:p>
            <a:pPr>
              <a:defRPr/>
            </a:pPr>
            <a:r>
              <a:rPr lang="de-DE"/>
              <a:t>Pupil</a:t>
            </a:r>
            <a:r>
              <a:rPr lang="de-DE"/>
              <a:t> B:	Soccer!</a:t>
            </a:r>
            <a:endParaRPr/>
          </a:p>
          <a:p>
            <a:pPr>
              <a:defRPr/>
            </a:pPr>
            <a:r>
              <a:rPr lang="de-DE"/>
              <a:t>Pupil</a:t>
            </a:r>
            <a:r>
              <a:rPr lang="de-DE"/>
              <a:t> C: 	Girls </a:t>
            </a:r>
            <a:r>
              <a:rPr lang="de-DE"/>
              <a:t>soccer</a:t>
            </a:r>
            <a:r>
              <a:rPr lang="de-DE"/>
              <a:t>!</a:t>
            </a:r>
            <a:endParaRPr/>
          </a:p>
          <a:p>
            <a:pPr>
              <a:defRPr/>
            </a:pPr>
            <a:r>
              <a:rPr lang="de-DE"/>
              <a:t>Group </a:t>
            </a:r>
            <a:r>
              <a:rPr lang="de-DE"/>
              <a:t>is</a:t>
            </a:r>
            <a:r>
              <a:rPr lang="de-DE"/>
              <a:t> </a:t>
            </a:r>
            <a:r>
              <a:rPr lang="de-DE"/>
              <a:t>laughing</a:t>
            </a:r>
            <a:r>
              <a:rPr lang="de-DE"/>
              <a:t>.</a:t>
            </a:r>
            <a:endParaRPr/>
          </a:p>
        </p:txBody>
      </p:sp>
      <p:sp>
        <p:nvSpPr>
          <p:cNvPr id="5" name="Textfeld 4" hidden="0"/>
          <p:cNvSpPr/>
          <p:nvPr isPhoto="0" userDrawn="0"/>
        </p:nvSpPr>
        <p:spPr bwMode="auto">
          <a:xfrm>
            <a:off x="8347394" y="836712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ctr">
              <a:defRPr/>
            </a:pPr>
            <a:r>
              <a:rPr lang="de-DE"/>
              <a:t> D Das Fach Sport bilingual unterrichtet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Grafik 5" descr="Ein Bild, das Gras, Person, Fußball, Feld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331640" y="2636912"/>
            <a:ext cx="4098598" cy="2735369"/>
          </a:xfrm>
          <a:prstGeom prst="rect">
            <a:avLst/>
          </a:prstGeom>
        </p:spPr>
      </p:pic>
      <p:pic>
        <p:nvPicPr>
          <p:cNvPr id="4" name="Grafik 3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8358738" y="1188971"/>
            <a:ext cx="654417" cy="654417"/>
          </a:xfrm>
          <a:prstGeom prst="rect">
            <a:avLst/>
          </a:prstGeom>
        </p:spPr>
      </p:pic>
      <p:sp>
        <p:nvSpPr>
          <p:cNvPr id="7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 hidden="0"/>
          <p:cNvSpPr/>
          <p:nvPr isPhoto="0" userDrawn="0"/>
        </p:nvSpPr>
        <p:spPr bwMode="auto">
          <a:xfrm>
            <a:off x="8501282" y="836712"/>
            <a:ext cx="523218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ctr">
              <a:defRPr/>
            </a:pPr>
            <a:r>
              <a:rPr lang="de-DE"/>
              <a:t>              D Das Fach Sport bilingual unterrichtet</a:t>
            </a: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 hidden="0"/>
          <p:cNvSpPr/>
          <p:nvPr isPhoto="0" userDrawn="0"/>
        </p:nvSpPr>
        <p:spPr bwMode="auto">
          <a:xfrm>
            <a:off x="827584" y="1556792"/>
            <a:ext cx="6912768" cy="2246769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Darum eignet sich das Fach Sport für den bilingualen Unterricht</a:t>
            </a:r>
            <a:endParaRPr/>
          </a:p>
          <a:p>
            <a:pPr>
              <a:buSzPct val="100000"/>
              <a:defRPr sz="2400"/>
            </a:pPr>
            <a:endParaRPr lang="de-DE" sz="2000"/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rPr lang="de-DE" sz="2000"/>
              <a:t>affektiv, spielerisch, auffordernd, schülernah, um die Wette…</a:t>
            </a:r>
            <a:endParaRPr/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rPr lang="de-DE" sz="2000"/>
              <a:t>kompetenzorientiert:</a:t>
            </a:r>
            <a:endParaRPr/>
          </a:p>
          <a:p>
            <a:pPr>
              <a:buSzPct val="100000"/>
              <a:defRPr sz="2400"/>
            </a:pPr>
            <a:r>
              <a:rPr lang="de-DE" sz="2000"/>
              <a:t>	Kompetenzstrukturmodell Sport LP+</a:t>
            </a:r>
            <a:endParaRPr/>
          </a:p>
          <a:p>
            <a:pPr>
              <a:buSzPct val="100000"/>
              <a:defRPr sz="2400"/>
            </a:pPr>
            <a:endParaRPr lang="de-DE" sz="2000"/>
          </a:p>
          <a:p>
            <a:pPr>
              <a:buSzPct val="100000"/>
              <a:defRPr sz="2400"/>
            </a:pPr>
            <a:endParaRPr lang="de-DE" sz="2000"/>
          </a:p>
        </p:txBody>
      </p:sp>
      <p:pic>
        <p:nvPicPr>
          <p:cNvPr id="3" name="Grafik 2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115616" y="3573016"/>
            <a:ext cx="5016500" cy="3124200"/>
          </a:xfrm>
          <a:prstGeom prst="rect">
            <a:avLst/>
          </a:prstGeom>
        </p:spPr>
      </p:pic>
      <p:sp>
        <p:nvSpPr>
          <p:cNvPr id="2" name="Textfeld 1" hidden="0"/>
          <p:cNvSpPr txBox="1"/>
          <p:nvPr isPhoto="0" userDrawn="0"/>
        </p:nvSpPr>
        <p:spPr bwMode="auto">
          <a:xfrm>
            <a:off x="4788024" y="6611779"/>
            <a:ext cx="4355976" cy="24622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000"/>
              <a:t>Quelle: https://</a:t>
            </a:r>
            <a:r>
              <a:rPr lang="de-DE" sz="1000"/>
              <a:t>www.lehrplanplus.bayern.de</a:t>
            </a:r>
            <a:r>
              <a:rPr lang="de-DE" sz="1000"/>
              <a:t>/</a:t>
            </a:r>
            <a:r>
              <a:rPr lang="de-DE" sz="1000"/>
              <a:t>fachprofil</a:t>
            </a:r>
            <a:r>
              <a:rPr lang="de-DE" sz="1000"/>
              <a:t>/</a:t>
            </a:r>
            <a:r>
              <a:rPr lang="de-DE" sz="1000"/>
              <a:t>realschule</a:t>
            </a:r>
            <a:r>
              <a:rPr lang="de-DE" sz="1000"/>
              <a:t>/</a:t>
            </a:r>
            <a:r>
              <a:rPr lang="de-DE" sz="1000"/>
              <a:t>sport</a:t>
            </a:r>
            <a:r>
              <a:rPr lang="de-DE" sz="1000"/>
              <a:t>/5</a:t>
            </a:r>
            <a:endParaRPr/>
          </a:p>
        </p:txBody>
      </p:sp>
      <p:sp>
        <p:nvSpPr>
          <p:cNvPr id="7" name="Rechteck 6" hidden="0"/>
          <p:cNvSpPr/>
          <p:nvPr isPhoto="0" userDrawn="0"/>
        </p:nvSpPr>
        <p:spPr bwMode="auto">
          <a:xfrm>
            <a:off x="2796028" y="4154311"/>
            <a:ext cx="1655676" cy="1218906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Rechteck 12" hidden="0"/>
          <p:cNvSpPr/>
          <p:nvPr isPhoto="0" userDrawn="0"/>
        </p:nvSpPr>
        <p:spPr bwMode="auto">
          <a:xfrm>
            <a:off x="1115616" y="3954826"/>
            <a:ext cx="5232524" cy="239311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8" name="Grafik 7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8501281" y="1584891"/>
            <a:ext cx="510401" cy="510401"/>
          </a:xfrm>
          <a:prstGeom prst="rect">
            <a:avLst/>
          </a:prstGeom>
        </p:spPr>
      </p:pic>
      <p:sp>
        <p:nvSpPr>
          <p:cNvPr id="9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 hidden="0"/>
          <p:cNvSpPr/>
          <p:nvPr isPhoto="0" userDrawn="0"/>
        </p:nvSpPr>
        <p:spPr bwMode="auto">
          <a:xfrm>
            <a:off x="8347394" y="836712"/>
            <a:ext cx="523218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>
                <a:latin typeface="Calibri"/>
                <a:ea typeface="Calibri"/>
                <a:cs typeface="Calibri"/>
              </a:rPr>
              <a:t>WARM-UP</a:t>
            </a:r>
            <a:endParaRPr lang="de-DE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  <p:sp>
        <p:nvSpPr>
          <p:cNvPr id="2" name="Textfeld 1" hidden="0"/>
          <p:cNvSpPr txBox="1"/>
          <p:nvPr isPhoto="0" userDrawn="0"/>
        </p:nvSpPr>
        <p:spPr bwMode="auto">
          <a:xfrm>
            <a:off x="1045395" y="1580376"/>
            <a:ext cx="7526573" cy="502923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David </a:t>
            </a:r>
            <a:r>
              <a:rPr lang="de-DE"/>
              <a:t>Matheisl</a:t>
            </a:r>
            <a:r>
              <a:rPr lang="de-DE"/>
              <a:t>, 39 Jahre.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Englisch / Sport (m)</a:t>
            </a:r>
            <a:endParaRPr/>
          </a:p>
          <a:p>
            <a:pPr>
              <a:defRPr/>
            </a:pPr>
            <a:r>
              <a:rPr lang="de-DE"/>
              <a:t>seit 2011 an der Staatlichen Realschule Hilpoltstein </a:t>
            </a:r>
            <a:endParaRPr/>
          </a:p>
          <a:p>
            <a:pPr>
              <a:defRPr/>
            </a:pPr>
            <a:r>
              <a:rPr lang="de-DE"/>
              <a:t>ab 2021/22 Abordnung (drittel Stelle) an FAU Erlangen-Nürnberg,</a:t>
            </a:r>
            <a:endParaRPr/>
          </a:p>
          <a:p>
            <a:pPr>
              <a:defRPr/>
            </a:pPr>
            <a:r>
              <a:rPr lang="de-DE"/>
              <a:t>Lehrstuhl Fachdidaktik mit Schwerpunkt des Englischen (Prof. Dr. </a:t>
            </a:r>
            <a:r>
              <a:rPr lang="de-DE"/>
              <a:t>Piske</a:t>
            </a:r>
            <a:r>
              <a:rPr lang="de-DE"/>
              <a:t>)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Seit Anfang 2021 externer Mitarbeiter im Arbeitskreis Bilingual am ISB, </a:t>
            </a:r>
            <a:endParaRPr/>
          </a:p>
          <a:p>
            <a:pPr>
              <a:defRPr/>
            </a:pPr>
            <a:r>
              <a:rPr lang="de-DE"/>
              <a:t>Seit 2022/23 Mitglied des Arbeitskreis Bilingual</a:t>
            </a:r>
            <a:endParaRPr/>
          </a:p>
          <a:p>
            <a:pPr>
              <a:defRPr/>
            </a:pPr>
            <a:r>
              <a:rPr lang="de-DE"/>
              <a:t>Ansprechpartner für Sport 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Wo kommen Sie her?</a:t>
            </a:r>
            <a:endParaRPr/>
          </a:p>
          <a:p>
            <a:pPr>
              <a:defRPr/>
            </a:pPr>
            <a:r>
              <a:rPr lang="de-DE"/>
              <a:t>Wer von Ihnen hat bereits bilinguale Erfahrungen im Fach Sport?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2" hidden="0"/>
          <p:cNvSpPr/>
          <p:nvPr isPhoto="0" userDrawn="0"/>
        </p:nvSpPr>
        <p:spPr bwMode="auto">
          <a:xfrm>
            <a:off x="1043608" y="2647745"/>
            <a:ext cx="6552729" cy="4001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E	Ideen und Beispiele für den Sportunterricht</a:t>
            </a:r>
            <a:endParaRPr lang="de-DE" sz="2000"/>
          </a:p>
        </p:txBody>
      </p:sp>
      <p:sp>
        <p:nvSpPr>
          <p:cNvPr id="7" name="Textfeld 4" hidden="0"/>
          <p:cNvSpPr/>
          <p:nvPr isPhoto="0" userDrawn="0"/>
        </p:nvSpPr>
        <p:spPr bwMode="auto">
          <a:xfrm>
            <a:off x="8501282" y="836712"/>
            <a:ext cx="523218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          D Das Fach Sport bilingual unterrichtet</a:t>
            </a: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2" name="Tabelle 2" hidden="0"/>
          <p:cNvGraphicFramePr>
            <a:graphicFrameLocks xmlns:a="http://schemas.openxmlformats.org/drawingml/2006/main" noGrp="1"/>
          </p:cNvGraphicFramePr>
          <p:nvPr isPhoto="0" userDrawn="0"/>
        </p:nvGraphicFramePr>
        <p:xfrm>
          <a:off x="1043608" y="3170773"/>
          <a:ext cx="7056784" cy="3282563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{573C965C-A90C-C714-F810-E8B97D9B3A8D}</a:tableStyleId>
              </a:tblPr>
              <a:tblGrid>
                <a:gridCol w="3528392"/>
                <a:gridCol w="3528392"/>
              </a:tblGrid>
              <a:tr h="630801"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>
                          <a:solidFill>
                            <a:schemeClr val="tx1"/>
                          </a:solidFill>
                        </a:rPr>
                        <a:t>In (5) 6 (Vorkurs)</a:t>
                      </a:r>
                      <a:endParaRPr lang="de-DE" sz="1400" b="1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de-DE" b="1"/>
                        <a:t>in 7/8/9 (bilingualer Zug)</a:t>
                      </a:r>
                      <a:endParaRPr/>
                    </a:p>
                  </a:txBody>
                  <a:tcPr/>
                </a:tc>
              </a:tr>
              <a:tr h="1040039">
                <a:tc>
                  <a:txBody>
                    <a:bodyPr/>
                    <a:p>
                      <a:pPr marL="285750" indent="-285750" algn="l">
                        <a:buFont typeface="Arial"/>
                        <a:buChar char="•"/>
                        <a:defRPr/>
                      </a:pPr>
                      <a:r>
                        <a:rPr lang="de-DE"/>
                        <a:t>Integriert in den Basissportunterricht (in Anlehnung an bilinguale Grundschule)</a:t>
                      </a:r>
                      <a:endParaRPr/>
                    </a:p>
                    <a:p>
                      <a:pPr marL="285750" indent="-285750" algn="l">
                        <a:buFont typeface="Arial"/>
                        <a:buChar char="•"/>
                        <a:defRPr/>
                      </a:pPr>
                      <a:endParaRPr lang="de-DE"/>
                    </a:p>
                    <a:p>
                      <a:pPr marL="285750" indent="-285750" algn="l">
                        <a:buFont typeface="Arial"/>
                        <a:buChar char="•"/>
                        <a:defRPr/>
                      </a:pPr>
                      <a:r>
                        <a:rPr lang="de-DE"/>
                        <a:t>Beispiel LIS Jahrgangsstufe 5/6 – Sprunggarten </a:t>
                      </a:r>
                      <a:endParaRPr/>
                    </a:p>
                    <a:p>
                      <a:pPr marL="285750" indent="-285750" algn="l">
                        <a:buFont typeface="Arial"/>
                        <a:buChar char="•"/>
                        <a:defRPr/>
                      </a:pPr>
                      <a:endParaRPr lang="de-DE"/>
                    </a:p>
                    <a:p>
                      <a:pPr marL="285750" indent="-285750" algn="l">
                        <a:buFont typeface="Arial"/>
                        <a:buChar char="•"/>
                        <a:defRPr/>
                      </a:pPr>
                      <a:r>
                        <a:rPr lang="de-DE"/>
                        <a:t>Anpassungen für den bilingualen Unterricht </a:t>
                      </a:r>
                      <a:endParaRPr/>
                    </a:p>
                    <a:p>
                      <a:pPr marL="285750" indent="-285750" algn="l">
                        <a:buFont typeface="Arial"/>
                        <a:buChar char="•"/>
                        <a:defRPr/>
                      </a:pPr>
                      <a:endParaRPr lang="de-DE"/>
                    </a:p>
                    <a:p>
                      <a:pPr marL="285750" marR="0" lvl="0" indent="-2857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defRPr/>
                      </a:pPr>
                      <a:r>
                        <a:rPr lang="de-DE"/>
                        <a:t>Herausforderungen</a:t>
                      </a:r>
                      <a:endParaRPr/>
                    </a:p>
                    <a:p>
                      <a:pPr>
                        <a:defRPr/>
                      </a:pPr>
                      <a:endParaRPr lang="de-DE"/>
                    </a:p>
                  </a:txBody>
                  <a:tcPr/>
                </a:tc>
                <a:tc>
                  <a:txBody>
                    <a:bodyPr/>
                    <a:p>
                      <a:pPr marL="285750" indent="-285750" algn="l">
                        <a:buFont typeface="Arial"/>
                        <a:buChar char="•"/>
                        <a:defRPr/>
                      </a:pPr>
                      <a:r>
                        <a:rPr lang="de-DE"/>
                        <a:t>Im Bilingualen Zug oder in den Basissportunterricht integriert</a:t>
                      </a:r>
                      <a:endParaRPr/>
                    </a:p>
                    <a:p>
                      <a:pPr marL="285750" indent="-285750" algn="l">
                        <a:buFont typeface="Arial"/>
                        <a:buChar char="•"/>
                        <a:defRPr/>
                      </a:pPr>
                      <a:endParaRPr lang="de-DE"/>
                    </a:p>
                    <a:p>
                      <a:pPr marL="285750" indent="-285750" algn="l">
                        <a:buFont typeface="Arial"/>
                        <a:buChar char="•"/>
                        <a:defRPr/>
                      </a:pPr>
                      <a:endParaRPr lang="de-DE"/>
                    </a:p>
                    <a:p>
                      <a:pPr marL="285750" indent="-285750" algn="l">
                        <a:buFont typeface="Arial"/>
                        <a:buChar char="•"/>
                        <a:defRPr/>
                      </a:pPr>
                      <a:r>
                        <a:rPr lang="de-DE"/>
                        <a:t>Beispiel Unterrichtseinheit Disc Golf für Jahrgangsstufe 7</a:t>
                      </a:r>
                      <a:endParaRPr/>
                    </a:p>
                    <a:p>
                      <a:pPr marL="285750" indent="-285750" algn="l">
                        <a:buFont typeface="Arial"/>
                        <a:buChar char="•"/>
                        <a:defRPr/>
                      </a:pPr>
                      <a:endParaRPr lang="de-DE"/>
                    </a:p>
                    <a:p>
                      <a:pPr marL="285750" indent="-285750" algn="l">
                        <a:buFont typeface="Arial"/>
                        <a:buChar char="•"/>
                        <a:defRPr/>
                      </a:pPr>
                      <a:r>
                        <a:rPr lang="de-DE"/>
                        <a:t>Schülerproduktion: Circuit Training</a:t>
                      </a:r>
                      <a:endParaRPr/>
                    </a:p>
                    <a:p>
                      <a:pPr marL="285750" indent="-285750" algn="l">
                        <a:buFont typeface="Arial"/>
                        <a:buChar char="•"/>
                        <a:defRPr/>
                      </a:pPr>
                      <a:endParaRPr lang="de-DE"/>
                    </a:p>
                    <a:p>
                      <a:pPr marL="285750" indent="-285750" algn="l">
                        <a:buFont typeface="Arial"/>
                        <a:buChar char="•"/>
                        <a:defRPr/>
                      </a:pPr>
                      <a:endParaRPr lang="de-DE"/>
                    </a:p>
                    <a:p>
                      <a:pPr marL="285750" indent="-285750" algn="l">
                        <a:buFont typeface="Arial"/>
                        <a:buChar char="•"/>
                        <a:defRPr/>
                      </a:pPr>
                      <a:r>
                        <a:rPr lang="de-DE"/>
                        <a:t>Erfahrungen, Chancen und Grenzen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Grafik 2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6417808" y="1277337"/>
            <a:ext cx="1682584" cy="1473945"/>
          </a:xfrm>
          <a:prstGeom prst="rect">
            <a:avLst/>
          </a:prstGeom>
        </p:spPr>
      </p:pic>
      <p:sp>
        <p:nvSpPr>
          <p:cNvPr id="8" name="Textfeld 7" hidden="0"/>
          <p:cNvSpPr txBox="1"/>
          <p:nvPr isPhoto="0" userDrawn="0"/>
        </p:nvSpPr>
        <p:spPr bwMode="auto">
          <a:xfrm rot="16199998">
            <a:off x="5931431" y="368957"/>
            <a:ext cx="4522591" cy="18466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sz="600"/>
              <a:t>Quelle: https://</a:t>
            </a:r>
            <a:r>
              <a:rPr lang="de-DE" sz="600"/>
              <a:t>www.bilingual.bayern.de</a:t>
            </a:r>
            <a:r>
              <a:rPr lang="de-DE" sz="600"/>
              <a:t>/</a:t>
            </a:r>
            <a:r>
              <a:rPr lang="de-DE" sz="600"/>
              <a:t>realschule</a:t>
            </a:r>
            <a:r>
              <a:rPr lang="de-DE" sz="600"/>
              <a:t>/</a:t>
            </a:r>
            <a:endParaRPr/>
          </a:p>
        </p:txBody>
      </p:sp>
      <p:sp>
        <p:nvSpPr>
          <p:cNvPr id="10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Let‘s </a:t>
            </a:r>
            <a:r>
              <a:rPr lang="de-DE">
                <a:solidFill>
                  <a:srgbClr val="339966"/>
                </a:solidFill>
              </a:rPr>
              <a:t>move</a:t>
            </a:r>
            <a:r>
              <a:rPr lang="de-DE">
                <a:solidFill>
                  <a:srgbClr val="339966"/>
                </a:solidFill>
              </a:rPr>
              <a:t> – Möglichkeiten des bilingualen Unterrichts im Fach Sport</a:t>
            </a:r>
            <a:endParaRPr lang="de-DE"/>
          </a:p>
        </p:txBody>
      </p:sp>
      <p:pic>
        <p:nvPicPr>
          <p:cNvPr id="4" name="Grafik 3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2" hidden="0"/>
          <p:cNvSpPr/>
          <p:nvPr isPhoto="0" userDrawn="0"/>
        </p:nvSpPr>
        <p:spPr bwMode="auto">
          <a:xfrm>
            <a:off x="1275482" y="2648357"/>
            <a:ext cx="6552729" cy="4001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endParaRPr lang="de-DE" sz="2000"/>
          </a:p>
        </p:txBody>
      </p:sp>
      <p:sp>
        <p:nvSpPr>
          <p:cNvPr id="7" name="Textfeld 4" hidden="0"/>
          <p:cNvSpPr/>
          <p:nvPr isPhoto="0" userDrawn="0"/>
        </p:nvSpPr>
        <p:spPr bwMode="auto">
          <a:xfrm>
            <a:off x="8347394" y="836712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E Ideen und Beispiele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Textfeld 2" hidden="0"/>
          <p:cNvSpPr/>
          <p:nvPr isPhoto="0" userDrawn="0"/>
        </p:nvSpPr>
        <p:spPr bwMode="auto">
          <a:xfrm>
            <a:off x="1016176" y="1179204"/>
            <a:ext cx="7113425" cy="4001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Beispiel für eine bilinguale Sportstunde: Im Sprunggarten, </a:t>
            </a:r>
            <a:r>
              <a:rPr lang="de-DE" sz="2000" b="1"/>
              <a:t>Jgst</a:t>
            </a:r>
            <a:r>
              <a:rPr lang="de-DE" sz="2000" b="1"/>
              <a:t> 6.</a:t>
            </a:r>
            <a:endParaRPr lang="de-DE" sz="2000"/>
          </a:p>
        </p:txBody>
      </p:sp>
      <p:pic>
        <p:nvPicPr>
          <p:cNvPr id="6" name="Grafik 5" descr="Ein Bild, das Text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014398" y="1579314"/>
            <a:ext cx="7343435" cy="4585990"/>
          </a:xfrm>
          <a:prstGeom prst="rect">
            <a:avLst/>
          </a:prstGeom>
        </p:spPr>
      </p:pic>
      <p:sp>
        <p:nvSpPr>
          <p:cNvPr id="9" name="Textfeld 8" hidden="0"/>
          <p:cNvSpPr txBox="1"/>
          <p:nvPr isPhoto="0" userDrawn="0"/>
        </p:nvSpPr>
        <p:spPr bwMode="auto">
          <a:xfrm>
            <a:off x="6268800" y="6231813"/>
            <a:ext cx="2089033" cy="21544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de-DE" sz="800"/>
              <a:t>Quelle: https://</a:t>
            </a:r>
            <a:r>
              <a:rPr lang="de-DE" sz="800"/>
              <a:t>www.lehrplanplus.bayern.de</a:t>
            </a:r>
            <a:r>
              <a:rPr lang="de-DE" sz="800"/>
              <a:t>/</a:t>
            </a:r>
            <a:endParaRPr/>
          </a:p>
        </p:txBody>
      </p:sp>
      <p:pic>
        <p:nvPicPr>
          <p:cNvPr id="2" name="Grafik 1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3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 hidden="0"/>
          <p:cNvSpPr/>
          <p:nvPr isPhoto="0" userDrawn="0"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E Ideen und Beispiele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 hidden="0"/>
          <p:cNvSpPr/>
          <p:nvPr isPhoto="0" userDrawn="0"/>
        </p:nvSpPr>
        <p:spPr bwMode="auto">
          <a:xfrm>
            <a:off x="894692" y="1608136"/>
            <a:ext cx="6552729" cy="164711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endParaRPr/>
          </a:p>
          <a:p>
            <a:pPr>
              <a:buSzPct val="100000"/>
              <a:defRPr sz="2400"/>
            </a:pPr>
            <a:endParaRPr lang="de-DE" sz="2000"/>
          </a:p>
          <a:p>
            <a:pPr>
              <a:buSzPct val="100000"/>
              <a:defRPr sz="2400"/>
            </a:pPr>
            <a:endParaRPr lang="de-DE" sz="2000"/>
          </a:p>
          <a:p>
            <a:pPr>
              <a:buSzPct val="100000"/>
              <a:defRPr sz="2400"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Let‘s </a:t>
            </a:r>
            <a:r>
              <a:rPr lang="de-DE">
                <a:solidFill>
                  <a:srgbClr val="339966"/>
                </a:solidFill>
              </a:rPr>
              <a:t>move</a:t>
            </a:r>
            <a:r>
              <a:rPr lang="de-DE">
                <a:solidFill>
                  <a:srgbClr val="339966"/>
                </a:solidFill>
              </a:rPr>
              <a:t> – Möglichkeiten des bilingualen Unterrichts im Fach Sport</a:t>
            </a:r>
            <a:endParaRPr/>
          </a:p>
        </p:txBody>
      </p:sp>
      <p:pic>
        <p:nvPicPr>
          <p:cNvPr id="1025" name="Picture 1" descr="page1image2533552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1077520" y="1996582"/>
            <a:ext cx="6650499" cy="3007061"/>
          </a:xfrm>
          <a:prstGeom prst="rect">
            <a:avLst/>
          </a:prstGeom>
          <a:noFill/>
        </p:spPr>
      </p:pic>
      <p:sp>
        <p:nvSpPr>
          <p:cNvPr id="3" name="Textfeld 2" hidden="0"/>
          <p:cNvSpPr txBox="1"/>
          <p:nvPr isPhoto="0" userDrawn="0"/>
        </p:nvSpPr>
        <p:spPr bwMode="auto">
          <a:xfrm>
            <a:off x="4741231" y="5003643"/>
            <a:ext cx="2706190" cy="24622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de-DE" sz="1000"/>
              <a:t>Quelle: ISB Bilingualer Zug: Bausteine zum Erfolg</a:t>
            </a:r>
            <a:endParaRPr/>
          </a:p>
        </p:txBody>
      </p:sp>
      <p:sp>
        <p:nvSpPr>
          <p:cNvPr id="7" name="Textfeld 6" hidden="0"/>
          <p:cNvSpPr txBox="1"/>
          <p:nvPr isPhoto="0" userDrawn="0"/>
        </p:nvSpPr>
        <p:spPr bwMode="auto">
          <a:xfrm>
            <a:off x="1115616" y="1524294"/>
            <a:ext cx="5580374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de-DE"/>
              <a:t>1. LP+ LIS 6 Aufgabe für eine bilinguale Einheit angepasst:</a:t>
            </a:r>
            <a:endParaRPr/>
          </a:p>
        </p:txBody>
      </p:sp>
      <p:sp>
        <p:nvSpPr>
          <p:cNvPr id="9" name="Rechteck 8" hidden="0"/>
          <p:cNvSpPr/>
          <p:nvPr isPhoto="0" userDrawn="0"/>
        </p:nvSpPr>
        <p:spPr bwMode="auto">
          <a:xfrm>
            <a:off x="5292588" y="2211878"/>
            <a:ext cx="1655676" cy="41404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8" name="Rechteck 17" hidden="0"/>
          <p:cNvSpPr/>
          <p:nvPr isPhoto="0" userDrawn="0"/>
        </p:nvSpPr>
        <p:spPr bwMode="auto">
          <a:xfrm>
            <a:off x="1077520" y="3925792"/>
            <a:ext cx="1655676" cy="41404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Rechteck 18" hidden="0"/>
          <p:cNvSpPr/>
          <p:nvPr isPhoto="0" userDrawn="0"/>
        </p:nvSpPr>
        <p:spPr bwMode="auto">
          <a:xfrm>
            <a:off x="2494499" y="4550935"/>
            <a:ext cx="1655676" cy="41404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0" name="Rechteck 19" hidden="0"/>
          <p:cNvSpPr/>
          <p:nvPr isPhoto="0" userDrawn="0"/>
        </p:nvSpPr>
        <p:spPr bwMode="auto">
          <a:xfrm>
            <a:off x="4769550" y="4569615"/>
            <a:ext cx="1655676" cy="41404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1" name="Rechteck 20" hidden="0"/>
          <p:cNvSpPr/>
          <p:nvPr isPhoto="0" userDrawn="0"/>
        </p:nvSpPr>
        <p:spPr bwMode="auto">
          <a:xfrm>
            <a:off x="5996140" y="2709760"/>
            <a:ext cx="1655676" cy="41404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2" name="Rechteck 21" hidden="0"/>
          <p:cNvSpPr/>
          <p:nvPr isPhoto="0" userDrawn="0"/>
        </p:nvSpPr>
        <p:spPr bwMode="auto">
          <a:xfrm>
            <a:off x="3533886" y="1934840"/>
            <a:ext cx="1655676" cy="41404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3" name="Rechteck 22" hidden="0"/>
          <p:cNvSpPr/>
          <p:nvPr isPhoto="0" userDrawn="0"/>
        </p:nvSpPr>
        <p:spPr bwMode="auto">
          <a:xfrm>
            <a:off x="1775185" y="2167078"/>
            <a:ext cx="1655676" cy="41404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4" name="Rechteck 23" hidden="0"/>
          <p:cNvSpPr/>
          <p:nvPr isPhoto="0" userDrawn="0"/>
        </p:nvSpPr>
        <p:spPr bwMode="auto">
          <a:xfrm>
            <a:off x="947347" y="2668177"/>
            <a:ext cx="1655676" cy="41404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2" name="Grafik 1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" name="Grafik 2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108328" y="1015198"/>
            <a:ext cx="5040560" cy="7133029"/>
          </a:xfrm>
          <a:prstGeom prst="rect">
            <a:avLst/>
          </a:prstGeom>
        </p:spPr>
      </p:pic>
      <p:sp>
        <p:nvSpPr>
          <p:cNvPr id="4" name="Textfeld 4" hidden="0"/>
          <p:cNvSpPr/>
          <p:nvPr isPhoto="0" userDrawn="0"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E Ideen und Beispiele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" name="Textfeld 9" hidden="0"/>
          <p:cNvSpPr txBox="1"/>
          <p:nvPr isPhoto="0" userDrawn="0"/>
        </p:nvSpPr>
        <p:spPr bwMode="auto">
          <a:xfrm>
            <a:off x="6148888" y="3603954"/>
            <a:ext cx="1872208" cy="461665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/>
              <a:t>Visualisierung, Unterstützung durch Tafel</a:t>
            </a:r>
            <a:endParaRPr/>
          </a:p>
        </p:txBody>
      </p:sp>
      <p:sp>
        <p:nvSpPr>
          <p:cNvPr id="12" name="Textfeld 11" hidden="0"/>
          <p:cNvSpPr txBox="1"/>
          <p:nvPr isPhoto="0" userDrawn="0"/>
        </p:nvSpPr>
        <p:spPr bwMode="auto">
          <a:xfrm>
            <a:off x="6156176" y="1733817"/>
            <a:ext cx="1872208" cy="646331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/>
              <a:t>Mögliche Anpassung durch methodische Prinzipien für bilingualen Unterricht:</a:t>
            </a:r>
            <a:endParaRPr/>
          </a:p>
        </p:txBody>
      </p:sp>
      <p:cxnSp>
        <p:nvCxnSpPr>
          <p:cNvPr id="14" name="Gerade Verbindung 13" hidden="0"/>
          <p:cNvCxnSpPr>
            <a:cxnSpLocks/>
          </p:cNvCxnSpPr>
          <p:nvPr isPhoto="0" userDrawn="0"/>
        </p:nvCxnSpPr>
        <p:spPr bwMode="auto">
          <a:xfrm>
            <a:off x="3166501" y="4512218"/>
            <a:ext cx="2270180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cxnSp>
        <p:nvCxnSpPr>
          <p:cNvPr id="15" name="Gerade Verbindung 14" hidden="0"/>
          <p:cNvCxnSpPr>
            <a:cxnSpLocks/>
          </p:cNvCxnSpPr>
          <p:nvPr isPhoto="0" userDrawn="0"/>
        </p:nvCxnSpPr>
        <p:spPr bwMode="auto">
          <a:xfrm>
            <a:off x="2453754" y="5445224"/>
            <a:ext cx="862168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cxnSp>
        <p:nvCxnSpPr>
          <p:cNvPr id="17" name="Gerade Verbindung 16" hidden="0"/>
          <p:cNvCxnSpPr>
            <a:cxnSpLocks/>
          </p:cNvCxnSpPr>
          <p:nvPr isPhoto="0" userDrawn="0"/>
        </p:nvCxnSpPr>
        <p:spPr bwMode="auto">
          <a:xfrm>
            <a:off x="1763687" y="5805264"/>
            <a:ext cx="862168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cxnSp>
        <p:nvCxnSpPr>
          <p:cNvPr id="18" name="Gerade Verbindung 17" hidden="0"/>
          <p:cNvCxnSpPr>
            <a:cxnSpLocks/>
          </p:cNvCxnSpPr>
          <p:nvPr isPhoto="0" userDrawn="0"/>
        </p:nvCxnSpPr>
        <p:spPr bwMode="auto">
          <a:xfrm>
            <a:off x="4465158" y="5805264"/>
            <a:ext cx="1152128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cxnSp>
        <p:nvCxnSpPr>
          <p:cNvPr id="20" name="Gerade Verbindung 19" hidden="0"/>
          <p:cNvCxnSpPr>
            <a:cxnSpLocks/>
          </p:cNvCxnSpPr>
          <p:nvPr isPhoto="0" userDrawn="0"/>
        </p:nvCxnSpPr>
        <p:spPr bwMode="auto">
          <a:xfrm>
            <a:off x="3419872" y="5534285"/>
            <a:ext cx="1621350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cxnSp>
        <p:nvCxnSpPr>
          <p:cNvPr id="21" name="Gerade Verbindung 20" hidden="0"/>
          <p:cNvCxnSpPr>
            <a:cxnSpLocks/>
          </p:cNvCxnSpPr>
          <p:nvPr isPhoto="0" userDrawn="0"/>
        </p:nvCxnSpPr>
        <p:spPr bwMode="auto">
          <a:xfrm>
            <a:off x="2884838" y="4653136"/>
            <a:ext cx="1294216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pic>
        <p:nvPicPr>
          <p:cNvPr id="2" name="Grafik 1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3" name="Textfeld 7" hidden="0"/>
          <p:cNvSpPr/>
          <p:nvPr isPhoto="0" userDrawn="0"/>
        </p:nvSpPr>
        <p:spPr bwMode="auto">
          <a:xfrm>
            <a:off x="217650" y="832067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 hidden="0"/>
          <p:cNvSpPr/>
          <p:nvPr isPhoto="0" userDrawn="0"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E Ideen und Beispiele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3" name="Grafik 12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494763" y="1097975"/>
            <a:ext cx="4092474" cy="5760025"/>
          </a:xfrm>
          <a:prstGeom prst="rect">
            <a:avLst/>
          </a:prstGeom>
        </p:spPr>
      </p:pic>
      <p:sp>
        <p:nvSpPr>
          <p:cNvPr id="34" name="Rechteck 33" hidden="0"/>
          <p:cNvSpPr/>
          <p:nvPr isPhoto="0" userDrawn="0"/>
        </p:nvSpPr>
        <p:spPr bwMode="auto">
          <a:xfrm>
            <a:off x="1731977" y="3034353"/>
            <a:ext cx="3168351" cy="648072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srgbClr val="FF0000"/>
              </a:solidFill>
            </a:endParaRPr>
          </a:p>
        </p:txBody>
      </p:sp>
      <p:sp>
        <p:nvSpPr>
          <p:cNvPr id="35" name="Rechteck 34" hidden="0"/>
          <p:cNvSpPr/>
          <p:nvPr isPhoto="0" userDrawn="0"/>
        </p:nvSpPr>
        <p:spPr bwMode="auto">
          <a:xfrm>
            <a:off x="1731977" y="2276872"/>
            <a:ext cx="3200063" cy="288032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srgbClr val="FF0000"/>
              </a:solidFill>
            </a:endParaRPr>
          </a:p>
        </p:txBody>
      </p:sp>
      <p:sp>
        <p:nvSpPr>
          <p:cNvPr id="36" name="Textfeld 35" hidden="0"/>
          <p:cNvSpPr txBox="1"/>
          <p:nvPr isPhoto="0" userDrawn="0"/>
        </p:nvSpPr>
        <p:spPr bwMode="auto">
          <a:xfrm>
            <a:off x="5200965" y="2069158"/>
            <a:ext cx="2753100" cy="523220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400"/>
              <a:t>Vokabelentlastung (Tafel)</a:t>
            </a:r>
            <a:endParaRPr/>
          </a:p>
          <a:p>
            <a:pPr>
              <a:defRPr/>
            </a:pPr>
            <a:r>
              <a:rPr lang="de-DE" sz="1400"/>
              <a:t>Anschaulichkeit</a:t>
            </a:r>
            <a:endParaRPr/>
          </a:p>
        </p:txBody>
      </p:sp>
      <p:sp>
        <p:nvSpPr>
          <p:cNvPr id="14" name="Textfeld 13" hidden="0"/>
          <p:cNvSpPr txBox="1"/>
          <p:nvPr isPhoto="0" userDrawn="0"/>
        </p:nvSpPr>
        <p:spPr bwMode="auto">
          <a:xfrm>
            <a:off x="5194919" y="3014367"/>
            <a:ext cx="2750788" cy="1815882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400"/>
              <a:t>Verbalisierung komplex: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sz="1400"/>
              <a:t>Fachvokabular erarbeiten + mit Tafel visualisieren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sz="1400"/>
              <a:t>Zweisprachigkeit 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sz="1400"/>
              <a:t>S bewerten geeignete Techniken</a:t>
            </a:r>
            <a:endParaRPr/>
          </a:p>
          <a:p>
            <a:pPr>
              <a:defRPr/>
            </a:pPr>
            <a:endParaRPr lang="de-DE" sz="1400"/>
          </a:p>
          <a:p>
            <a:pPr>
              <a:defRPr/>
            </a:pPr>
            <a:endParaRPr lang="de-DE" sz="1400"/>
          </a:p>
        </p:txBody>
      </p:sp>
      <p:pic>
        <p:nvPicPr>
          <p:cNvPr id="16" name="Grafik 15" descr="Daumen hoch-Zeichen Silhouette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6520629" y="4096774"/>
            <a:ext cx="491685" cy="491685"/>
          </a:xfrm>
          <a:prstGeom prst="rect">
            <a:avLst/>
          </a:prstGeom>
        </p:spPr>
      </p:pic>
      <p:pic>
        <p:nvPicPr>
          <p:cNvPr id="18" name="Grafik 17" descr="Daumen runter Silhouette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7012314" y="4217671"/>
            <a:ext cx="491684" cy="491684"/>
          </a:xfrm>
          <a:prstGeom prst="rect">
            <a:avLst/>
          </a:prstGeom>
        </p:spPr>
      </p:pic>
      <p:sp>
        <p:nvSpPr>
          <p:cNvPr id="42" name="Textfeld 41" hidden="0"/>
          <p:cNvSpPr txBox="1"/>
          <p:nvPr isPhoto="0" userDrawn="0"/>
        </p:nvSpPr>
        <p:spPr bwMode="auto">
          <a:xfrm>
            <a:off x="5203276" y="1723590"/>
            <a:ext cx="2753100" cy="307777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400"/>
              <a:t>Schüleraktivierung (Englisch) </a:t>
            </a:r>
            <a:r>
              <a:rPr lang="de-DE" sz="1400"/>
              <a:t>relay</a:t>
            </a:r>
            <a:endParaRPr lang="de-DE" sz="1400"/>
          </a:p>
        </p:txBody>
      </p:sp>
      <p:sp>
        <p:nvSpPr>
          <p:cNvPr id="43" name="Rechteck 42" hidden="0"/>
          <p:cNvSpPr/>
          <p:nvPr isPhoto="0" userDrawn="0"/>
        </p:nvSpPr>
        <p:spPr bwMode="auto">
          <a:xfrm>
            <a:off x="1731977" y="2697946"/>
            <a:ext cx="3168351" cy="288032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srgbClr val="FF0000"/>
              </a:solidFill>
            </a:endParaRPr>
          </a:p>
        </p:txBody>
      </p:sp>
      <p:sp>
        <p:nvSpPr>
          <p:cNvPr id="45" name="Textfeld 44" hidden="0"/>
          <p:cNvSpPr txBox="1"/>
          <p:nvPr isPhoto="0" userDrawn="0"/>
        </p:nvSpPr>
        <p:spPr bwMode="auto">
          <a:xfrm>
            <a:off x="5200965" y="2627620"/>
            <a:ext cx="2753100" cy="307777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400"/>
              <a:t>Visualisierung (Lehrerdemo)</a:t>
            </a:r>
            <a:endParaRPr/>
          </a:p>
        </p:txBody>
      </p:sp>
      <p:pic>
        <p:nvPicPr>
          <p:cNvPr id="2050" name="Picture 2" descr="page2image48826432" hidden="0"/>
          <p:cNvPicPr>
            <a:picLocks noChangeAspect="1" noChangeArrowheads="1"/>
          </p:cNvPicPr>
          <p:nvPr isPhoto="0" userDrawn="0"/>
        </p:nvPicPr>
        <p:blipFill>
          <a:blip r:embed="rId5"/>
          <a:stretch/>
        </p:blipFill>
        <p:spPr bwMode="auto">
          <a:xfrm>
            <a:off x="0" y="0"/>
            <a:ext cx="76200" cy="635000"/>
          </a:xfrm>
          <a:prstGeom prst="rect">
            <a:avLst/>
          </a:prstGeom>
          <a:noFill/>
        </p:spPr>
      </p:pic>
      <p:pic>
        <p:nvPicPr>
          <p:cNvPr id="2061" name="Picture 13" descr="page2image48826432" hidden="0"/>
          <p:cNvPicPr>
            <a:picLocks noChangeAspect="1" noChangeArrowheads="1"/>
          </p:cNvPicPr>
          <p:nvPr isPhoto="0" userDrawn="0"/>
        </p:nvPicPr>
        <p:blipFill>
          <a:blip r:embed="rId5"/>
          <a:stretch/>
        </p:blipFill>
        <p:spPr bwMode="auto">
          <a:xfrm>
            <a:off x="0" y="0"/>
            <a:ext cx="76200" cy="635000"/>
          </a:xfrm>
          <a:prstGeom prst="rect">
            <a:avLst/>
          </a:prstGeom>
          <a:noFill/>
        </p:spPr>
      </p:pic>
      <p:pic>
        <p:nvPicPr>
          <p:cNvPr id="2" name="Grafik 1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3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 hidden="0"/>
          <p:cNvSpPr/>
          <p:nvPr isPhoto="0" userDrawn="0"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E Ideen und Beispiele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" name="Grafik 2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984191" y="1293496"/>
            <a:ext cx="3587809" cy="5580313"/>
          </a:xfrm>
          <a:prstGeom prst="rect">
            <a:avLst/>
          </a:prstGeom>
        </p:spPr>
      </p:pic>
      <p:sp>
        <p:nvSpPr>
          <p:cNvPr id="13" name="Rechteck 12" hidden="0"/>
          <p:cNvSpPr/>
          <p:nvPr isPhoto="0" userDrawn="0"/>
        </p:nvSpPr>
        <p:spPr bwMode="auto">
          <a:xfrm>
            <a:off x="1327244" y="5589240"/>
            <a:ext cx="2952328" cy="432048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srgbClr val="FF0000"/>
              </a:solidFill>
            </a:endParaRPr>
          </a:p>
        </p:txBody>
      </p:sp>
      <p:sp>
        <p:nvSpPr>
          <p:cNvPr id="14" name="Textfeld 13" hidden="0"/>
          <p:cNvSpPr txBox="1"/>
          <p:nvPr isPhoto="0" userDrawn="0"/>
        </p:nvSpPr>
        <p:spPr bwMode="auto">
          <a:xfrm>
            <a:off x="4544717" y="5589240"/>
            <a:ext cx="3514104" cy="646331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de-DE" sz="1200"/>
              <a:t>Reflexionsphase anspruchsvoll</a:t>
            </a:r>
            <a:endParaRPr/>
          </a:p>
          <a:p>
            <a:pPr>
              <a:defRPr/>
            </a:pPr>
            <a:r>
              <a:rPr lang="de-DE" sz="1200"/>
              <a:t>Unterstützung bei Sprachproduktion mit Redemitteln</a:t>
            </a:r>
            <a:endParaRPr/>
          </a:p>
          <a:p>
            <a:pPr>
              <a:defRPr/>
            </a:pPr>
            <a:r>
              <a:rPr lang="de-DE" sz="1200"/>
              <a:t>(Think-Pair-Share) </a:t>
            </a:r>
            <a:endParaRPr/>
          </a:p>
        </p:txBody>
      </p:sp>
      <p:pic>
        <p:nvPicPr>
          <p:cNvPr id="2" name="Grafik 1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5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 hidden="0"/>
          <p:cNvSpPr/>
          <p:nvPr isPhoto="0" userDrawn="0"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E Ideen und Beispiele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Textfeld 1" hidden="0"/>
          <p:cNvSpPr txBox="1"/>
          <p:nvPr isPhoto="0" userDrawn="0"/>
        </p:nvSpPr>
        <p:spPr bwMode="auto">
          <a:xfrm>
            <a:off x="1227909" y="1767840"/>
            <a:ext cx="6999032" cy="313932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de-DE" b="1"/>
              <a:t>Fazit, Herausforderungen:</a:t>
            </a:r>
            <a:endParaRPr/>
          </a:p>
          <a:p>
            <a:pPr>
              <a:defRPr/>
            </a:pPr>
            <a:endParaRPr lang="de-DE"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grundsätzlich schnell umsetzbar, auch in den unteren Jahrgangsstufen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stark klassenabhängig (fremdsprachliche Vorerfahrung und Können, </a:t>
            </a:r>
            <a:endParaRPr/>
          </a:p>
          <a:p>
            <a:pPr>
              <a:defRPr/>
            </a:pPr>
            <a:r>
              <a:rPr lang="de-DE"/>
              <a:t>			Disziplin, Motivation)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tageszeitabhängig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kleinschrittiger als „normaler“ Basissportunterricht (mehr Zeit)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soziales Lernen eher hinten angestellt. (diskutieren, Streit schlichten, </a:t>
            </a:r>
            <a:endParaRPr/>
          </a:p>
          <a:p>
            <a:pPr>
              <a:defRPr/>
            </a:pPr>
            <a:r>
              <a:rPr lang="de-DE"/>
              <a:t>	gemeinsam Hindernisse bewältigen)</a:t>
            </a:r>
            <a:endParaRPr/>
          </a:p>
          <a:p>
            <a:pPr marL="285750" indent="-285750">
              <a:buFontTx/>
              <a:buChar char="-"/>
              <a:defRPr/>
            </a:pPr>
            <a:endParaRPr lang="de-DE"/>
          </a:p>
          <a:p>
            <a:pPr marL="285750" indent="-285750">
              <a:buFontTx/>
              <a:buChar char="-"/>
              <a:defRPr/>
            </a:pPr>
            <a:endParaRPr lang="de-DE"/>
          </a:p>
        </p:txBody>
      </p:sp>
      <p:pic>
        <p:nvPicPr>
          <p:cNvPr id="3" name="Grafik 2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6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 hidden="0"/>
          <p:cNvSpPr/>
          <p:nvPr isPhoto="0" userDrawn="0"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E Ideen und Beispiele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 hidden="0"/>
          <p:cNvSpPr/>
          <p:nvPr isPhoto="0" userDrawn="0"/>
        </p:nvSpPr>
        <p:spPr bwMode="auto">
          <a:xfrm>
            <a:off x="871142" y="1422863"/>
            <a:ext cx="6552729" cy="177022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buSzPct val="100000"/>
              <a:defRPr sz="2400"/>
            </a:pPr>
            <a:endParaRPr lang="de-DE" sz="1600" b="1" u="sng"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>
              <a:buSzPct val="100000"/>
              <a:defRPr sz="2400"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" name="Textfeld 1" hidden="0">
            <a:hlinkClick r:id="rId2"/>
          </p:cNvPr>
          <p:cNvSpPr txBox="1"/>
          <p:nvPr isPhoto="0" userDrawn="0"/>
        </p:nvSpPr>
        <p:spPr bwMode="auto">
          <a:xfrm>
            <a:off x="1170085" y="1822973"/>
            <a:ext cx="7295587" cy="83099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de-DE"/>
              <a:t>2. Disc Golf Stundenentwurf zur freien Verwendung  - Jahrgangsstufe 7 / (8)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 sz="1200"/>
              <a:t>Zukünftig auf </a:t>
            </a:r>
            <a:r>
              <a:rPr lang="de-DE" sz="1200"/>
              <a:t>bilingual.bayern.de</a:t>
            </a:r>
            <a:r>
              <a:rPr lang="de-DE" sz="1200"/>
              <a:t> zum Download verfügbar:</a:t>
            </a:r>
            <a:endParaRPr/>
          </a:p>
        </p:txBody>
      </p:sp>
      <p:pic>
        <p:nvPicPr>
          <p:cNvPr id="16" name="Grafik 15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405216" y="2728466"/>
            <a:ext cx="5711820" cy="3487877"/>
          </a:xfrm>
          <a:prstGeom prst="rect">
            <a:avLst/>
          </a:prstGeom>
        </p:spPr>
      </p:pic>
      <p:sp>
        <p:nvSpPr>
          <p:cNvPr id="17" name="Textfeld 2" hidden="0"/>
          <p:cNvSpPr/>
          <p:nvPr isPhoto="0" userDrawn="0"/>
        </p:nvSpPr>
        <p:spPr bwMode="auto">
          <a:xfrm>
            <a:off x="1187624" y="1372182"/>
            <a:ext cx="6552729" cy="4001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Ideen und Beispiele für den Sportunterricht</a:t>
            </a:r>
            <a:endParaRPr lang="de-DE" sz="2000"/>
          </a:p>
        </p:txBody>
      </p:sp>
      <p:pic>
        <p:nvPicPr>
          <p:cNvPr id="3" name="Grafik 2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7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 hidden="0"/>
          <p:cNvSpPr/>
          <p:nvPr isPhoto="0" userDrawn="0"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E Ideen und Beispiele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 hidden="0"/>
          <p:cNvSpPr/>
          <p:nvPr isPhoto="0" userDrawn="0"/>
        </p:nvSpPr>
        <p:spPr bwMode="auto">
          <a:xfrm>
            <a:off x="871142" y="1422863"/>
            <a:ext cx="6552729" cy="177022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buSzPct val="100000"/>
              <a:defRPr sz="2400"/>
            </a:pPr>
            <a:endParaRPr lang="de-DE" sz="1600" b="1" u="sng"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>
              <a:buSzPct val="100000"/>
              <a:defRPr sz="2400"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" name="Textfeld 1" hidden="0">
            <a:hlinkClick r:id="rId2"/>
          </p:cNvPr>
          <p:cNvSpPr txBox="1"/>
          <p:nvPr isPhoto="0" userDrawn="0"/>
        </p:nvSpPr>
        <p:spPr bwMode="auto">
          <a:xfrm>
            <a:off x="1034454" y="1482295"/>
            <a:ext cx="7295587" cy="64633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de-DE"/>
              <a:t>2. Disc Golf Stundenentwurf zur freien Verwendung  - Jahrgangsstufe 7 / (8)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17" name="Textfeld 2" hidden="0"/>
          <p:cNvSpPr/>
          <p:nvPr isPhoto="0" userDrawn="0"/>
        </p:nvSpPr>
        <p:spPr bwMode="auto">
          <a:xfrm>
            <a:off x="1759959" y="1093965"/>
            <a:ext cx="6552729" cy="4001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Ideen und Beispiele für den Sportunterricht</a:t>
            </a:r>
            <a:endParaRPr lang="de-DE" sz="2000"/>
          </a:p>
        </p:txBody>
      </p:sp>
      <p:pic>
        <p:nvPicPr>
          <p:cNvPr id="7" name="Grafik 6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8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  <p:pic>
        <p:nvPicPr>
          <p:cNvPr id="10" name="Grafik 9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665073" y="1866468"/>
            <a:ext cx="4017174" cy="4940229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4500970" y="2028644"/>
            <a:ext cx="3876745" cy="3393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 hidden="0"/>
          <p:cNvSpPr/>
          <p:nvPr isPhoto="0" userDrawn="0"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E Ideen und Beispiele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 hidden="0"/>
          <p:cNvSpPr/>
          <p:nvPr isPhoto="0" userDrawn="0"/>
        </p:nvSpPr>
        <p:spPr bwMode="auto">
          <a:xfrm>
            <a:off x="871142" y="1422863"/>
            <a:ext cx="6552729" cy="177022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buSzPct val="100000"/>
              <a:defRPr sz="2400"/>
            </a:pPr>
            <a:endParaRPr lang="de-DE" sz="1600" b="1" u="sng"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>
              <a:buSzPct val="100000"/>
              <a:defRPr sz="2400"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7" name="Grafik 6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8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  <p:pic>
        <p:nvPicPr>
          <p:cNvPr id="9" name="Grafik 8" descr="Ein Bild, das Text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77025" y="1207331"/>
            <a:ext cx="4277719" cy="5580313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4572000" y="1277687"/>
            <a:ext cx="3909182" cy="5337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 hidden="0"/>
          <p:cNvSpPr/>
          <p:nvPr isPhoto="0" userDrawn="0"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AGENDA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 hidden="0"/>
          <p:cNvSpPr/>
          <p:nvPr isPhoto="0" userDrawn="0"/>
        </p:nvSpPr>
        <p:spPr bwMode="auto">
          <a:xfrm>
            <a:off x="1053938" y="2166070"/>
            <a:ext cx="6830429" cy="4199611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defRPr sz="2400" b="1"/>
            </a:pPr>
            <a:r>
              <a:rPr lang="de-DE" sz="2000"/>
              <a:t>AGENDA</a:t>
            </a:r>
            <a:endParaRPr/>
          </a:p>
          <a:p>
            <a:pPr>
              <a:lnSpc>
                <a:spcPct val="150000"/>
              </a:lnSpc>
              <a:defRPr sz="2400" b="1"/>
            </a:pPr>
            <a:r>
              <a:rPr lang="de-DE" sz="2000">
                <a:latin typeface="Calibri"/>
                <a:cs typeface="Calibri"/>
              </a:rPr>
              <a:t>A	Konzept: „bilinguale Züge an Realschulen“</a:t>
            </a:r>
            <a:endParaRPr/>
          </a:p>
          <a:p>
            <a:pPr>
              <a:lnSpc>
                <a:spcPct val="150000"/>
              </a:lnSpc>
              <a:defRPr sz="2400" b="1"/>
            </a:pPr>
            <a:r>
              <a:rPr lang="de-DE" sz="2000">
                <a:latin typeface="Calibri"/>
                <a:cs typeface="Calibri"/>
              </a:rPr>
              <a:t>B</a:t>
            </a:r>
            <a:r>
              <a:rPr sz="2000">
                <a:latin typeface="Calibri"/>
                <a:cs typeface="Calibri"/>
              </a:rPr>
              <a:t>	</a:t>
            </a:r>
            <a:r>
              <a:rPr lang="de-DE" sz="2000">
                <a:latin typeface="Calibri"/>
                <a:cs typeface="Calibri"/>
              </a:rPr>
              <a:t>Überlegungen: Vorteile von Bewegung für das Lernen</a:t>
            </a:r>
            <a:endParaRPr/>
          </a:p>
          <a:p>
            <a:pPr>
              <a:lnSpc>
                <a:spcPct val="150000"/>
              </a:lnSpc>
              <a:defRPr sz="2400" b="1"/>
            </a:pPr>
            <a:r>
              <a:rPr lang="de-DE" sz="2000">
                <a:latin typeface="Calibri"/>
                <a:cs typeface="Calibri"/>
              </a:rPr>
              <a:t>C	Ideen und Beispiele für Bewegung im Unterricht</a:t>
            </a:r>
            <a:endParaRPr/>
          </a:p>
          <a:p>
            <a:pPr>
              <a:lnSpc>
                <a:spcPct val="150000"/>
              </a:lnSpc>
              <a:defRPr sz="2400" b="1"/>
            </a:pPr>
            <a:r>
              <a:rPr lang="de-DE" sz="2000">
                <a:latin typeface="Calibri"/>
                <a:cs typeface="Calibri"/>
              </a:rPr>
              <a:t>D	Das Fach Sport bilingual unterrichtet</a:t>
            </a:r>
            <a:endParaRPr/>
          </a:p>
          <a:p>
            <a:pPr>
              <a:lnSpc>
                <a:spcPct val="150000"/>
              </a:lnSpc>
              <a:defRPr sz="2400" b="1"/>
            </a:pPr>
            <a:r>
              <a:rPr lang="de-DE" sz="2000">
                <a:latin typeface="Calibri"/>
                <a:cs typeface="Calibri"/>
              </a:rPr>
              <a:t>E	Ideen und Beispiele Sport Bilingual</a:t>
            </a:r>
            <a:endParaRPr/>
          </a:p>
          <a:p>
            <a:pPr>
              <a:lnSpc>
                <a:spcPct val="150000"/>
              </a:lnSpc>
              <a:defRPr sz="2400" b="1"/>
            </a:pPr>
            <a:r>
              <a:rPr lang="de-DE" sz="2000">
                <a:latin typeface="Calibri"/>
                <a:cs typeface="Calibri"/>
              </a:rPr>
              <a:t>F	Ausblick</a:t>
            </a:r>
            <a:endParaRPr/>
          </a:p>
          <a:p>
            <a:pPr>
              <a:lnSpc>
                <a:spcPct val="150000"/>
              </a:lnSpc>
              <a:defRPr sz="2400" b="1"/>
            </a:pPr>
            <a:r>
              <a:rPr lang="de-DE" sz="2000">
                <a:latin typeface="Calibri"/>
                <a:cs typeface="Calibri"/>
              </a:rPr>
              <a:t>G	Literatur + Arbeitsmaterial</a:t>
            </a:r>
            <a:endParaRPr/>
          </a:p>
          <a:p>
            <a:pPr>
              <a:lnSpc>
                <a:spcPct val="150000"/>
              </a:lnSpc>
              <a:defRPr sz="2400" b="1"/>
            </a:pPr>
            <a:r>
              <a:rPr lang="de-DE" sz="2000">
                <a:latin typeface="Calibri"/>
                <a:cs typeface="Calibri"/>
              </a:rPr>
              <a:t>H	Fragen, Wünsche, Anregungen, Diskussion</a:t>
            </a:r>
            <a:endParaRPr>
              <a:latin typeface="Calibri"/>
              <a:cs typeface="Calibri"/>
            </a:endParaRPr>
          </a:p>
        </p:txBody>
      </p:sp>
      <p:pic>
        <p:nvPicPr>
          <p:cNvPr id="7" name="Grafik 6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6948264" y="1261739"/>
            <a:ext cx="1230441" cy="1230441"/>
          </a:xfrm>
          <a:prstGeom prst="rect">
            <a:avLst/>
          </a:prstGeom>
        </p:spPr>
      </p:pic>
      <p:sp>
        <p:nvSpPr>
          <p:cNvPr id="2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 hidden="0"/>
          <p:cNvSpPr/>
          <p:nvPr isPhoto="0" userDrawn="0"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E Ideen und Beispiele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 hidden="0"/>
          <p:cNvSpPr/>
          <p:nvPr isPhoto="0" userDrawn="0"/>
        </p:nvSpPr>
        <p:spPr bwMode="auto">
          <a:xfrm>
            <a:off x="871142" y="1422863"/>
            <a:ext cx="6552729" cy="177022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buSzPct val="100000"/>
              <a:defRPr sz="2400"/>
            </a:pPr>
            <a:endParaRPr lang="de-DE" sz="1600" b="1" u="sng"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>
              <a:buSzPct val="100000"/>
              <a:defRPr sz="2400"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7" name="Grafik 6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8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  <p:pic>
        <p:nvPicPr>
          <p:cNvPr id="9" name="Grafik 8" descr="Ein Bild, das Text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56926" y="1205586"/>
            <a:ext cx="4453689" cy="5845467"/>
          </a:xfrm>
          <a:prstGeom prst="rect">
            <a:avLst/>
          </a:prstGeom>
        </p:spPr>
      </p:pic>
      <p:pic>
        <p:nvPicPr>
          <p:cNvPr id="11" name="Grafik 10" descr="Ein Bild, das Tisch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4572000" y="1320463"/>
            <a:ext cx="3834323" cy="49168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 hidden="0"/>
          <p:cNvSpPr/>
          <p:nvPr isPhoto="0" userDrawn="0"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E Ideen und Beispiele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 hidden="0"/>
          <p:cNvSpPr/>
          <p:nvPr isPhoto="0" userDrawn="0"/>
        </p:nvSpPr>
        <p:spPr bwMode="auto">
          <a:xfrm>
            <a:off x="871142" y="1422863"/>
            <a:ext cx="6552729" cy="177022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buSzPct val="100000"/>
              <a:defRPr sz="2400"/>
            </a:pPr>
            <a:endParaRPr lang="de-DE" sz="1600" b="1" u="sng"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>
              <a:buSzPct val="100000"/>
              <a:defRPr sz="2400"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7" name="Grafik 6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8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  <p:pic>
        <p:nvPicPr>
          <p:cNvPr id="3" name="Grafik 2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40600" y="1383965"/>
            <a:ext cx="4532801" cy="5757737"/>
          </a:xfrm>
          <a:prstGeom prst="rect">
            <a:avLst/>
          </a:prstGeom>
        </p:spPr>
      </p:pic>
      <p:pic>
        <p:nvPicPr>
          <p:cNvPr id="10" name="Grafik 9" descr="Ein Bild, das Tisch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4278804" y="1772816"/>
            <a:ext cx="3987488" cy="4962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 hidden="0"/>
          <p:cNvSpPr/>
          <p:nvPr isPhoto="0" userDrawn="0"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E Ideen und Beispiele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 hidden="0"/>
          <p:cNvSpPr/>
          <p:nvPr isPhoto="0" userDrawn="0"/>
        </p:nvSpPr>
        <p:spPr bwMode="auto">
          <a:xfrm>
            <a:off x="871142" y="1422863"/>
            <a:ext cx="6552729" cy="177022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buSzPct val="100000"/>
              <a:defRPr sz="2400"/>
            </a:pPr>
            <a:endParaRPr lang="de-DE" sz="1600" b="1" u="sng"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>
              <a:buSzPct val="100000"/>
              <a:defRPr sz="2400"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7" name="Grafik 6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8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  <p:pic>
        <p:nvPicPr>
          <p:cNvPr id="6" name="Grafik 5" descr="Ein Bild, das Tisch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90392" y="1323858"/>
            <a:ext cx="3976353" cy="5175649"/>
          </a:xfrm>
          <a:prstGeom prst="rect">
            <a:avLst/>
          </a:prstGeom>
        </p:spPr>
      </p:pic>
      <p:pic>
        <p:nvPicPr>
          <p:cNvPr id="11" name="Grafik 10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4143330" y="1298003"/>
            <a:ext cx="3995408" cy="51756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 hidden="0"/>
          <p:cNvSpPr/>
          <p:nvPr isPhoto="0" userDrawn="0"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E Ideen und Beispiele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 hidden="0"/>
          <p:cNvSpPr/>
          <p:nvPr isPhoto="0" userDrawn="0"/>
        </p:nvSpPr>
        <p:spPr bwMode="auto">
          <a:xfrm>
            <a:off x="871142" y="1422863"/>
            <a:ext cx="6552729" cy="177022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buSzPct val="100000"/>
              <a:defRPr sz="2400"/>
            </a:pPr>
            <a:endParaRPr lang="de-DE" sz="1600" b="1" u="sng"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>
              <a:buSzPct val="100000"/>
              <a:defRPr sz="2400"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7" name="Grafik 6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8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  <p:pic>
        <p:nvPicPr>
          <p:cNvPr id="3" name="Grafik 2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369046" y="1422863"/>
            <a:ext cx="4202954" cy="5216432"/>
          </a:xfrm>
          <a:prstGeom prst="rect">
            <a:avLst/>
          </a:prstGeom>
        </p:spPr>
      </p:pic>
      <p:pic>
        <p:nvPicPr>
          <p:cNvPr id="10" name="Grafik 9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4427517" y="1556792"/>
            <a:ext cx="3845341" cy="4953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 hidden="0"/>
          <p:cNvSpPr/>
          <p:nvPr isPhoto="0" userDrawn="0"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E Ideen und Beispiele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 hidden="0"/>
          <p:cNvSpPr/>
          <p:nvPr isPhoto="0" userDrawn="0"/>
        </p:nvSpPr>
        <p:spPr bwMode="auto">
          <a:xfrm>
            <a:off x="827584" y="1628800"/>
            <a:ext cx="6552729" cy="338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endParaRPr lang="de-DE" sz="1600" b="0" i="1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" name="Textfeld 1" hidden="0"/>
          <p:cNvSpPr txBox="1"/>
          <p:nvPr isPhoto="0" userDrawn="0"/>
        </p:nvSpPr>
        <p:spPr bwMode="auto">
          <a:xfrm>
            <a:off x="989816" y="1206042"/>
            <a:ext cx="6074099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de-DE"/>
              <a:t>3. Schülerproduktion (9): Circuit </a:t>
            </a:r>
            <a:r>
              <a:rPr lang="de-DE"/>
              <a:t>training</a:t>
            </a:r>
            <a:r>
              <a:rPr lang="de-DE"/>
              <a:t> </a:t>
            </a:r>
            <a:r>
              <a:rPr lang="de-DE"/>
              <a:t>with</a:t>
            </a:r>
            <a:r>
              <a:rPr lang="de-DE"/>
              <a:t> </a:t>
            </a:r>
            <a:r>
              <a:rPr lang="de-DE"/>
              <a:t>everyday</a:t>
            </a:r>
            <a:r>
              <a:rPr lang="de-DE"/>
              <a:t> </a:t>
            </a:r>
            <a:r>
              <a:rPr lang="de-DE"/>
              <a:t>objects</a:t>
            </a:r>
            <a:endParaRPr lang="de-DE"/>
          </a:p>
        </p:txBody>
      </p:sp>
      <p:pic>
        <p:nvPicPr>
          <p:cNvPr id="7" name="Grafik 6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894304" y="1417131"/>
            <a:ext cx="3642739" cy="5154936"/>
          </a:xfrm>
          <a:prstGeom prst="rect">
            <a:avLst/>
          </a:prstGeom>
        </p:spPr>
      </p:pic>
      <p:pic>
        <p:nvPicPr>
          <p:cNvPr id="9" name="Grafik 8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4367238" y="1315096"/>
            <a:ext cx="3786946" cy="5359006"/>
          </a:xfrm>
          <a:prstGeom prst="rect">
            <a:avLst/>
          </a:prstGeom>
        </p:spPr>
      </p:pic>
      <p:pic>
        <p:nvPicPr>
          <p:cNvPr id="3" name="Grafik 2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8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 hidden="0"/>
          <p:cNvSpPr/>
          <p:nvPr isPhoto="0" userDrawn="0"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F Ausblick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 hidden="0"/>
          <p:cNvSpPr/>
          <p:nvPr isPhoto="0" userDrawn="0"/>
        </p:nvSpPr>
        <p:spPr bwMode="auto">
          <a:xfrm>
            <a:off x="827584" y="1628800"/>
            <a:ext cx="6552729" cy="338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endParaRPr lang="de-DE" sz="1600" b="0" i="1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" name="Textfeld 1" hidden="0"/>
          <p:cNvSpPr txBox="1"/>
          <p:nvPr isPhoto="0" userDrawn="0"/>
        </p:nvSpPr>
        <p:spPr bwMode="auto">
          <a:xfrm>
            <a:off x="989816" y="1206042"/>
            <a:ext cx="7362913" cy="387798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de-DE" sz="3600"/>
              <a:t>F	 Ausblick: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 sz="2400"/>
              <a:t>Derzeit in Erstellung:</a:t>
            </a:r>
            <a:endParaRPr/>
          </a:p>
          <a:p>
            <a:pPr>
              <a:defRPr/>
            </a:pPr>
            <a:endParaRPr lang="de-DE" sz="2400"/>
          </a:p>
          <a:p>
            <a:pPr>
              <a:defRPr/>
            </a:pPr>
            <a:r>
              <a:rPr lang="de-DE" sz="2400"/>
              <a:t>Für alle Jahrgangsstufen: Spielesammlung: </a:t>
            </a:r>
            <a:endParaRPr/>
          </a:p>
          <a:p>
            <a:pPr>
              <a:defRPr/>
            </a:pPr>
            <a:r>
              <a:rPr lang="de-DE" sz="2400"/>
              <a:t>	„kleine Spiele für den bilingualen Sportunterricht“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de-DE" sz="2400"/>
              <a:t>Jgst</a:t>
            </a:r>
            <a:r>
              <a:rPr lang="de-DE" sz="2400"/>
              <a:t>. 6 (Vorkurs) Yoga: </a:t>
            </a:r>
            <a:r>
              <a:rPr lang="de-DE" sz="2400" i="1"/>
              <a:t>Selbsteinschätzung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de-DE" sz="2400"/>
              <a:t>Jgst</a:t>
            </a:r>
            <a:r>
              <a:rPr lang="de-DE" sz="2400"/>
              <a:t>. 7 </a:t>
            </a:r>
            <a:r>
              <a:rPr lang="de-DE" sz="2400"/>
              <a:t>Orienteering</a:t>
            </a:r>
            <a:endParaRPr lang="de-DE" sz="2400"/>
          </a:p>
          <a:p>
            <a:pPr marL="342900" indent="-342900">
              <a:buFont typeface="Arial"/>
              <a:buChar char="•"/>
              <a:defRPr/>
            </a:pPr>
            <a:r>
              <a:rPr lang="de-DE" sz="2400"/>
              <a:t>Jgst</a:t>
            </a:r>
            <a:r>
              <a:rPr lang="de-DE" sz="2400"/>
              <a:t>. 9 Yoga </a:t>
            </a:r>
            <a:endParaRPr/>
          </a:p>
          <a:p>
            <a:pPr>
              <a:defRPr/>
            </a:pPr>
            <a:r>
              <a:rPr lang="de-DE" sz="2400"/>
              <a:t>	– Sun Salutation</a:t>
            </a:r>
            <a:endParaRPr/>
          </a:p>
        </p:txBody>
      </p:sp>
      <p:pic>
        <p:nvPicPr>
          <p:cNvPr id="3" name="Grafik 2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8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  <p:pic>
        <p:nvPicPr>
          <p:cNvPr id="10" name="Grafik 9" descr="Ein Bild, das Text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3996744" y="4105886"/>
            <a:ext cx="2186669" cy="2568137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6183413" y="4100131"/>
            <a:ext cx="2186669" cy="25738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 hidden="0"/>
          <p:cNvSpPr/>
          <p:nvPr isPhoto="0" userDrawn="0"/>
        </p:nvSpPr>
        <p:spPr bwMode="auto">
          <a:xfrm>
            <a:off x="828395" y="1399088"/>
            <a:ext cx="6615220" cy="4001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defRPr sz="2400" b="1"/>
            </a:pPr>
            <a:endParaRPr lang="de-DE" sz="2000"/>
          </a:p>
        </p:txBody>
      </p:sp>
      <p:sp>
        <p:nvSpPr>
          <p:cNvPr id="5" name="Textfeld 8" hidden="0"/>
          <p:cNvSpPr/>
          <p:nvPr isPhoto="0" userDrawn="0"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G Literatur und Arbeitsmaterial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Textfeld 1" hidden="0"/>
          <p:cNvSpPr txBox="1"/>
          <p:nvPr isPhoto="0" userDrawn="0"/>
        </p:nvSpPr>
        <p:spPr bwMode="auto">
          <a:xfrm>
            <a:off x="799196" y="1488594"/>
            <a:ext cx="5468164" cy="424731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de-DE"/>
              <a:t>Literatur: 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C. Müller /R. </a:t>
            </a:r>
            <a:r>
              <a:rPr lang="de-DE"/>
              <a:t>Schlöffel</a:t>
            </a:r>
            <a:r>
              <a:rPr lang="de-DE"/>
              <a:t>; </a:t>
            </a:r>
            <a:endParaRPr/>
          </a:p>
          <a:p>
            <a:pPr>
              <a:defRPr/>
            </a:pPr>
            <a:r>
              <a:rPr lang="de-DE"/>
              <a:t>Bewegtes Lernen in modernen Fremdsprachen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z.B</a:t>
            </a:r>
            <a:r>
              <a:rPr lang="de-DE"/>
              <a:t> Touch </a:t>
            </a:r>
            <a:r>
              <a:rPr lang="de-DE"/>
              <a:t>and</a:t>
            </a:r>
            <a:r>
              <a:rPr lang="de-DE"/>
              <a:t> </a:t>
            </a:r>
            <a:r>
              <a:rPr lang="de-DE"/>
              <a:t>say</a:t>
            </a:r>
            <a:r>
              <a:rPr lang="de-DE"/>
              <a:t> </a:t>
            </a:r>
            <a:r>
              <a:rPr lang="de-DE"/>
              <a:t>it!</a:t>
            </a:r>
            <a:r>
              <a:rPr lang="de-DE"/>
              <a:t> Keep fit! 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C. Fink / O. Fink;</a:t>
            </a:r>
            <a:endParaRPr/>
          </a:p>
          <a:p>
            <a:pPr>
              <a:defRPr/>
            </a:pPr>
            <a:r>
              <a:rPr lang="de-DE"/>
              <a:t>Move </a:t>
            </a:r>
            <a:r>
              <a:rPr lang="de-DE"/>
              <a:t>ya</a:t>
            </a:r>
            <a:r>
              <a:rPr lang="de-DE"/>
              <a:t>! Grammatikspiele in BEWEGUNG für den</a:t>
            </a:r>
            <a:endParaRPr/>
          </a:p>
          <a:p>
            <a:pPr>
              <a:defRPr/>
            </a:pPr>
            <a:r>
              <a:rPr lang="de-DE"/>
              <a:t>Englischunterricht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z.B. Chain </a:t>
            </a:r>
            <a:r>
              <a:rPr lang="de-DE"/>
              <a:t>of</a:t>
            </a:r>
            <a:r>
              <a:rPr lang="de-DE"/>
              <a:t> </a:t>
            </a:r>
            <a:r>
              <a:rPr lang="de-DE"/>
              <a:t>words</a:t>
            </a:r>
            <a:r>
              <a:rPr lang="de-DE"/>
              <a:t>, Fast - </a:t>
            </a:r>
            <a:r>
              <a:rPr lang="de-DE"/>
              <a:t>faster</a:t>
            </a:r>
            <a:r>
              <a:rPr lang="de-DE"/>
              <a:t> - </a:t>
            </a:r>
            <a:r>
              <a:rPr lang="de-DE"/>
              <a:t>the</a:t>
            </a:r>
            <a:r>
              <a:rPr lang="de-DE"/>
              <a:t> fastest, </a:t>
            </a:r>
            <a:r>
              <a:rPr lang="de-DE"/>
              <a:t>Hopscotch</a:t>
            </a:r>
            <a:endParaRPr lang="de-DE"/>
          </a:p>
        </p:txBody>
      </p:sp>
      <p:pic>
        <p:nvPicPr>
          <p:cNvPr id="10" name="Grafik 9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6149347" y="1399088"/>
            <a:ext cx="1592747" cy="2191081"/>
          </a:xfrm>
          <a:prstGeom prst="rect">
            <a:avLst/>
          </a:prstGeom>
        </p:spPr>
      </p:pic>
      <p:pic>
        <p:nvPicPr>
          <p:cNvPr id="12" name="Grafik 11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6166759" y="3783215"/>
            <a:ext cx="1592747" cy="2262814"/>
          </a:xfrm>
          <a:prstGeom prst="rect">
            <a:avLst/>
          </a:prstGeom>
        </p:spPr>
      </p:pic>
      <p:pic>
        <p:nvPicPr>
          <p:cNvPr id="3" name="Grafik 2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6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 hidden="0"/>
          <p:cNvSpPr/>
          <p:nvPr isPhoto="0" userDrawn="0"/>
        </p:nvSpPr>
        <p:spPr bwMode="auto">
          <a:xfrm>
            <a:off x="828395" y="1399088"/>
            <a:ext cx="6615220" cy="4001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defRPr sz="2400" b="1"/>
            </a:pPr>
            <a:endParaRPr lang="de-DE" sz="2000"/>
          </a:p>
        </p:txBody>
      </p:sp>
      <p:sp>
        <p:nvSpPr>
          <p:cNvPr id="5" name="Textfeld 8" hidden="0"/>
          <p:cNvSpPr/>
          <p:nvPr isPhoto="0" userDrawn="0"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G Literatur und Arbeitsmaterial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Textfeld 1" hidden="0"/>
          <p:cNvSpPr txBox="1"/>
          <p:nvPr isPhoto="0" userDrawn="0"/>
        </p:nvSpPr>
        <p:spPr bwMode="auto">
          <a:xfrm>
            <a:off x="799196" y="1488594"/>
            <a:ext cx="2925801" cy="923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de-DE"/>
              <a:t>Literatur: </a:t>
            </a:r>
            <a:endParaRPr/>
          </a:p>
          <a:p>
            <a:pPr>
              <a:defRPr/>
            </a:pPr>
            <a:r>
              <a:rPr lang="de-DE"/>
              <a:t>Aktion West-Ost e.V.: </a:t>
            </a:r>
            <a:endParaRPr/>
          </a:p>
          <a:p>
            <a:pPr>
              <a:defRPr/>
            </a:pPr>
            <a:r>
              <a:rPr lang="de-DE"/>
              <a:t>Eurogames</a:t>
            </a:r>
            <a:r>
              <a:rPr lang="de-DE"/>
              <a:t>. Düsseldorf. 2014</a:t>
            </a:r>
            <a:endParaRPr/>
          </a:p>
        </p:txBody>
      </p:sp>
      <p:pic>
        <p:nvPicPr>
          <p:cNvPr id="6" name="Grafik 5" descr="Ein Bild, das Text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rot="5400000">
            <a:off x="5279912" y="1888558"/>
            <a:ext cx="2279836" cy="1709877"/>
          </a:xfrm>
          <a:prstGeom prst="rect">
            <a:avLst/>
          </a:prstGeom>
        </p:spPr>
      </p:pic>
      <p:pic>
        <p:nvPicPr>
          <p:cNvPr id="8" name="Grafik 7" descr="Ein Bild, das Text, Person, Schild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5570952" y="4104819"/>
            <a:ext cx="1709877" cy="2276872"/>
          </a:xfrm>
          <a:prstGeom prst="rect">
            <a:avLst/>
          </a:prstGeom>
        </p:spPr>
      </p:pic>
      <p:sp>
        <p:nvSpPr>
          <p:cNvPr id="11" name="Textfeld 10" hidden="0"/>
          <p:cNvSpPr txBox="1"/>
          <p:nvPr isPhoto="0" userDrawn="0"/>
        </p:nvSpPr>
        <p:spPr bwMode="auto">
          <a:xfrm>
            <a:off x="611560" y="4255880"/>
            <a:ext cx="4522392" cy="64633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de-DE"/>
              <a:t>Dr. </a:t>
            </a:r>
            <a:r>
              <a:rPr lang="de-DE"/>
              <a:t>Mommert</a:t>
            </a:r>
            <a:r>
              <a:rPr lang="de-DE"/>
              <a:t>-Jauch, Petra / Jauch Janina: </a:t>
            </a:r>
            <a:endParaRPr/>
          </a:p>
          <a:p>
            <a:pPr>
              <a:defRPr/>
            </a:pPr>
            <a:r>
              <a:rPr lang="de-DE"/>
              <a:t>Fit im Kopf durch Bewegung. München. 2010  </a:t>
            </a:r>
            <a:endParaRPr/>
          </a:p>
        </p:txBody>
      </p:sp>
      <p:pic>
        <p:nvPicPr>
          <p:cNvPr id="3" name="Grafik 2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7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hteck 1" hidden="0"/>
          <p:cNvSpPr/>
          <p:nvPr isPhoto="0" userDrawn="0"/>
        </p:nvSpPr>
        <p:spPr bwMode="auto">
          <a:xfrm>
            <a:off x="971599" y="19168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/>
              <a:t>Material: </a:t>
            </a:r>
            <a:endParaRPr/>
          </a:p>
          <a:p>
            <a:pPr>
              <a:defRPr/>
            </a:pPr>
            <a:endParaRPr lang="de-DE"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Langenscheidt: </a:t>
            </a:r>
            <a:endParaRPr/>
          </a:p>
          <a:p>
            <a:pPr>
              <a:defRPr/>
            </a:pPr>
            <a:r>
              <a:rPr lang="de-DE"/>
              <a:t>Englisch-Memo für Kids</a:t>
            </a:r>
            <a:endParaRPr/>
          </a:p>
        </p:txBody>
      </p:sp>
      <p:pic>
        <p:nvPicPr>
          <p:cNvPr id="10" name="Grafik 9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3689195" y="1412776"/>
            <a:ext cx="3900625" cy="3203373"/>
          </a:xfrm>
          <a:prstGeom prst="rect">
            <a:avLst/>
          </a:prstGeom>
        </p:spPr>
      </p:pic>
      <p:sp>
        <p:nvSpPr>
          <p:cNvPr id="11" name="Textfeld 10" hidden="0"/>
          <p:cNvSpPr txBox="1"/>
          <p:nvPr isPhoto="0" userDrawn="0"/>
        </p:nvSpPr>
        <p:spPr bwMode="auto">
          <a:xfrm>
            <a:off x="971599" y="5326939"/>
            <a:ext cx="5995552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de-DE"/>
              <a:t>Beschreib- und abwischbare Magnettafel in der Turnhalle</a:t>
            </a:r>
            <a:endParaRPr/>
          </a:p>
        </p:txBody>
      </p:sp>
      <p:sp>
        <p:nvSpPr>
          <p:cNvPr id="12" name="Textfeld 8" hidden="0"/>
          <p:cNvSpPr/>
          <p:nvPr isPhoto="0" userDrawn="0"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G Literatur und Arbeitsmaterial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" name="Grafik 2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4" name="Textfeld 7" hidden="0"/>
          <p:cNvSpPr/>
          <p:nvPr isPhoto="0" userDrawn="0"/>
        </p:nvSpPr>
        <p:spPr bwMode="auto">
          <a:xfrm>
            <a:off x="331911" y="989111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8" hidden="0"/>
          <p:cNvSpPr/>
          <p:nvPr isPhoto="0" userDrawn="0"/>
        </p:nvSpPr>
        <p:spPr bwMode="auto">
          <a:xfrm>
            <a:off x="8501282" y="765067"/>
            <a:ext cx="523218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>
                <a:latin typeface="Calibri"/>
                <a:ea typeface="Calibri"/>
                <a:cs typeface="Calibri"/>
              </a:rPr>
              <a:t>H</a:t>
            </a:r>
            <a:r>
              <a:rPr lang="de-DE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   Fragen, Wünsche, Anregungen, Diskussion</a:t>
            </a:r>
            <a:endParaRPr/>
          </a:p>
        </p:txBody>
      </p:sp>
      <p:sp>
        <p:nvSpPr>
          <p:cNvPr id="6" name="Rechteck 2" hidden="0"/>
          <p:cNvSpPr/>
          <p:nvPr isPhoto="0" userDrawn="0"/>
        </p:nvSpPr>
        <p:spPr bwMode="auto">
          <a:xfrm>
            <a:off x="755373" y="1878901"/>
            <a:ext cx="6912768" cy="349431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r>
              <a:rPr lang="de-DE" sz="3600" b="1"/>
              <a:t>Fragen, Wünsche, Anregungen?</a:t>
            </a:r>
            <a:endParaRPr/>
          </a:p>
          <a:p>
            <a:pPr algn="ctr">
              <a:defRPr/>
            </a:pPr>
            <a:endParaRPr lang="de-DE" sz="3600" b="1"/>
          </a:p>
          <a:p>
            <a:pPr algn="ctr">
              <a:defRPr/>
            </a:pPr>
            <a:endParaRPr lang="de-DE" sz="3600" b="1"/>
          </a:p>
        </p:txBody>
      </p:sp>
      <p:pic>
        <p:nvPicPr>
          <p:cNvPr id="7" name="Picture 2" descr="C:\Users\di36pir\Filr\Meine Dateien\AK_BILI\08_PORTAL_NEU NEU\00_bildchen\bili-guru\01_IMG_6870_weiß_cut.jp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2599793" y="3645024"/>
            <a:ext cx="3327320" cy="1495131"/>
          </a:xfrm>
          <a:prstGeom prst="rect">
            <a:avLst/>
          </a:prstGeom>
          <a:noFill/>
        </p:spPr>
      </p:pic>
      <p:sp>
        <p:nvSpPr>
          <p:cNvPr id="2" name="Textfeld 1" hidden="0"/>
          <p:cNvSpPr txBox="1"/>
          <p:nvPr isPhoto="0" userDrawn="0"/>
        </p:nvSpPr>
        <p:spPr bwMode="auto">
          <a:xfrm>
            <a:off x="2123728" y="5373217"/>
            <a:ext cx="4896544" cy="923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sz="5400"/>
              <a:t>Join</a:t>
            </a:r>
            <a:r>
              <a:rPr lang="de-DE" sz="5400"/>
              <a:t> </a:t>
            </a:r>
            <a:r>
              <a:rPr lang="de-DE" sz="5400"/>
              <a:t>the</a:t>
            </a:r>
            <a:r>
              <a:rPr lang="de-DE" sz="5400"/>
              <a:t> </a:t>
            </a:r>
            <a:r>
              <a:rPr lang="de-DE" sz="5400"/>
              <a:t>team</a:t>
            </a:r>
            <a:r>
              <a:rPr lang="de-DE" sz="5400"/>
              <a:t>!</a:t>
            </a:r>
            <a:endParaRPr/>
          </a:p>
        </p:txBody>
      </p:sp>
      <p:pic>
        <p:nvPicPr>
          <p:cNvPr id="3" name="Grafik 2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8501281" y="1406432"/>
            <a:ext cx="523218" cy="523218"/>
          </a:xfrm>
          <a:prstGeom prst="rect">
            <a:avLst/>
          </a:prstGeom>
        </p:spPr>
      </p:pic>
      <p:sp>
        <p:nvSpPr>
          <p:cNvPr id="8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 hidden="0"/>
          <p:cNvSpPr/>
          <p:nvPr isPhoto="0" userDrawn="0"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 </a:t>
            </a:r>
            <a:r>
              <a:rPr lang="de-DE"/>
              <a:t>bilingual.bayern.de</a:t>
            </a:r>
            <a:r>
              <a:rPr lang="de-DE"/>
              <a:t> 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 hidden="0"/>
          <p:cNvSpPr/>
          <p:nvPr isPhoto="0" userDrawn="0"/>
        </p:nvSpPr>
        <p:spPr bwMode="auto">
          <a:xfrm>
            <a:off x="848239" y="1388843"/>
            <a:ext cx="6830429" cy="1429622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defRPr sz="2400" b="1"/>
            </a:pPr>
            <a:r>
              <a:rPr lang="de-DE" sz="2000"/>
              <a:t>A	</a:t>
            </a:r>
            <a:r>
              <a:rPr lang="de-DE" sz="2000" u="sng"/>
              <a:t>Konzept:</a:t>
            </a:r>
            <a:r>
              <a:rPr lang="de-DE" sz="2000"/>
              <a:t> bilinguale Züge an bayerischen Realschulen</a:t>
            </a:r>
            <a:endParaRPr/>
          </a:p>
          <a:p>
            <a:pPr>
              <a:lnSpc>
                <a:spcPct val="150000"/>
              </a:lnSpc>
              <a:defRPr sz="2400" b="1"/>
            </a:pPr>
            <a:r>
              <a:rPr lang="de-DE" sz="2000"/>
              <a:t>	</a:t>
            </a:r>
            <a:r>
              <a:rPr lang="de-DE" sz="2000" u="sng"/>
              <a:t>Portal:</a:t>
            </a:r>
            <a:r>
              <a:rPr lang="de-DE" sz="2000"/>
              <a:t>	</a:t>
            </a:r>
            <a:r>
              <a:rPr lang="de-DE" sz="2000"/>
              <a:t>www.bilingual.bayern.de</a:t>
            </a:r>
            <a:endParaRPr lang="de-DE" sz="2000"/>
          </a:p>
          <a:p>
            <a:pPr>
              <a:lnSpc>
                <a:spcPct val="150000"/>
              </a:lnSpc>
              <a:defRPr sz="2400" b="1"/>
            </a:pPr>
            <a:endParaRPr lang="de-DE" sz="2000"/>
          </a:p>
        </p:txBody>
      </p:sp>
      <p:pic>
        <p:nvPicPr>
          <p:cNvPr id="7" name="Grafik 6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pic>
        <p:nvPicPr>
          <p:cNvPr id="3" name="Grafik 2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420506" y="2456922"/>
            <a:ext cx="5527758" cy="4052782"/>
          </a:xfrm>
          <a:prstGeom prst="rect">
            <a:avLst/>
          </a:prstGeom>
        </p:spPr>
      </p:pic>
      <p:cxnSp>
        <p:nvCxnSpPr>
          <p:cNvPr id="9" name="Gerade Verbindung mit Pfeil 8" hidden="0"/>
          <p:cNvCxnSpPr>
            <a:cxnSpLocks/>
          </p:cNvCxnSpPr>
          <p:nvPr isPhoto="0" userDrawn="0"/>
        </p:nvCxnSpPr>
        <p:spPr bwMode="auto">
          <a:xfrm>
            <a:off x="1763687" y="5517232"/>
            <a:ext cx="115212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1" hidden="0"/>
          <p:cNvSpPr txBox="1"/>
          <p:nvPr isPhoto="0" userDrawn="0"/>
        </p:nvSpPr>
        <p:spPr bwMode="auto">
          <a:xfrm>
            <a:off x="1109829" y="1556792"/>
            <a:ext cx="5389617" cy="240065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de-DE" sz="2400"/>
              <a:t>Veranstaltungshinweis: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Fachtagung bilinguale Züge an bayerischen Realschulen</a:t>
            </a:r>
            <a:endParaRPr/>
          </a:p>
          <a:p>
            <a:pPr>
              <a:defRPr/>
            </a:pPr>
            <a:r>
              <a:rPr lang="de-DE"/>
              <a:t>FAU – Campus Nürnberg (EWF)</a:t>
            </a:r>
            <a:endParaRPr/>
          </a:p>
          <a:p>
            <a:pPr>
              <a:defRPr/>
            </a:pPr>
            <a:r>
              <a:rPr lang="de-DE"/>
              <a:t>ganztägig, am 13.07.2023 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Anmeldung über FIBS</a:t>
            </a:r>
            <a:endParaRPr/>
          </a:p>
          <a:p>
            <a:pPr>
              <a:defRPr/>
            </a:pPr>
            <a:r>
              <a:rPr lang="de-DE"/>
              <a:t> </a:t>
            </a:r>
            <a:endParaRPr/>
          </a:p>
        </p:txBody>
      </p:sp>
      <p:sp>
        <p:nvSpPr>
          <p:cNvPr id="455368481" name="" hidden="0"/>
          <p:cNvSpPr/>
          <p:nvPr isPhoto="0" userDrawn="0"/>
        </p:nvSpPr>
        <p:spPr bwMode="auto">
          <a:xfrm flipH="0" flipV="0">
            <a:off x="6621760" y="4731020"/>
            <a:ext cx="137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pic>
        <p:nvPicPr>
          <p:cNvPr id="302550792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4246211" y="2915636"/>
            <a:ext cx="3924329" cy="2927869"/>
          </a:xfrm>
          <a:prstGeom prst="rect">
            <a:avLst/>
          </a:prstGeom>
        </p:spPr>
      </p:pic>
      <p:sp>
        <p:nvSpPr>
          <p:cNvPr id="1717598979" name="" hidden="0"/>
          <p:cNvSpPr/>
          <p:nvPr isPhoto="0" userDrawn="0"/>
        </p:nvSpPr>
        <p:spPr bwMode="auto">
          <a:xfrm>
            <a:off x="6047385" y="5994281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1465043026" name="" hidden="0"/>
          <p:cNvSpPr/>
          <p:nvPr isPhoto="0" userDrawn="0"/>
        </p:nvSpPr>
        <p:spPr bwMode="auto">
          <a:xfrm>
            <a:off x="5182931" y="5905676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1641322188" name="" hidden="0"/>
          <p:cNvSpPr/>
          <p:nvPr isPhoto="0" userDrawn="0"/>
        </p:nvSpPr>
        <p:spPr bwMode="auto">
          <a:xfrm>
            <a:off x="6845778" y="5859938"/>
            <a:ext cx="1479821" cy="228636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r>
              <a:rPr sz="9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lizenziert</a:t>
            </a:r>
            <a:r>
              <a:rPr sz="9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9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gemäß</a:t>
            </a:r>
            <a:r>
              <a:rPr sz="9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900" b="0" i="0" u="sng">
                <a:solidFill>
                  <a:srgbClr val="000000"/>
                </a:solidFill>
                <a:latin typeface="Calibri"/>
                <a:ea typeface="Calibri"/>
                <a:cs typeface="Calibri"/>
                <a:hlinkClick r:id="rId3" tooltip="https://creativecommons.org/licenses/by-nc/3.0/"/>
              </a:rPr>
              <a:t>CC BY-NC</a:t>
            </a:r>
            <a:endParaRPr sz="900" b="0" i="0" u="non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15515163" name="Textfeld 8" hidden="0"/>
          <p:cNvSpPr/>
          <p:nvPr isPhoto="0" userDrawn="0"/>
        </p:nvSpPr>
        <p:spPr bwMode="auto">
          <a:xfrm>
            <a:off x="8504279" y="765066"/>
            <a:ext cx="518193" cy="561759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8" tIns="45718" rIns="45718" bIns="45718" numCol="1" spcCol="38099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>
                <a:latin typeface="Calibri"/>
                <a:ea typeface="Calibri"/>
                <a:cs typeface="Calibri"/>
              </a:rPr>
              <a:t>Veranstaltungshinweis</a:t>
            </a:r>
            <a:endParaRPr/>
          </a:p>
        </p:txBody>
      </p:sp>
      <p:pic>
        <p:nvPicPr>
          <p:cNvPr id="91524724" name="Grafik 2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8501280" y="1406431"/>
            <a:ext cx="523217" cy="523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 hidden="0"/>
          <p:cNvSpPr txBox="1"/>
          <p:nvPr isPhoto="0" userDrawn="0"/>
        </p:nvSpPr>
        <p:spPr bwMode="auto">
          <a:xfrm>
            <a:off x="8501282" y="765067"/>
            <a:ext cx="523218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chemeClr val="tx1"/>
                </a:solidFill>
              </a:rPr>
              <a:t>Kontakt</a:t>
            </a:r>
            <a:r>
              <a:rPr lang="de-DE">
                <a:solidFill>
                  <a:schemeClr val="bg1">
                    <a:lumMod val="95000"/>
                  </a:schemeClr>
                </a:solidFill>
              </a:rPr>
              <a:t>C</a:t>
            </a:r>
            <a:endParaRPr lang="de-DE" sz="1000">
              <a:solidFill>
                <a:schemeClr val="bg1">
                  <a:lumMod val="95000"/>
                </a:schemeClr>
              </a:solidFill>
            </a:endParaRPr>
          </a:p>
          <a:p>
            <a:pPr algn="ctr">
              <a:defRPr/>
            </a:pPr>
            <a:endParaRPr lang="de-DE" sz="1000"/>
          </a:p>
        </p:txBody>
      </p:sp>
      <p:pic>
        <p:nvPicPr>
          <p:cNvPr id="5" name="Picture 3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755576" y="3874858"/>
            <a:ext cx="1679229" cy="185478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Textfeld 10" hidden="0"/>
          <p:cNvSpPr txBox="1"/>
          <p:nvPr isPhoto="0" userDrawn="0"/>
        </p:nvSpPr>
        <p:spPr bwMode="auto">
          <a:xfrm>
            <a:off x="2633670" y="4294420"/>
            <a:ext cx="3259566" cy="1631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>
              <a:defRPr sz="1600">
                <a:solidFill>
                  <a:srgbClr val="A6A6A6"/>
                </a:solidFill>
              </a:defRPr>
            </a:pPr>
            <a:r>
              <a:rPr lang="de-DE" sz="2000">
                <a:solidFill>
                  <a:srgbClr val="339966"/>
                </a:solidFill>
              </a:rPr>
              <a:t>StR</a:t>
            </a:r>
            <a:r>
              <a:rPr lang="de-DE" sz="2000">
                <a:solidFill>
                  <a:srgbClr val="339966"/>
                </a:solidFill>
              </a:rPr>
              <a:t> David </a:t>
            </a:r>
            <a:r>
              <a:rPr lang="de-DE" sz="2000">
                <a:solidFill>
                  <a:srgbClr val="339966"/>
                </a:solidFill>
              </a:rPr>
              <a:t>Matheisl</a:t>
            </a:r>
            <a:endParaRPr lang="de-DE" sz="2000">
              <a:solidFill>
                <a:srgbClr val="339966"/>
              </a:solidFill>
              <a:ea typeface="Verdana"/>
              <a:cs typeface="Verdana"/>
            </a:endParaRPr>
          </a:p>
          <a:p>
            <a:pPr lvl="0">
              <a:defRPr sz="1600">
                <a:solidFill>
                  <a:srgbClr val="A6A6A6"/>
                </a:solidFill>
              </a:defRPr>
            </a:pPr>
            <a:r>
              <a:rPr lang="de-DE" sz="2000">
                <a:solidFill>
                  <a:srgbClr val="339966"/>
                </a:solidFill>
              </a:rPr>
              <a:t>Arbeitskreis Bilingual am ISB</a:t>
            </a:r>
            <a:br>
              <a:rPr lang="de-DE" sz="2000">
                <a:solidFill>
                  <a:srgbClr val="339966"/>
                </a:solidFill>
              </a:rPr>
            </a:br>
            <a:r>
              <a:rPr lang="de-DE" sz="2000">
                <a:solidFill>
                  <a:srgbClr val="339966"/>
                </a:solidFill>
              </a:rPr>
              <a:t>matheisl@rea-hip.de</a:t>
            </a:r>
            <a:endParaRPr lang="de-DE" sz="2000">
              <a:solidFill>
                <a:srgbClr val="339966"/>
              </a:solidFill>
            </a:endParaRPr>
          </a:p>
          <a:p>
            <a:pPr lvl="0">
              <a:defRPr sz="1600">
                <a:solidFill>
                  <a:srgbClr val="A6A6A6"/>
                </a:solidFill>
              </a:defRPr>
            </a:pPr>
            <a:r>
              <a:rPr lang="de-DE" sz="2000">
                <a:solidFill>
                  <a:srgbClr val="339966"/>
                </a:solidFill>
              </a:rPr>
              <a:t>david.matheisl@fau.de</a:t>
            </a:r>
            <a:endParaRPr lang="de-DE" sz="2000">
              <a:solidFill>
                <a:srgbClr val="339966"/>
              </a:solidFill>
            </a:endParaRPr>
          </a:p>
          <a:p>
            <a:pPr lvl="0">
              <a:defRPr sz="1600">
                <a:solidFill>
                  <a:srgbClr val="A6A6A6"/>
                </a:solidFill>
              </a:defRPr>
            </a:pPr>
            <a:endParaRPr lang="de-DE" sz="2000" u="sng">
              <a:solidFill>
                <a:srgbClr val="009999"/>
              </a:solidFill>
            </a:endParaRPr>
          </a:p>
        </p:txBody>
      </p:sp>
      <p:sp>
        <p:nvSpPr>
          <p:cNvPr id="8" name="Rechteck 12" hidden="0"/>
          <p:cNvSpPr/>
          <p:nvPr isPhoto="0" userDrawn="0"/>
        </p:nvSpPr>
        <p:spPr bwMode="auto">
          <a:xfrm>
            <a:off x="827584" y="1916832"/>
            <a:ext cx="6912768" cy="157484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r>
              <a:rPr lang="de-DE" sz="3600" b="1"/>
              <a:t>Vielen Dank für Ihre Aufmerksamkeit!</a:t>
            </a:r>
            <a:endParaRPr/>
          </a:p>
        </p:txBody>
      </p:sp>
      <p:pic>
        <p:nvPicPr>
          <p:cNvPr id="3" name="Grafik 2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5864709" y="4037719"/>
            <a:ext cx="1688976" cy="1688976"/>
          </a:xfrm>
          <a:prstGeom prst="rect">
            <a:avLst/>
          </a:prstGeom>
        </p:spPr>
      </p:pic>
      <p:sp>
        <p:nvSpPr>
          <p:cNvPr id="2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8" hidden="0"/>
          <p:cNvSpPr/>
          <p:nvPr isPhoto="0" userDrawn="0"/>
        </p:nvSpPr>
        <p:spPr bwMode="auto">
          <a:xfrm>
            <a:off x="8501282" y="765067"/>
            <a:ext cx="523218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Bildnachweis</a:t>
            </a:r>
            <a:endParaRPr/>
          </a:p>
        </p:txBody>
      </p:sp>
      <p:pic>
        <p:nvPicPr>
          <p:cNvPr id="3" name="Grafik 2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8501281" y="1406432"/>
            <a:ext cx="523218" cy="523218"/>
          </a:xfrm>
          <a:prstGeom prst="rect">
            <a:avLst/>
          </a:prstGeom>
        </p:spPr>
      </p:pic>
      <p:sp>
        <p:nvSpPr>
          <p:cNvPr id="8" name="Textfeld 7" hidden="0"/>
          <p:cNvSpPr/>
          <p:nvPr isPhoto="0" userDrawn="0"/>
        </p:nvSpPr>
        <p:spPr bwMode="auto">
          <a:xfrm>
            <a:off x="179512" y="836712"/>
            <a:ext cx="8167882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Make</a:t>
            </a:r>
            <a:r>
              <a:rPr lang="de-DE">
                <a:solidFill>
                  <a:srgbClr val="339966"/>
                </a:solidFill>
              </a:rPr>
              <a:t> </a:t>
            </a:r>
            <a:r>
              <a:rPr lang="de-DE">
                <a:solidFill>
                  <a:srgbClr val="339966"/>
                </a:solidFill>
              </a:rPr>
              <a:t>it</a:t>
            </a:r>
            <a:r>
              <a:rPr lang="de-DE">
                <a:solidFill>
                  <a:srgbClr val="339966"/>
                </a:solidFill>
              </a:rPr>
              <a:t> happen – bilingualer Unterricht im Fach Sport</a:t>
            </a:r>
            <a:endParaRPr/>
          </a:p>
        </p:txBody>
      </p:sp>
      <p:sp>
        <p:nvSpPr>
          <p:cNvPr id="5" name="Textfeld 4" hidden="0"/>
          <p:cNvSpPr txBox="1"/>
          <p:nvPr isPhoto="0" userDrawn="0"/>
        </p:nvSpPr>
        <p:spPr bwMode="auto">
          <a:xfrm>
            <a:off x="595007" y="1847406"/>
            <a:ext cx="8168601" cy="289563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Bildquellen: </a:t>
            </a:r>
            <a:endParaRPr/>
          </a:p>
          <a:p>
            <a:pPr>
              <a:defRPr/>
            </a:pPr>
            <a:endParaRPr lang="de-DE" sz="1100"/>
          </a:p>
          <a:p>
            <a:pPr>
              <a:defRPr/>
            </a:pPr>
            <a:r>
              <a:rPr lang="de-DE" sz="1100" u="sng"/>
              <a:t>Gehirn: </a:t>
            </a:r>
            <a:r>
              <a:rPr lang="de-DE" sz="1100"/>
              <a:t>https://pixabay.com/de/illustrations/gehirn-geist-psychologie-idee-2062057/</a:t>
            </a:r>
            <a:endParaRPr/>
          </a:p>
          <a:p>
            <a:pPr>
              <a:defRPr/>
            </a:pPr>
            <a:r>
              <a:rPr lang="de-DE" sz="1100" u="sng"/>
              <a:t>Kinder Luftballons: </a:t>
            </a:r>
            <a:r>
              <a:rPr lang="de-DE" sz="1100"/>
              <a:t>https://</a:t>
            </a:r>
            <a:r>
              <a:rPr lang="de-DE" sz="1100"/>
              <a:t>pixabay.com</a:t>
            </a:r>
            <a:r>
              <a:rPr lang="de-DE" sz="1100"/>
              <a:t>/de/</a:t>
            </a:r>
            <a:r>
              <a:rPr lang="de-DE" sz="1100"/>
              <a:t>photos</a:t>
            </a:r>
            <a:r>
              <a:rPr lang="de-DE" sz="1100"/>
              <a:t>/mädchen-kinder-glück-liebe-ballon-1563093/</a:t>
            </a:r>
            <a:endParaRPr/>
          </a:p>
          <a:p>
            <a:pPr>
              <a:defRPr/>
            </a:pPr>
            <a:r>
              <a:rPr lang="de-DE" sz="1100" u="sng"/>
              <a:t>Kinder Skizze: </a:t>
            </a:r>
            <a:r>
              <a:rPr lang="de-DE" sz="1100"/>
              <a:t>https://assets.serlo.org/5d148de716ee7_52ad4f5f029875cc8c18bc0ca34981b661ea9116.jpeg</a:t>
            </a:r>
            <a:endParaRPr/>
          </a:p>
          <a:p>
            <a:pPr>
              <a:defRPr/>
            </a:pPr>
            <a:r>
              <a:rPr lang="de-DE" sz="1100" u="sng"/>
              <a:t>Jonglage: </a:t>
            </a:r>
            <a:r>
              <a:rPr lang="de-DE" sz="1100"/>
              <a:t>https://</a:t>
            </a:r>
            <a:r>
              <a:rPr lang="de-DE" sz="1100"/>
              <a:t>pixabay.com</a:t>
            </a:r>
            <a:r>
              <a:rPr lang="de-DE" sz="1100"/>
              <a:t>/de/</a:t>
            </a:r>
            <a:r>
              <a:rPr lang="de-DE" sz="1100"/>
              <a:t>photos</a:t>
            </a:r>
            <a:r>
              <a:rPr lang="de-DE" sz="1100"/>
              <a:t>/jongleur-trick-zauberer-jonglieren-1216853/ </a:t>
            </a:r>
            <a:endParaRPr/>
          </a:p>
          <a:p>
            <a:pPr>
              <a:defRPr/>
            </a:pPr>
            <a:r>
              <a:rPr lang="de-DE" sz="1100" u="sng"/>
              <a:t>Womens</a:t>
            </a:r>
            <a:r>
              <a:rPr lang="de-DE" sz="1100" u="sng"/>
              <a:t> </a:t>
            </a:r>
            <a:r>
              <a:rPr lang="de-DE" sz="1100" u="sng"/>
              <a:t>scoccer</a:t>
            </a:r>
            <a:r>
              <a:rPr lang="de-DE" sz="1100" u="sng"/>
              <a:t>: </a:t>
            </a:r>
            <a:r>
              <a:rPr lang="de-DE" sz="1100"/>
              <a:t>https://</a:t>
            </a:r>
            <a:r>
              <a:rPr lang="de-DE" sz="1100"/>
              <a:t>pixabay.com</a:t>
            </a:r>
            <a:r>
              <a:rPr lang="de-DE" sz="1100"/>
              <a:t>/de/</a:t>
            </a:r>
            <a:r>
              <a:rPr lang="de-DE" sz="1100"/>
              <a:t>photos</a:t>
            </a:r>
            <a:r>
              <a:rPr lang="de-DE" sz="1100"/>
              <a:t>/fußball-womens-soccer-sport-5430983/</a:t>
            </a:r>
            <a:endParaRPr/>
          </a:p>
          <a:p>
            <a:pPr>
              <a:defRPr/>
            </a:pPr>
            <a:r>
              <a:rPr lang="de-DE" sz="1100" u="sng"/>
              <a:t>Yoga: </a:t>
            </a:r>
            <a:r>
              <a:rPr lang="de-DE" sz="1100"/>
              <a:t>https://live.staticflickr.com/7342/27902993831_cbe362711a_b.jpg</a:t>
            </a:r>
            <a:endParaRPr/>
          </a:p>
          <a:p>
            <a:pPr>
              <a:defRPr/>
            </a:pPr>
            <a:r>
              <a:rPr lang="de-DE" sz="1100" u="sng"/>
              <a:t>Lacrosse 1:</a:t>
            </a:r>
            <a:r>
              <a:rPr lang="de-DE" sz="1100"/>
              <a:t> https://live.staticflickr.com/7589/16564885268_9e95ef3bd0_n.jpg</a:t>
            </a:r>
            <a:endParaRPr/>
          </a:p>
          <a:p>
            <a:pPr>
              <a:defRPr/>
            </a:pPr>
            <a:r>
              <a:rPr lang="de-DE" sz="1100" u="sng"/>
              <a:t>Lacrosse 2:</a:t>
            </a:r>
            <a:r>
              <a:rPr lang="de-DE" sz="1100"/>
              <a:t> https://live.staticflickr.com/8689/16751380012_ec69ce2083_n.jpg</a:t>
            </a:r>
            <a:endParaRPr/>
          </a:p>
          <a:p>
            <a:pPr>
              <a:defRPr/>
            </a:pPr>
            <a:r>
              <a:rPr lang="de-DE" sz="1100" u="sng"/>
              <a:t>Disc Golf Basket:</a:t>
            </a:r>
            <a:r>
              <a:rPr lang="de-DE" sz="1100"/>
              <a:t> https://</a:t>
            </a:r>
            <a:r>
              <a:rPr lang="de-DE" sz="1100"/>
              <a:t>images.pexels.com</a:t>
            </a:r>
            <a:r>
              <a:rPr lang="de-DE" sz="1100"/>
              <a:t>/</a:t>
            </a:r>
            <a:r>
              <a:rPr lang="de-DE" sz="1100"/>
              <a:t>photos</a:t>
            </a:r>
            <a:r>
              <a:rPr lang="de-DE" sz="1100"/>
              <a:t>/219443/pexels-photo-219443.jpeg?cs=</a:t>
            </a:r>
            <a:r>
              <a:rPr lang="de-DE" sz="1100"/>
              <a:t>srgb&amp;dl</a:t>
            </a:r>
            <a:r>
              <a:rPr lang="de-DE" sz="1100"/>
              <a:t>=disc-disc-golf-discing-jared-nanasy-219443.jpg&amp;fm=</a:t>
            </a:r>
            <a:r>
              <a:rPr lang="de-DE" sz="1100"/>
              <a:t>jpg</a:t>
            </a:r>
            <a:endParaRPr lang="de-DE" sz="1100"/>
          </a:p>
          <a:p>
            <a:pPr>
              <a:defRPr/>
            </a:pPr>
            <a:r>
              <a:rPr lang="de-DE" sz="1100" u="sng"/>
              <a:t>Capture </a:t>
            </a:r>
            <a:r>
              <a:rPr lang="de-DE" sz="1100" u="sng"/>
              <a:t>the</a:t>
            </a:r>
            <a:r>
              <a:rPr lang="de-DE" sz="1100" u="sng"/>
              <a:t> </a:t>
            </a:r>
            <a:r>
              <a:rPr lang="de-DE" sz="1100" u="sng"/>
              <a:t>flag</a:t>
            </a:r>
            <a:r>
              <a:rPr lang="de-DE" sz="1100"/>
              <a:t>: https://wimasu.de/wp-content/uploads/2014/09/Capture-the-Flag-wimasu-720x380.png</a:t>
            </a:r>
            <a:endParaRPr/>
          </a:p>
          <a:p>
            <a:pPr>
              <a:defRPr/>
            </a:pPr>
            <a:r>
              <a:rPr lang="de-DE" sz="1100" u="sng"/>
              <a:t>Flag</a:t>
            </a:r>
            <a:r>
              <a:rPr lang="de-DE" sz="1100" u="sng"/>
              <a:t> </a:t>
            </a:r>
            <a:r>
              <a:rPr lang="de-DE" sz="1100" u="sng"/>
              <a:t>football</a:t>
            </a:r>
            <a:r>
              <a:rPr lang="de-DE" sz="1100"/>
              <a:t>: </a:t>
            </a:r>
            <a:r>
              <a:rPr lang="de-DE" sz="1100"/>
              <a:t>https://</a:t>
            </a:r>
            <a:r>
              <a:rPr lang="de-DE" sz="1100"/>
              <a:t>live.staticflickr.com</a:t>
            </a:r>
            <a:r>
              <a:rPr lang="de-DE" sz="1100"/>
              <a:t>/3522/3983245732_3220cb7c2a_b.jpg</a:t>
            </a:r>
            <a:endParaRPr/>
          </a:p>
          <a:p>
            <a:pPr>
              <a:defRPr/>
            </a:pPr>
            <a:r>
              <a:rPr lang="de-DE" sz="1100" u="sng"/>
              <a:t>FAU Truck:</a:t>
            </a:r>
            <a:r>
              <a:rPr lang="de-DE" sz="11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 https://etenjournal.files.wordpress.com/2021/05/photofunia-1620224595.jpg</a:t>
            </a:r>
            <a:endParaRPr sz="1100"/>
          </a:p>
          <a:p>
            <a:pPr>
              <a:defRPr/>
            </a:pPr>
            <a:endParaRPr lang="de-DE"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 hidden="0"/>
          <p:cNvSpPr/>
          <p:nvPr isPhoto="0" userDrawn="0"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 </a:t>
            </a:r>
            <a:r>
              <a:rPr lang="de-DE"/>
              <a:t>bilingual.bayern.de</a:t>
            </a:r>
            <a:r>
              <a:rPr lang="de-DE"/>
              <a:t> 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Grafik 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138399" y="765067"/>
            <a:ext cx="3993962" cy="6044433"/>
          </a:xfrm>
          <a:prstGeom prst="rect">
            <a:avLst/>
          </a:prstGeom>
        </p:spPr>
      </p:pic>
      <p:sp>
        <p:nvSpPr>
          <p:cNvPr id="7" name="Oval 6" hidden="0"/>
          <p:cNvSpPr/>
          <p:nvPr isPhoto="0" userDrawn="0"/>
        </p:nvSpPr>
        <p:spPr bwMode="auto">
          <a:xfrm>
            <a:off x="1964009" y="2852936"/>
            <a:ext cx="1171371" cy="1584175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2" name="Oval 11" hidden="0"/>
          <p:cNvSpPr/>
          <p:nvPr isPhoto="0" userDrawn="0"/>
        </p:nvSpPr>
        <p:spPr bwMode="auto">
          <a:xfrm>
            <a:off x="2965634" y="2852936"/>
            <a:ext cx="1171371" cy="1584175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Oval 12" hidden="0"/>
          <p:cNvSpPr/>
          <p:nvPr isPhoto="0" userDrawn="0"/>
        </p:nvSpPr>
        <p:spPr bwMode="auto">
          <a:xfrm>
            <a:off x="4023563" y="2781291"/>
            <a:ext cx="1171371" cy="1584175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Oval 13" hidden="0"/>
          <p:cNvSpPr/>
          <p:nvPr isPhoto="0" userDrawn="0"/>
        </p:nvSpPr>
        <p:spPr bwMode="auto">
          <a:xfrm>
            <a:off x="2965634" y="6129390"/>
            <a:ext cx="720080" cy="791181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5" name="Grafik 14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 hidden="0"/>
          <p:cNvSpPr/>
          <p:nvPr isPhoto="0" userDrawn="0"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 </a:t>
            </a:r>
            <a:r>
              <a:rPr lang="de-DE"/>
              <a:t>bilingual.bayern.de</a:t>
            </a:r>
            <a:r>
              <a:rPr lang="de-DE"/>
              <a:t> 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Grafik 3" descr="Ein Bild, das Text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2411760" y="761680"/>
            <a:ext cx="4744720" cy="6858000"/>
          </a:xfrm>
          <a:prstGeom prst="rect">
            <a:avLst/>
          </a:prstGeom>
        </p:spPr>
      </p:pic>
      <p:sp>
        <p:nvSpPr>
          <p:cNvPr id="6" name="Textfeld 5" hidden="0"/>
          <p:cNvSpPr txBox="1"/>
          <p:nvPr isPhoto="0" userDrawn="0"/>
        </p:nvSpPr>
        <p:spPr bwMode="auto">
          <a:xfrm>
            <a:off x="611560" y="908720"/>
            <a:ext cx="1467068" cy="923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de-DE"/>
              <a:t>Eltern, </a:t>
            </a:r>
            <a:endParaRPr/>
          </a:p>
          <a:p>
            <a:pPr>
              <a:defRPr/>
            </a:pPr>
            <a:r>
              <a:rPr lang="de-DE"/>
              <a:t>Schülerinnen </a:t>
            </a:r>
            <a:endParaRPr/>
          </a:p>
          <a:p>
            <a:pPr>
              <a:defRPr/>
            </a:pPr>
            <a:r>
              <a:rPr lang="de-DE"/>
              <a:t>und Schüler</a:t>
            </a:r>
            <a:endParaRPr/>
          </a:p>
        </p:txBody>
      </p:sp>
      <p:pic>
        <p:nvPicPr>
          <p:cNvPr id="8" name="Grafik 7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9" name="Oval 8" hidden="0"/>
          <p:cNvSpPr/>
          <p:nvPr isPhoto="0" userDrawn="0"/>
        </p:nvSpPr>
        <p:spPr bwMode="auto">
          <a:xfrm>
            <a:off x="2339752" y="929680"/>
            <a:ext cx="1080120" cy="411088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Oval 9" hidden="0"/>
          <p:cNvSpPr/>
          <p:nvPr isPhoto="0" userDrawn="0"/>
        </p:nvSpPr>
        <p:spPr bwMode="auto">
          <a:xfrm>
            <a:off x="3490410" y="716680"/>
            <a:ext cx="1329366" cy="1995264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Oval 10" hidden="0"/>
          <p:cNvSpPr/>
          <p:nvPr isPhoto="0" userDrawn="0"/>
        </p:nvSpPr>
        <p:spPr bwMode="auto">
          <a:xfrm>
            <a:off x="5224940" y="548680"/>
            <a:ext cx="1652011" cy="2163264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Oval 14" hidden="0"/>
          <p:cNvSpPr/>
          <p:nvPr isPhoto="0" userDrawn="0"/>
        </p:nvSpPr>
        <p:spPr bwMode="auto">
          <a:xfrm>
            <a:off x="3513580" y="2756944"/>
            <a:ext cx="626372" cy="384024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 hidden="0"/>
          <p:cNvSpPr/>
          <p:nvPr isPhoto="0" userDrawn="0"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 </a:t>
            </a:r>
            <a:r>
              <a:rPr lang="de-DE"/>
              <a:t>bilingual.bayern.de</a:t>
            </a:r>
            <a:r>
              <a:rPr lang="de-DE"/>
              <a:t> 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Textfeld 5" hidden="0"/>
          <p:cNvSpPr txBox="1"/>
          <p:nvPr isPhoto="0" userDrawn="0"/>
        </p:nvSpPr>
        <p:spPr bwMode="auto">
          <a:xfrm>
            <a:off x="611560" y="1052736"/>
            <a:ext cx="1353256" cy="64633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de-DE"/>
              <a:t>Lehrkräfte &amp;</a:t>
            </a:r>
            <a:endParaRPr/>
          </a:p>
          <a:p>
            <a:pPr>
              <a:defRPr/>
            </a:pPr>
            <a:r>
              <a:rPr lang="de-DE"/>
              <a:t>Studierende</a:t>
            </a:r>
            <a:endParaRPr/>
          </a:p>
        </p:txBody>
      </p:sp>
      <p:pic>
        <p:nvPicPr>
          <p:cNvPr id="5" name="Grafik 4" descr="Ein Bild, das Text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2067350" y="765067"/>
            <a:ext cx="6248400" cy="5626100"/>
          </a:xfrm>
          <a:prstGeom prst="rect">
            <a:avLst/>
          </a:prstGeom>
        </p:spPr>
      </p:pic>
      <p:pic>
        <p:nvPicPr>
          <p:cNvPr id="7" name="Grafik 6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sp>
        <p:nvSpPr>
          <p:cNvPr id="8" name="Oval 7" hidden="0"/>
          <p:cNvSpPr/>
          <p:nvPr isPhoto="0" userDrawn="0"/>
        </p:nvSpPr>
        <p:spPr bwMode="auto">
          <a:xfrm>
            <a:off x="2067349" y="1406431"/>
            <a:ext cx="1080120" cy="411088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Oval 8" hidden="0"/>
          <p:cNvSpPr/>
          <p:nvPr isPhoto="0" userDrawn="0"/>
        </p:nvSpPr>
        <p:spPr bwMode="auto">
          <a:xfrm>
            <a:off x="3468836" y="1171056"/>
            <a:ext cx="1080120" cy="411088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Oval 9" hidden="0"/>
          <p:cNvSpPr/>
          <p:nvPr isPhoto="0" userDrawn="0"/>
        </p:nvSpPr>
        <p:spPr bwMode="auto">
          <a:xfrm>
            <a:off x="5508104" y="1018897"/>
            <a:ext cx="2520280" cy="1796065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Oval 10" hidden="0"/>
          <p:cNvSpPr/>
          <p:nvPr isPhoto="0" userDrawn="0"/>
        </p:nvSpPr>
        <p:spPr bwMode="auto">
          <a:xfrm>
            <a:off x="3147469" y="2761941"/>
            <a:ext cx="4896544" cy="1334118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14" name="Gerade Verbindung mit Pfeil 13" hidden="0"/>
          <p:cNvCxnSpPr>
            <a:cxnSpLocks/>
          </p:cNvCxnSpPr>
          <p:nvPr isPhoto="0" userDrawn="0"/>
        </p:nvCxnSpPr>
        <p:spPr bwMode="auto">
          <a:xfrm flipH="1" flipV="1">
            <a:off x="4172925" y="3081997"/>
            <a:ext cx="216024" cy="1539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Gerade Verbindung mit Pfeil 15" hidden="0"/>
          <p:cNvCxnSpPr>
            <a:cxnSpLocks/>
          </p:cNvCxnSpPr>
          <p:nvPr isPhoto="0" userDrawn="0"/>
        </p:nvCxnSpPr>
        <p:spPr bwMode="auto">
          <a:xfrm flipH="1" flipV="1">
            <a:off x="5314044" y="3158997"/>
            <a:ext cx="216024" cy="1539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Gerade Verbindung mit Pfeil 17" hidden="0"/>
          <p:cNvCxnSpPr>
            <a:cxnSpLocks/>
          </p:cNvCxnSpPr>
          <p:nvPr isPhoto="0" userDrawn="0"/>
        </p:nvCxnSpPr>
        <p:spPr bwMode="auto">
          <a:xfrm flipH="1" flipV="1">
            <a:off x="6502175" y="3158997"/>
            <a:ext cx="216024" cy="1539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Gerade Verbindung mit Pfeil 18" hidden="0"/>
          <p:cNvCxnSpPr>
            <a:cxnSpLocks/>
          </p:cNvCxnSpPr>
          <p:nvPr isPhoto="0" userDrawn="0"/>
        </p:nvCxnSpPr>
        <p:spPr bwMode="auto">
          <a:xfrm flipH="1" flipV="1">
            <a:off x="7474282" y="3157805"/>
            <a:ext cx="216024" cy="1539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 hidden="0"/>
          <p:cNvSpPr/>
          <p:nvPr isPhoto="0" userDrawn="0"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 </a:t>
            </a:r>
            <a:r>
              <a:rPr lang="de-DE"/>
              <a:t>bilingual.bayern.de</a:t>
            </a:r>
            <a:r>
              <a:rPr lang="de-DE"/>
              <a:t> 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Textfeld 5" hidden="0"/>
          <p:cNvSpPr txBox="1"/>
          <p:nvPr isPhoto="0" userDrawn="0"/>
        </p:nvSpPr>
        <p:spPr bwMode="auto">
          <a:xfrm>
            <a:off x="611560" y="1052736"/>
            <a:ext cx="922047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de-DE"/>
              <a:t>Schulen</a:t>
            </a:r>
            <a:endParaRPr/>
          </a:p>
        </p:txBody>
      </p:sp>
      <p:pic>
        <p:nvPicPr>
          <p:cNvPr id="7" name="Grafik 6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691680" y="763882"/>
            <a:ext cx="6574894" cy="5833470"/>
          </a:xfrm>
          <a:prstGeom prst="rect">
            <a:avLst/>
          </a:prstGeom>
        </p:spPr>
      </p:pic>
      <p:sp>
        <p:nvSpPr>
          <p:cNvPr id="8" name="Oval 7" hidden="0"/>
          <p:cNvSpPr/>
          <p:nvPr isPhoto="0" userDrawn="0"/>
        </p:nvSpPr>
        <p:spPr bwMode="auto">
          <a:xfrm>
            <a:off x="1691679" y="1733639"/>
            <a:ext cx="1080120" cy="411088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Oval 8" hidden="0"/>
          <p:cNvSpPr/>
          <p:nvPr isPhoto="0" userDrawn="0"/>
        </p:nvSpPr>
        <p:spPr bwMode="auto">
          <a:xfrm>
            <a:off x="3347863" y="1268365"/>
            <a:ext cx="1080120" cy="411088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Oval 9" hidden="0"/>
          <p:cNvSpPr/>
          <p:nvPr isPhoto="0" userDrawn="0"/>
        </p:nvSpPr>
        <p:spPr bwMode="auto">
          <a:xfrm>
            <a:off x="5364088" y="1238338"/>
            <a:ext cx="2628292" cy="2500507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Oval 10" hidden="0"/>
          <p:cNvSpPr/>
          <p:nvPr isPhoto="0" userDrawn="0"/>
        </p:nvSpPr>
        <p:spPr bwMode="auto">
          <a:xfrm>
            <a:off x="3185846" y="3605416"/>
            <a:ext cx="4356483" cy="697200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12" name="Gerade Verbindung mit Pfeil 11" hidden="0"/>
          <p:cNvCxnSpPr>
            <a:cxnSpLocks/>
          </p:cNvCxnSpPr>
          <p:nvPr isPhoto="0" userDrawn="0"/>
        </p:nvCxnSpPr>
        <p:spPr bwMode="auto">
          <a:xfrm flipH="1" flipV="1">
            <a:off x="6462210" y="4809214"/>
            <a:ext cx="216024" cy="1539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 hidden="0"/>
          <p:cNvSpPr/>
          <p:nvPr isPhoto="0" userDrawn="0"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 </a:t>
            </a:r>
            <a:r>
              <a:rPr lang="de-DE"/>
              <a:t>bilingual.bayern.de</a:t>
            </a:r>
            <a:r>
              <a:rPr lang="de-DE"/>
              <a:t> 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Grafik 6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8370082" y="1406431"/>
            <a:ext cx="654417" cy="654417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763687" y="701419"/>
            <a:ext cx="5537076" cy="5977109"/>
          </a:xfrm>
          <a:prstGeom prst="rect">
            <a:avLst/>
          </a:prstGeom>
        </p:spPr>
      </p:pic>
      <p:sp>
        <p:nvSpPr>
          <p:cNvPr id="14" name="Oval 13" hidden="0"/>
          <p:cNvSpPr/>
          <p:nvPr isPhoto="0" userDrawn="0"/>
        </p:nvSpPr>
        <p:spPr bwMode="auto">
          <a:xfrm>
            <a:off x="2627784" y="2615796"/>
            <a:ext cx="4356483" cy="697200"/>
          </a:xfrm>
          <a:prstGeom prst="ellipse">
            <a:avLst/>
          </a:prstGeom>
          <a:solidFill>
            <a:schemeClr val="accent3">
              <a:lumOff val="44000"/>
              <a:alpha val="0"/>
            </a:schemeClr>
          </a:solidFill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15" name="Gerade Verbindung mit Pfeil 14" hidden="0"/>
          <p:cNvCxnSpPr>
            <a:cxnSpLocks/>
          </p:cNvCxnSpPr>
          <p:nvPr isPhoto="0" userDrawn="0"/>
        </p:nvCxnSpPr>
        <p:spPr bwMode="auto">
          <a:xfrm flipH="1" flipV="1">
            <a:off x="5364088" y="3496379"/>
            <a:ext cx="216024" cy="1539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mit Pfeil 16" hidden="0"/>
          <p:cNvCxnSpPr>
            <a:cxnSpLocks/>
          </p:cNvCxnSpPr>
          <p:nvPr isPhoto="0" userDrawn="0"/>
        </p:nvCxnSpPr>
        <p:spPr bwMode="auto">
          <a:xfrm>
            <a:off x="1453026" y="4005064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Standarddesign">
  <a:themeElements>
    <a:clrScheme name="Standard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Standard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tandarddesign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ONLYOFFICE/7.1.1.23</Application>
  <DocSecurity>0</DocSecurity>
  <PresentationFormat>Bildschirmpräsentation (4:3)</PresentationFormat>
  <Paragraphs>0</Paragraphs>
  <Slides>42</Slides>
  <Notes>42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Sailer, Ariane</dc:creator>
  <cp:keywords/>
  <dc:description/>
  <dc:identifier/>
  <dc:language/>
  <cp:lastModifiedBy>David Matheisl</cp:lastModifiedBy>
  <cp:revision>428</cp:revision>
  <dcterms:modified xsi:type="dcterms:W3CDTF">2023-03-10T13:29:41Z</dcterms:modified>
  <cp:category/>
  <cp:contentStatus/>
  <cp:version/>
</cp:coreProperties>
</file>