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1" r:id="rId13"/>
    <p:sldId id="274" r:id="rId14"/>
    <p:sldId id="275" r:id="rId15"/>
    <p:sldId id="276" r:id="rId16"/>
  </p:sldIdLst>
  <p:sldSz cx="9144000" cy="6858000" type="screen4x3"/>
  <p:notesSz cx="9926638" cy="6797675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3" autoAdjust="0"/>
    <p:restoredTop sz="94660"/>
  </p:normalViewPr>
  <p:slideViewPr>
    <p:cSldViewPr>
      <p:cViewPr varScale="1">
        <p:scale>
          <a:sx n="70" d="100"/>
          <a:sy n="70" d="100"/>
        </p:scale>
        <p:origin x="48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half" idx="13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6" name="Textebene 1…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juliannakunstler.com/arthistory_baroque.html" TargetMode="External"/><Relationship Id="rId13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hyperlink" Target="https://www.youtube.com/watch?v=XXsW4xlGKGI" TargetMode="External"/><Relationship Id="rId12" Type="http://schemas.openxmlformats.org/officeDocument/2006/relationships/hyperlink" Target="https://twee.com/" TargetMode="External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hyperlink" Target="https://juliannakunstler.com/patterns_shade.html" TargetMode="External"/><Relationship Id="rId11" Type="http://schemas.openxmlformats.org/officeDocument/2006/relationships/hyperlink" Target="https://www.youtube.com/watch?v=ah5g2M14oUM&amp;list=PLXB5R79dmFB6HpWbgpF8-3aXPqVb_rbj5&amp;index=3" TargetMode="External"/><Relationship Id="rId5" Type="http://schemas.openxmlformats.org/officeDocument/2006/relationships/hyperlink" Target="https://juliannakunstler.com/class.php" TargetMode="External"/><Relationship Id="rId10" Type="http://schemas.openxmlformats.org/officeDocument/2006/relationships/hyperlink" Target="https://www.youtube.com/watch?v=qv8TANh8djI&amp;list=PLXB5R79dmFB6HpWbgpF8-3aXPqVb_rbj5" TargetMode="External"/><Relationship Id="rId4" Type="http://schemas.openxmlformats.org/officeDocument/2006/relationships/slideLayout" Target="../slideLayouts/slideLayout3.xml"/><Relationship Id="rId9" Type="http://schemas.openxmlformats.org/officeDocument/2006/relationships/hyperlink" Target="https://juliannakunstler.com/cgr.php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ma.org/collection/terms/" TargetMode="External"/><Relationship Id="rId3" Type="http://schemas.openxmlformats.org/officeDocument/2006/relationships/audio" Target="../media/media14.m4a"/><Relationship Id="rId7" Type="http://schemas.openxmlformats.org/officeDocument/2006/relationships/hyperlink" Target="https://www.nga.gov/learn/teachers/lessons-activities.html" TargetMode="External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hyperlink" Target="https://www.kiddle.co/s.php?q=baroque#gsc.tab=0&amp;gsc.q=baroque&amp;gsc.page=1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artmuseum.arizona.edu/vocabulary-art-terms" TargetMode="External"/><Relationship Id="rId10" Type="http://schemas.openxmlformats.org/officeDocument/2006/relationships/hyperlink" Target="https://www.albeartgallery.com/post/7-principles-of-art" TargetMode="External"/><Relationship Id="rId4" Type="http://schemas.openxmlformats.org/officeDocument/2006/relationships/slideLayout" Target="../slideLayouts/slideLayout3.xml"/><Relationship Id="rId9" Type="http://schemas.openxmlformats.org/officeDocument/2006/relationships/hyperlink" Target="https://www.tate.org.uk/art/art-term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8.m4a"/><Relationship Id="rId7" Type="http://schemas.openxmlformats.org/officeDocument/2006/relationships/image" Target="../media/image17.jp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6.jpg"/><Relationship Id="rId5" Type="http://schemas.openxmlformats.org/officeDocument/2006/relationships/hyperlink" Target="https://www.liveworksheets.com/worksheets/en/Art/Artists/Elements_of_arts_lt2241276eg" TargetMode="Externa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9.m4a"/><Relationship Id="rId7" Type="http://schemas.openxmlformats.org/officeDocument/2006/relationships/image" Target="../media/image21.jp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067944" y="3965425"/>
            <a:ext cx="1092498" cy="12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5"/>
          <p:cNvSpPr/>
          <p:nvPr/>
        </p:nvSpPr>
        <p:spPr bwMode="auto">
          <a:xfrm>
            <a:off x="945863" y="1504086"/>
            <a:ext cx="7488832" cy="22006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800" b="1" dirty="0" err="1">
                <a:solidFill>
                  <a:srgbClr val="007635"/>
                </a:solidFill>
                <a:latin typeface="Hobo Std"/>
              </a:rPr>
              <a:t>Make</a:t>
            </a:r>
            <a:r>
              <a:rPr lang="de-DE" sz="2800" b="1" dirty="0">
                <a:solidFill>
                  <a:srgbClr val="007635"/>
                </a:solidFill>
                <a:latin typeface="Hobo Std"/>
              </a:rPr>
              <a:t> </a:t>
            </a:r>
            <a:r>
              <a:rPr lang="de-DE" sz="2800" b="1" dirty="0" err="1">
                <a:solidFill>
                  <a:srgbClr val="007635"/>
                </a:solidFill>
                <a:latin typeface="Hobo Std"/>
              </a:rPr>
              <a:t>it</a:t>
            </a:r>
            <a:r>
              <a:rPr lang="de-DE" sz="2800" b="1" dirty="0">
                <a:solidFill>
                  <a:srgbClr val="007635"/>
                </a:solidFill>
                <a:latin typeface="Hobo Std"/>
              </a:rPr>
              <a:t> happen – bilingualer Unterricht im Fach Kunst</a:t>
            </a:r>
            <a:endParaRPr dirty="0">
              <a:solidFill>
                <a:srgbClr val="007635"/>
              </a:solidFill>
              <a:latin typeface="Hobo Std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dirty="0">
              <a:solidFill>
                <a:srgbClr val="007635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2000" dirty="0">
                <a:solidFill>
                  <a:srgbClr val="007635"/>
                </a:solidFill>
              </a:rPr>
              <a:t>REALSCHULE BAYERN </a:t>
            </a:r>
            <a:endParaRPr dirty="0"/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 dirty="0">
              <a:solidFill>
                <a:srgbClr val="007635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 dirty="0">
              <a:solidFill>
                <a:srgbClr val="007635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100" dirty="0">
                <a:solidFill>
                  <a:srgbClr val="007635"/>
                </a:solidFill>
              </a:rPr>
              <a:t>20.09.2023 Miriam </a:t>
            </a:r>
            <a:r>
              <a:rPr lang="de-DE" sz="1100" dirty="0" err="1">
                <a:solidFill>
                  <a:srgbClr val="007635"/>
                </a:solidFill>
              </a:rPr>
              <a:t>Puireux</a:t>
            </a:r>
            <a:endParaRPr sz="1100" dirty="0">
              <a:solidFill>
                <a:srgbClr val="007635"/>
              </a:solidFill>
            </a:endParaRP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65DE3625-A1C5-7883-E50D-67EE5041D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5"/>
    </mc:Choice>
    <mc:Fallback xmlns="">
      <p:transition spd="slow" advTm="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269776" y="1338223"/>
            <a:ext cx="8604447" cy="212365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dirty="0">
                <a:solidFill>
                  <a:schemeClr val="tx1"/>
                </a:solidFill>
                <a:cs typeface="Arial"/>
              </a:rPr>
              <a:t>Marion DEUCHARS </a:t>
            </a:r>
            <a:r>
              <a:rPr lang="de-DE" sz="2000" dirty="0">
                <a:cs typeface="Arial"/>
              </a:rPr>
              <a:t>– </a:t>
            </a:r>
            <a:r>
              <a:rPr lang="de-DE" sz="1600" dirty="0">
                <a:cs typeface="Arial"/>
              </a:rPr>
              <a:t>BEISPIELE</a:t>
            </a:r>
            <a:r>
              <a:rPr lang="de-DE" sz="1200" dirty="0">
                <a:cs typeface="Arial"/>
              </a:rPr>
              <a:t> aus „LET‘S MAKE </a:t>
            </a:r>
            <a:r>
              <a:rPr lang="de-DE" sz="1200" dirty="0" err="1">
                <a:cs typeface="Arial"/>
              </a:rPr>
              <a:t>some</a:t>
            </a:r>
            <a:r>
              <a:rPr lang="de-DE" sz="1200" dirty="0">
                <a:cs typeface="Arial"/>
              </a:rPr>
              <a:t> GREAT ART“ &amp;  „DRAW PAINT PRINT like </a:t>
            </a:r>
            <a:r>
              <a:rPr lang="de-DE" sz="1200" dirty="0" err="1">
                <a:cs typeface="Arial"/>
              </a:rPr>
              <a:t>the</a:t>
            </a:r>
            <a:r>
              <a:rPr lang="de-DE" sz="1200" dirty="0">
                <a:cs typeface="Arial"/>
              </a:rPr>
              <a:t> GREAT ARTISTS</a:t>
            </a:r>
            <a:r>
              <a:rPr lang="de-DE" sz="2000" dirty="0">
                <a:cs typeface="Arial"/>
              </a:rPr>
              <a:t>“</a:t>
            </a:r>
            <a:endParaRPr dirty="0"/>
          </a:p>
          <a:p>
            <a:pPr>
              <a:buSzPct val="100000"/>
              <a:defRPr sz="2400"/>
            </a:pPr>
            <a:r>
              <a:rPr lang="de-DE" sz="1600" dirty="0">
                <a:solidFill>
                  <a:srgbClr val="007635"/>
                </a:solidFill>
                <a:cs typeface="Arial"/>
              </a:rPr>
              <a:t>VORKURS</a:t>
            </a:r>
            <a:endParaRPr dirty="0"/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cs typeface="Arial"/>
              </a:rPr>
              <a:t>Beispiele aus dem Buch zur Schraffur / Schattierung und „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postcard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“</a:t>
            </a:r>
          </a:p>
          <a:p>
            <a:pPr>
              <a:buSzPct val="100000"/>
              <a:defRPr sz="2400"/>
            </a:pPr>
            <a:endParaRPr lang="de-DE" sz="2000" dirty="0">
              <a:cs typeface="Arial"/>
            </a:endParaRPr>
          </a:p>
          <a:p>
            <a:pPr>
              <a:buSzPct val="100000"/>
              <a:defRPr sz="2400"/>
            </a:pPr>
            <a:r>
              <a:rPr lang="de-DE" sz="1600" dirty="0">
                <a:solidFill>
                  <a:srgbClr val="007635"/>
                </a:solidFill>
                <a:cs typeface="Arial"/>
              </a:rPr>
              <a:t>Jahrgangsstufe 7</a:t>
            </a: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cs typeface="Arial"/>
              </a:rPr>
              <a:t>Beispiele aus dem Buch zu  „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hatchig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/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crosshatching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textures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decalcomania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comic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“</a:t>
            </a:r>
            <a:endParaRPr lang="de-DE" sz="2000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17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681186F-6FAE-45CE-ABF1-37EB49A6C354}"/>
              </a:ext>
            </a:extLst>
          </p:cNvPr>
          <p:cNvSpPr/>
          <p:nvPr/>
        </p:nvSpPr>
        <p:spPr>
          <a:xfrm>
            <a:off x="269776" y="3461881"/>
            <a:ext cx="83012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1600" dirty="0">
                <a:solidFill>
                  <a:srgbClr val="007635"/>
                </a:solidFill>
                <a:cs typeface="Arial"/>
              </a:rPr>
              <a:t>Jahrgangsstufe 8</a:t>
            </a:r>
            <a:endParaRPr lang="de-DE" dirty="0">
              <a:cs typeface="Arial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cs typeface="Arial"/>
              </a:rPr>
              <a:t>Bildmaterial entfernt „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how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to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draw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a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face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“, „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photomontage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“ und „Frida Kahlo“</a:t>
            </a:r>
            <a:endParaRPr lang="de-DE" dirty="0">
              <a:cs typeface="Arial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7326AE9-0FB2-4371-8AA3-3535B4E1AFAC}"/>
              </a:ext>
            </a:extLst>
          </p:cNvPr>
          <p:cNvSpPr/>
          <p:nvPr/>
        </p:nvSpPr>
        <p:spPr>
          <a:xfrm>
            <a:off x="269776" y="4581128"/>
            <a:ext cx="8301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1600" dirty="0">
                <a:solidFill>
                  <a:srgbClr val="007635"/>
                </a:solidFill>
                <a:cs typeface="Arial"/>
              </a:rPr>
              <a:t>Jahrgangsstufe 9</a:t>
            </a:r>
            <a:endParaRPr lang="de-DE" sz="2400" dirty="0">
              <a:solidFill>
                <a:srgbClr val="007635"/>
              </a:solidFill>
              <a:cs typeface="Arial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cs typeface="Arial"/>
              </a:rPr>
              <a:t>Bildmaterial zu „Magritte“ und „Andy Warhol“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4F0F0489-865D-4F70-A876-2A95064227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9694989"/>
                  </p:ext>
                </p:extLst>
              </p:nvPr>
            </p:nvGraphicFramePr>
            <p:xfrm>
              <a:off x="-2844824" y="1021377"/>
              <a:ext cx="2286000" cy="1714500"/>
            </p:xfrm>
            <a:graphic>
              <a:graphicData uri="http://schemas.microsoft.com/office/powerpoint/2016/slidezoom">
                <pslz:sldZm>
                  <pslz:sldZmObj sldId="268" cId="0">
                    <pslz:zmPr id="{90679E3E-07F8-4BCB-B08B-8F72D8DA92B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extLst>
                  <a:ext uri="{FF2B5EF4-FFF2-40B4-BE49-F238E27FC236}">
                    <a16:creationId xmlns:a16="http://schemas.microsoft.com/office/drawing/2014/main" id="{4F0F0489-865D-4F70-A876-2A95064227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44824" y="1021377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9" name="Textfeld 4">
            <a:extLst>
              <a:ext uri="{FF2B5EF4-FFF2-40B4-BE49-F238E27FC236}">
                <a16:creationId xmlns:a16="http://schemas.microsoft.com/office/drawing/2014/main" id="{6EA63BF7-FD12-40CF-BCFF-9E3F1441C2F4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</a:t>
            </a:r>
            <a:r>
              <a:rPr lang="de-DE" sz="1800" dirty="0"/>
              <a:t>	</a:t>
            </a:r>
            <a:r>
              <a:rPr lang="de-DE" dirty="0"/>
              <a:t>Methodische Tipps und Unterrichtsbeispiele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115E49A9-B7D8-12F5-2DD8-793F3E0733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17"/>
    </mc:Choice>
    <mc:Fallback xmlns="">
      <p:transition spd="slow" advTm="4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251520" y="1332712"/>
            <a:ext cx="8249762" cy="132343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>
                <a:latin typeface="Hobo Std"/>
              </a:rPr>
              <a:t>Ideen, Material, Stunden</a:t>
            </a:r>
            <a:r>
              <a:rPr lang="de-DE" sz="2000" b="1" dirty="0"/>
              <a:t> – </a:t>
            </a:r>
            <a:r>
              <a:rPr lang="de-DE" sz="2000" b="1" dirty="0">
                <a:latin typeface="Hobo Std"/>
              </a:rPr>
              <a:t>BÜCHER</a:t>
            </a:r>
            <a:endParaRPr dirty="0"/>
          </a:p>
          <a:p>
            <a:pPr>
              <a:buSzPct val="100000"/>
              <a:defRPr sz="2400"/>
            </a:pPr>
            <a:r>
              <a:rPr lang="de-DE" sz="2000" b="1" dirty="0">
                <a:latin typeface="Hobo Std"/>
              </a:rPr>
              <a:t> </a:t>
            </a:r>
            <a:endParaRPr lang="de-DE" sz="2000" b="1" dirty="0">
              <a:solidFill>
                <a:srgbClr val="92D050"/>
              </a:solidFill>
              <a:latin typeface="Abadi"/>
              <a:cs typeface="Arial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cs typeface="Arial"/>
              </a:rPr>
              <a:t>Jake SPICER </a:t>
            </a:r>
            <a:r>
              <a:rPr lang="de-DE" sz="2000" dirty="0">
                <a:cs typeface="Arial"/>
              </a:rPr>
              <a:t>		„</a:t>
            </a:r>
            <a:r>
              <a:rPr lang="de-DE" sz="2000" dirty="0" err="1">
                <a:cs typeface="Arial"/>
              </a:rPr>
              <a:t>You</a:t>
            </a:r>
            <a:r>
              <a:rPr lang="de-DE" sz="2000" dirty="0">
                <a:cs typeface="Arial"/>
              </a:rPr>
              <a:t> will </a:t>
            </a:r>
            <a:r>
              <a:rPr lang="de-DE" sz="2000" dirty="0" err="1">
                <a:cs typeface="Arial"/>
              </a:rPr>
              <a:t>be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able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to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draw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by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the</a:t>
            </a:r>
            <a:r>
              <a:rPr lang="de-DE" sz="2000" dirty="0">
                <a:cs typeface="Arial"/>
              </a:rPr>
              <a:t> end </a:t>
            </a:r>
            <a:r>
              <a:rPr lang="de-DE" sz="2000" dirty="0" err="1">
                <a:cs typeface="Arial"/>
              </a:rPr>
              <a:t>of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this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book</a:t>
            </a:r>
            <a:r>
              <a:rPr lang="de-DE" sz="2000" dirty="0">
                <a:cs typeface="Arial"/>
              </a:rPr>
              <a:t>“</a:t>
            </a:r>
            <a:endParaRPr dirty="0"/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</p:txBody>
      </p:sp>
      <p:pic>
        <p:nvPicPr>
          <p:cNvPr id="3" name="Grafik 2" descr="Ein Bild, das Text enthält.&#10;&#10;Automatisch generierte Beschreibung"/>
          <p:cNvPicPr>
            <a:picLocks noChangeAspect="1"/>
          </p:cNvPicPr>
          <p:nvPr/>
        </p:nvPicPr>
        <p:blipFill rotWithShape="1">
          <a:blip r:embed="rId4"/>
          <a:srcRect b="34739"/>
          <a:stretch/>
        </p:blipFill>
        <p:spPr bwMode="auto">
          <a:xfrm>
            <a:off x="226830" y="2420888"/>
            <a:ext cx="2631443" cy="223779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35217" y="2564904"/>
            <a:ext cx="2267744" cy="1417634"/>
          </a:xfrm>
          <a:prstGeom prst="rect">
            <a:avLst/>
          </a:prstGeom>
        </p:spPr>
      </p:pic>
      <p:sp>
        <p:nvSpPr>
          <p:cNvPr id="8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B6D6BEC-8875-4264-9FB1-FA8716836115}"/>
              </a:ext>
            </a:extLst>
          </p:cNvPr>
          <p:cNvSpPr/>
          <p:nvPr/>
        </p:nvSpPr>
        <p:spPr>
          <a:xfrm>
            <a:off x="238595" y="4898881"/>
            <a:ext cx="79338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cs typeface="Arial"/>
              </a:rPr>
              <a:t>Jake SPICER </a:t>
            </a:r>
            <a:r>
              <a:rPr lang="de-DE" sz="2000" dirty="0">
                <a:solidFill>
                  <a:schemeClr val="tx1"/>
                </a:solidFill>
                <a:cs typeface="Arial"/>
              </a:rPr>
              <a:t>–</a:t>
            </a:r>
            <a:r>
              <a:rPr lang="de-DE" sz="2000" dirty="0">
                <a:solidFill>
                  <a:srgbClr val="00B050"/>
                </a:solidFill>
                <a:cs typeface="Arial"/>
              </a:rPr>
              <a:t> </a:t>
            </a:r>
            <a:r>
              <a:rPr lang="de-DE" sz="2000" dirty="0">
                <a:cs typeface="Arial"/>
              </a:rPr>
              <a:t>BEISPIELE aus „</a:t>
            </a:r>
            <a:r>
              <a:rPr lang="de-DE" sz="2000" dirty="0" err="1">
                <a:cs typeface="Arial"/>
              </a:rPr>
              <a:t>You</a:t>
            </a:r>
            <a:r>
              <a:rPr lang="de-DE" sz="2000" dirty="0">
                <a:cs typeface="Arial"/>
              </a:rPr>
              <a:t> will </a:t>
            </a:r>
            <a:r>
              <a:rPr lang="de-DE" sz="2000" dirty="0" err="1">
                <a:cs typeface="Arial"/>
              </a:rPr>
              <a:t>be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able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to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draw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by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the</a:t>
            </a:r>
            <a:r>
              <a:rPr lang="de-DE" sz="2000" dirty="0">
                <a:cs typeface="Arial"/>
              </a:rPr>
              <a:t> end </a:t>
            </a:r>
            <a:r>
              <a:rPr lang="de-DE" sz="2000" dirty="0" err="1">
                <a:cs typeface="Arial"/>
              </a:rPr>
              <a:t>of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this</a:t>
            </a:r>
            <a:r>
              <a:rPr lang="de-DE" sz="2000" dirty="0">
                <a:cs typeface="Arial"/>
              </a:rPr>
              <a:t> </a:t>
            </a:r>
            <a:r>
              <a:rPr lang="de-DE" sz="2000" dirty="0" err="1">
                <a:cs typeface="Arial"/>
              </a:rPr>
              <a:t>book</a:t>
            </a:r>
            <a:r>
              <a:rPr lang="de-DE" sz="2000" dirty="0">
                <a:cs typeface="Arial"/>
              </a:rPr>
              <a:t>“</a:t>
            </a:r>
            <a:endParaRPr lang="de-DE" sz="2000" dirty="0">
              <a:solidFill>
                <a:srgbClr val="FF0000"/>
              </a:solidFill>
              <a:cs typeface="Arial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cs typeface="Arial"/>
              </a:rPr>
              <a:t>Bildmaterial zu: „tonal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values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arrangements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exercise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viewfinder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material,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distance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detail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and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trapped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shapes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exercise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“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427DCBB1-CA82-4F32-9DDA-C34720F0F088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</a:t>
            </a:r>
            <a:r>
              <a:rPr lang="de-DE" sz="1800" dirty="0"/>
              <a:t>	</a:t>
            </a:r>
            <a:r>
              <a:rPr lang="de-DE" dirty="0"/>
              <a:t>Methodische Tipps und Unterrichtsbeispiele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17567B70-5525-C892-7E0F-253D33152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7"/>
    </mc:Choice>
    <mc:Fallback xmlns="">
      <p:transition spd="slow" advTm="2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250944" y="4019084"/>
            <a:ext cx="8249762" cy="101566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cs typeface="Arial"/>
              </a:rPr>
              <a:t>Design &amp; Gestaltung</a:t>
            </a: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cs typeface="Arial"/>
              </a:rPr>
              <a:t>Bildmaterial: „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label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designer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cans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app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designer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snack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addict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skater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, </a:t>
            </a:r>
          </a:p>
          <a:p>
            <a:pPr>
              <a:buSzPct val="100000"/>
              <a:defRPr sz="2400"/>
            </a:pPr>
            <a:r>
              <a:rPr lang="de-DE" sz="2000" dirty="0" err="1">
                <a:solidFill>
                  <a:srgbClr val="FF0000"/>
                </a:solidFill>
                <a:cs typeface="Arial"/>
              </a:rPr>
              <a:t>team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/>
              </a:rPr>
              <a:t>owner</a:t>
            </a:r>
            <a:r>
              <a:rPr lang="de-DE" sz="2000" dirty="0">
                <a:solidFill>
                  <a:srgbClr val="FF0000"/>
                </a:solidFill>
                <a:cs typeface="Arial"/>
              </a:rPr>
              <a:t>“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3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15" name="Textfeld 14"/>
          <p:cNvSpPr txBox="1"/>
          <p:nvPr/>
        </p:nvSpPr>
        <p:spPr bwMode="auto">
          <a:xfrm>
            <a:off x="3780088" y="3210620"/>
            <a:ext cx="1393304" cy="20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700" i="1" dirty="0"/>
              <a:t>Bilder urheberrechtlich geschützt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8134010-0912-43CC-A114-93E5793877FB}"/>
              </a:ext>
            </a:extLst>
          </p:cNvPr>
          <p:cNvSpPr/>
          <p:nvPr/>
        </p:nvSpPr>
        <p:spPr>
          <a:xfrm>
            <a:off x="250708" y="5389456"/>
            <a:ext cx="8772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cs typeface="Arial"/>
              </a:rPr>
              <a:t>Perspektive, Collage, Zwischenthema</a:t>
            </a:r>
            <a:endParaRPr lang="de-DE" dirty="0">
              <a:solidFill>
                <a:srgbClr val="007635"/>
              </a:solidFill>
              <a:cs typeface="Arial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cs typeface="Arial"/>
              </a:rPr>
              <a:t>Bildmaterial aus dem Buch mit Landschaften, Städten, Billboards u. a. 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7" name="Grafik 16" descr="Ein Bild, das Text, Wand, drinnen, Bilderrahmen enthält.&#10;&#10;Automatisch generierte Beschreibung">
            <a:extLst>
              <a:ext uri="{FF2B5EF4-FFF2-40B4-BE49-F238E27FC236}">
                <a16:creationId xmlns:a16="http://schemas.microsoft.com/office/drawing/2014/main" id="{3B569A8D-08DA-4803-BC94-1771925F05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80" t="27115" r="21264" b="39097"/>
          <a:stretch/>
        </p:blipFill>
        <p:spPr bwMode="auto">
          <a:xfrm>
            <a:off x="395536" y="2309854"/>
            <a:ext cx="1515251" cy="1073106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254C7-B0D9-4DE3-BB65-CEA6F18569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85"/>
          <a:stretch/>
        </p:blipFill>
        <p:spPr bwMode="auto">
          <a:xfrm>
            <a:off x="2051896" y="2337570"/>
            <a:ext cx="1728192" cy="107310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0AA7CC6-68FE-4BC7-A571-8F9E7E3F77CB}"/>
              </a:ext>
            </a:extLst>
          </p:cNvPr>
          <p:cNvSpPr/>
          <p:nvPr/>
        </p:nvSpPr>
        <p:spPr>
          <a:xfrm>
            <a:off x="201773" y="1404543"/>
            <a:ext cx="8123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Ideen, Material, Stunden – BÜCHER</a:t>
            </a: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cs typeface="Arial"/>
              </a:rPr>
              <a:t>VIIZ (Élodie </a:t>
            </a:r>
            <a:r>
              <a:rPr lang="de-DE" sz="2000" dirty="0" err="1">
                <a:solidFill>
                  <a:srgbClr val="007635"/>
                </a:solidFill>
                <a:cs typeface="Arial"/>
              </a:rPr>
              <a:t>Chaillous</a:t>
            </a:r>
            <a:r>
              <a:rPr lang="de-DE" sz="2000" dirty="0">
                <a:solidFill>
                  <a:srgbClr val="007635"/>
                </a:solidFill>
                <a:cs typeface="Arial"/>
              </a:rPr>
              <a:t> &amp; </a:t>
            </a:r>
            <a:r>
              <a:rPr lang="de-DE" sz="2000" dirty="0" err="1">
                <a:solidFill>
                  <a:srgbClr val="007635"/>
                </a:solidFill>
                <a:cs typeface="Arial"/>
              </a:rPr>
              <a:t>Vahram</a:t>
            </a:r>
            <a:r>
              <a:rPr lang="de-DE" sz="2000" dirty="0">
                <a:solidFill>
                  <a:srgbClr val="007635"/>
                </a:solidFill>
                <a:cs typeface="Arial"/>
              </a:rPr>
              <a:t> </a:t>
            </a:r>
            <a:r>
              <a:rPr lang="de-DE" sz="2000" dirty="0" err="1">
                <a:solidFill>
                  <a:srgbClr val="007635"/>
                </a:solidFill>
                <a:cs typeface="Arial"/>
              </a:rPr>
              <a:t>Muratyan</a:t>
            </a:r>
            <a:r>
              <a:rPr lang="de-DE" sz="2000" dirty="0">
                <a:solidFill>
                  <a:srgbClr val="007635"/>
                </a:solidFill>
                <a:cs typeface="Arial"/>
              </a:rPr>
              <a:t>)  </a:t>
            </a:r>
            <a:r>
              <a:rPr lang="de-DE" sz="2000" dirty="0">
                <a:cs typeface="Arial"/>
              </a:rPr>
              <a:t>„FILL IN THE BLANK“</a:t>
            </a:r>
            <a:endParaRPr lang="de-DE" sz="2000" dirty="0">
              <a:solidFill>
                <a:srgbClr val="92D050"/>
              </a:solidFill>
              <a:cs typeface="Arial"/>
            </a:endParaRP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0C47B6B5-8EB2-4200-9AFF-DF83190EFD5E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</a:t>
            </a:r>
            <a:r>
              <a:rPr lang="de-DE" sz="1800" dirty="0"/>
              <a:t>	</a:t>
            </a:r>
            <a:r>
              <a:rPr lang="de-DE" dirty="0"/>
              <a:t>Methodische Tipps und Unterrichtsbeispiele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D24C691A-802B-046D-2A4F-12A0063EE5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0"/>
    </mc:Choice>
    <mc:Fallback xmlns="">
      <p:transition spd="slow" advTm="6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251520" y="1267094"/>
            <a:ext cx="8249762" cy="594008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Ideen, Material, Stunden – INTERNET </a:t>
            </a:r>
            <a:endParaRPr lang="de-DE" sz="2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Julianna </a:t>
            </a:r>
            <a:r>
              <a:rPr lang="de-DE" sz="2000" dirty="0" err="1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</a:t>
            </a:r>
            <a:r>
              <a:rPr lang="de-DE" sz="12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(Ü?)</a:t>
            </a:r>
            <a:r>
              <a:rPr lang="de-DE" sz="2000" dirty="0" err="1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nstler</a:t>
            </a: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Zeichenschule, Arbeitsblätter und Stundenvorschläge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tooltip="https://juliannakunstler.com/class.php"/>
              </a:rPr>
              <a:t>ArtClass</a:t>
            </a:r>
            <a:r>
              <a:rPr lang="de-DE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tooltip="https://juliannakunstler.com/class.php"/>
              </a:rPr>
              <a:t> 1 and 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tooltip="https://juliannakunstler.com/class.php"/>
              </a:rPr>
              <a:t>more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tooltip="https://juliannakunstler.com/patterns_shade.html"/>
              </a:rPr>
              <a:t>Kunstler</a:t>
            </a:r>
            <a:r>
              <a:rPr lang="de-DE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tooltip="https://juliannakunstler.com/patterns_shade.html"/>
              </a:rPr>
              <a:t> 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tooltip="https://juliannakunstler.com/patterns_shade.html"/>
              </a:rPr>
              <a:t>example</a:t>
            </a:r>
            <a:r>
              <a:rPr lang="de-DE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tooltip="https://juliannakunstler.com/patterns_shade.html"/>
              </a:rPr>
              <a:t> 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tooltip="https://juliannakunstler.com/patterns_shade.html"/>
              </a:rPr>
              <a:t>shading</a:t>
            </a:r>
            <a:r>
              <a:rPr lang="de-DE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tooltip="https://juliannakunstler.com/patterns_shade.html"/>
              </a:rPr>
              <a:t> 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tooltip="https://juliannakunstler.com/patterns_shade.html"/>
              </a:rPr>
              <a:t>patterns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tooltip="https://www.youtube.com/watch?v=XXsW4xlGKGI"/>
              </a:rPr>
              <a:t>you tube Kunstler elements of art LINE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 tooltip="https://juliannakunstler.com/arthistory_baroque.html"/>
              </a:rPr>
              <a:t>ART history - Baroque slides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 tooltip="https://juliannakunstler.com/cgr.php"/>
              </a:rPr>
              <a:t>lesson </a:t>
            </a:r>
            <a:r>
              <a:rPr lang="en-US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 tooltip="https://juliannakunstler.com/cgr.php"/>
              </a:rPr>
              <a:t>ComputerGraphics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0076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 err="1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Kunstler</a:t>
            </a: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freut sich, wenn man ihre Stunden verwendet, adaptiert, möchte aber gern als Urheberin genannt werden.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School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famous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artists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explained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kids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einfache Sprache mit </a:t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Untertiteln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tooltip="https://www.youtube.com/watch?v=qv8TANh8djI&amp;list=PLXB5R79dmFB6HpWbgpF8-3aXPqVb_rbj5"/>
              </a:rPr>
              <a:t>free school example van Gogh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SzPct val="100000"/>
              <a:defRPr sz="2400"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 tooltip="https://www.youtube.com/watch?v=ah5g2M14oUM&amp;list=PLXB5R79dmFB6HpWbgpF8-3aXPqVb_rbj5&amp;index=3"/>
              </a:rPr>
              <a:t>free</a:t>
            </a:r>
            <a:r>
              <a:rPr lang="de-DE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 tooltip="https://www.youtube.com/watch?v=ah5g2M14oUM&amp;list=PLXB5R79dmFB6HpWbgpF8-3aXPqVb_rbj5&amp;index=3"/>
              </a:rPr>
              <a:t> 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 tooltip="https://www.youtube.com/watch?v=ah5g2M14oUM&amp;list=PLXB5R79dmFB6HpWbgpF8-3aXPqVb_rbj5&amp;index=3"/>
              </a:rPr>
              <a:t>school</a:t>
            </a:r>
            <a:r>
              <a:rPr lang="de-DE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 tooltip="https://www.youtube.com/watch?v=ah5g2M14oUM&amp;list=PLXB5R79dmFB6HpWbgpF8-3aXPqVb_rbj5&amp;index=3"/>
              </a:rPr>
              <a:t> </a:t>
            </a:r>
            <a:r>
              <a:rPr lang="de-DE" sz="2000" u="sng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 tooltip="https://www.youtube.com/watch?v=ah5g2M14oUM&amp;list=PLXB5R79dmFB6HpWbgpF8-3aXPqVb_rbj5&amp;index=3"/>
              </a:rPr>
              <a:t>monet</a:t>
            </a:r>
            <a:r>
              <a:rPr lang="de-DE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Kombination mit 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Arbeitsblätter- und </a:t>
            </a:r>
            <a:r>
              <a:rPr lang="de-DE" sz="2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ÜbungsCreator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SzPct val="100000"/>
              <a:defRPr sz="2400"/>
            </a:pPr>
            <a:endParaRPr lang="de-DE" sz="2000" b="1" dirty="0">
              <a:solidFill>
                <a:srgbClr val="00B050"/>
              </a:solidFill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solidFill>
                <a:srgbClr val="00B050"/>
              </a:solidFill>
              <a:latin typeface="Abadi"/>
              <a:cs typeface="Arial"/>
            </a:endParaRPr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4904AD36-9756-488E-A089-7BD6E9214AA1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</a:t>
            </a:r>
            <a:r>
              <a:rPr lang="de-DE" sz="1800" dirty="0"/>
              <a:t>	</a:t>
            </a:r>
            <a:r>
              <a:rPr lang="de-DE" dirty="0"/>
              <a:t>Methodische Tipps und Unterrichtsbeispiele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5FFC6EC-3B58-6002-AD99-247E58F0B2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0"/>
    </mc:Choice>
    <mc:Fallback xmlns="">
      <p:transition spd="slow" advTm="7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447119" y="1844824"/>
            <a:ext cx="8249762" cy="40934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>
                <a:latin typeface="Hobo Std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Ideen, Material, Stunden – INTERNET </a:t>
            </a:r>
          </a:p>
          <a:p>
            <a:pPr>
              <a:buSzPct val="100000"/>
              <a:defRPr sz="2400"/>
            </a:pP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 VOCABULARY – and </a:t>
            </a:r>
            <a:r>
              <a:rPr lang="de-DE" sz="2000" dirty="0" err="1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lessons</a:t>
            </a:r>
            <a:endParaRPr lang="de-DE" sz="2000" dirty="0">
              <a:solidFill>
                <a:srgbClr val="00763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tooltip="https://artmuseum.arizona.edu/vocabulary-art-terms"/>
              </a:rPr>
              <a:t>ArtMuseum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tooltip="https://artmuseum.arizona.edu/vocabulary-art-terms"/>
              </a:rPr>
              <a:t> Arizona</a:t>
            </a: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 Arbeitsblättern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zur Bildbeschreibung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kiddle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 - browser for kids (definitions and more) </a:t>
            </a: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tooltip="https://www.nga.gov/learn/teachers/lessons-activities.html"/>
              </a:rPr>
              <a:t>NationalARTGallery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tooltip="https://www.nga.gov/learn/teachers/lessons-activities.html"/>
              </a:rPr>
              <a:t> 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tooltip="https://www.nga.gov/learn/teachers/lessons-activities.html"/>
              </a:rPr>
              <a:t>terminology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tooltip="https://www.nga.gov/learn/teachers/lessons-activities.html"/>
              </a:rPr>
              <a:t> and 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tooltip="https://www.nga.gov/learn/teachers/lessons-activities.html"/>
              </a:rPr>
              <a:t>lessons</a:t>
            </a: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 tooltip="https://www.moma.org/collection/terms/"/>
              </a:rPr>
              <a:t>MoMA 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 tooltip="https://www.moma.org/collection/terms/"/>
              </a:rPr>
              <a:t>glossary</a:t>
            </a: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 tooltip="https://www.tate.org.uk/art/art-terms"/>
              </a:rPr>
              <a:t>TATE 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 tooltip="https://www.tate.org.uk/art/art-terms"/>
              </a:rPr>
              <a:t>ARt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 tooltip="https://www.tate.org.uk/art/art-terms"/>
              </a:rPr>
              <a:t> 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 tooltip="https://www.tate.org.uk/art/art-terms"/>
              </a:rPr>
              <a:t>TermS</a:t>
            </a: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tooltip="https://www.albeartgallery.com/post/7-principles-of-art"/>
              </a:rPr>
              <a:t>AlbeArtGallery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tooltip="https://www.albeartgallery.com/post/7-principles-of-art"/>
              </a:rPr>
              <a:t> 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tooltip="https://www.albeartgallery.com/post/7-principles-of-art"/>
              </a:rPr>
              <a:t>principle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tooltip="https://www.albeartgallery.com/post/7-principles-of-art"/>
              </a:rPr>
              <a:t> </a:t>
            </a:r>
            <a:r>
              <a:rPr lang="de-DE" sz="2000" u="sng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tooltip="https://www.albeartgallery.com/post/7-principles-of-art"/>
              </a:rPr>
              <a:t>of</a:t>
            </a:r>
            <a:r>
              <a:rPr lang="de-DE" sz="2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tooltip="https://www.albeartgallery.com/post/7-principles-of-art"/>
              </a:rPr>
              <a:t> ART</a:t>
            </a: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78264A11-F9AA-44D9-AD0F-F349CA8DE12C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</a:t>
            </a:r>
            <a:r>
              <a:rPr lang="de-DE" sz="1800" dirty="0"/>
              <a:t>	</a:t>
            </a:r>
            <a:r>
              <a:rPr lang="de-DE" dirty="0"/>
              <a:t>Methodische Tipps und Unterrichtsbeispiele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A89FB90-13B7-1B96-702C-85637E42E2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2"/>
    </mc:Choice>
    <mc:Fallback xmlns="">
      <p:transition spd="slow" advTm="5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447119" y="1507029"/>
            <a:ext cx="8249762" cy="132343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Ideen, Material, Stunden – INTERNET </a:t>
            </a: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…oder auch einfach „GOOGLE BILDER“ Suche  </a:t>
            </a: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zu „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principles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ART,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shapes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lines</a:t>
            </a:r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 dirty="0" err="1">
                <a:solidFill>
                  <a:srgbClr val="339966"/>
                </a:solidFill>
              </a:rPr>
              <a:t>Make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it</a:t>
            </a:r>
            <a:r>
              <a:rPr lang="de-DE" dirty="0">
                <a:solidFill>
                  <a:srgbClr val="339966"/>
                </a:solidFill>
              </a:rPr>
              <a:t> happen -  bilingualer Unterricht im Fach Kunst</a:t>
            </a:r>
            <a:endParaRPr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E8A2B17-8BCC-4FF6-894F-180791C83291}"/>
              </a:ext>
            </a:extLst>
          </p:cNvPr>
          <p:cNvSpPr/>
          <p:nvPr/>
        </p:nvSpPr>
        <p:spPr bwMode="auto">
          <a:xfrm>
            <a:off x="539552" y="3417947"/>
            <a:ext cx="6912768" cy="79208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lvl="0" algn="ctr">
              <a:defRPr/>
            </a:pPr>
            <a:r>
              <a:rPr lang="de-DE" sz="4400" b="1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cs typeface="Calibri"/>
              </a:rPr>
              <a:t>Kontakt</a:t>
            </a:r>
            <a:endParaRPr sz="4400" b="1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FED923-DCFC-46B8-9346-53052A356832}"/>
              </a:ext>
            </a:extLst>
          </p:cNvPr>
          <p:cNvSpPr txBox="1"/>
          <p:nvPr/>
        </p:nvSpPr>
        <p:spPr bwMode="auto">
          <a:xfrm>
            <a:off x="3230159" y="4653136"/>
            <a:ext cx="474664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600">
                <a:solidFill>
                  <a:srgbClr val="A6A6A6"/>
                </a:solidFill>
              </a:defRPr>
            </a:pPr>
            <a:r>
              <a:rPr lang="de-DE" sz="2000" b="0" i="0" u="none" strike="noStrike" cap="none" spc="0" dirty="0" err="1">
                <a:ln>
                  <a:noFill/>
                </a:ln>
                <a:solidFill>
                  <a:srgbClr val="339966"/>
                </a:solidFill>
                <a:latin typeface="Calibri"/>
                <a:cs typeface="Calibri"/>
              </a:rPr>
              <a:t>StRin</a:t>
            </a:r>
            <a:r>
              <a:rPr lang="de-DE" sz="2000" b="0" i="0" u="none" strike="noStrike" cap="none" spc="0" dirty="0">
                <a:ln>
                  <a:noFill/>
                </a:ln>
                <a:solidFill>
                  <a:srgbClr val="339966"/>
                </a:solidFill>
                <a:latin typeface="Calibri"/>
                <a:cs typeface="Calibri"/>
              </a:rPr>
              <a:t> (RS) </a:t>
            </a:r>
            <a:r>
              <a:rPr lang="de-DE" sz="2000" dirty="0">
                <a:solidFill>
                  <a:srgbClr val="339966"/>
                </a:solidFill>
                <a:latin typeface="Calibri"/>
                <a:cs typeface="Calibri"/>
              </a:rPr>
              <a:t>Miriam </a:t>
            </a:r>
            <a:r>
              <a:rPr lang="de-DE" sz="2000" dirty="0" err="1">
                <a:solidFill>
                  <a:srgbClr val="339966"/>
                </a:solidFill>
                <a:latin typeface="Calibri"/>
                <a:cs typeface="Calibri"/>
              </a:rPr>
              <a:t>Puireux</a:t>
            </a:r>
            <a:endParaRPr lang="de-DE" sz="2000" b="0" i="0" u="none" strike="noStrike" cap="none" spc="0" dirty="0">
              <a:ln>
                <a:noFill/>
              </a:ln>
              <a:solidFill>
                <a:srgbClr val="339966"/>
              </a:solidFill>
              <a:latin typeface="Calibri"/>
              <a:cs typeface="Calibri"/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b="0" i="0" u="none" strike="noStrike" cap="none" spc="0" dirty="0">
                <a:ln>
                  <a:noFill/>
                </a:ln>
                <a:solidFill>
                  <a:srgbClr val="339966"/>
                </a:solidFill>
                <a:latin typeface="Calibri"/>
                <a:cs typeface="Calibri"/>
              </a:rPr>
              <a:t>Arbeitskreis Bilingual am ISB</a:t>
            </a:r>
            <a:br>
              <a:rPr lang="de-DE" sz="2000" b="0" i="0" u="none" strike="noStrike" cap="none" spc="0" dirty="0">
                <a:ln>
                  <a:noFill/>
                </a:ln>
                <a:solidFill>
                  <a:srgbClr val="339966"/>
                </a:solidFill>
                <a:latin typeface="Calibri"/>
                <a:cs typeface="Calibri"/>
              </a:rPr>
            </a:br>
            <a:r>
              <a:rPr lang="de-DE" sz="2000" u="sng" dirty="0">
                <a:solidFill>
                  <a:srgbClr val="0070C0"/>
                </a:solidFill>
              </a:rPr>
              <a:t>miriam.puireux@rs-neusaess.de</a:t>
            </a:r>
            <a:endParaRPr lang="de-DE" sz="2000" b="0" i="0" u="sng" strike="noStrike" cap="none" spc="0" dirty="0">
              <a:ln>
                <a:noFill/>
              </a:ln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3C9242C-3642-40A7-8520-507E5F812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40677" y="4437112"/>
            <a:ext cx="1434232" cy="15841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feld 4">
            <a:extLst>
              <a:ext uri="{FF2B5EF4-FFF2-40B4-BE49-F238E27FC236}">
                <a16:creationId xmlns:a16="http://schemas.microsoft.com/office/drawing/2014/main" id="{0B7EF21A-EA1E-4BE2-9213-1C63475FCE17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dirty="0"/>
              <a:t>D</a:t>
            </a:r>
            <a:r>
              <a:rPr lang="de-DE" sz="1800"/>
              <a:t>	Kontakt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C6A0220-4BF4-13AC-CB72-EA225C7D3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3"/>
    </mc:Choice>
    <mc:Fallback xmlns="">
      <p:transition spd="slow" advTm="5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AGENDA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feld 2"/>
          <p:cNvSpPr/>
          <p:nvPr/>
        </p:nvSpPr>
        <p:spPr bwMode="auto">
          <a:xfrm>
            <a:off x="1089880" y="1916832"/>
            <a:ext cx="5832648" cy="23529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 sz="2400" b="1"/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 sz="2400" b="1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	Vorgehensweise – Kunst bilingual Einführung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 sz="2400" b="1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	Schnupperstunde / Vorkurs Topics</a:t>
            </a:r>
            <a:b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	Methodische Tipps und Unterrichtsbeispiele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3E5B2185-3AE7-F94E-186C-66A13AB29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7"/>
    </mc:Choice>
    <mc:Fallback xmlns="">
      <p:transition spd="slow" advTm="1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559759" y="1761537"/>
            <a:ext cx="7344816" cy="362368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Motivation und Begeisterung für Kunst auf Englisch schaffen!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Erste Begegnung bei der Information zum Wahlpflichtfach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b="1" u="sng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Schülerinnen und Schüler der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Jahrgangsstufe 6</a:t>
            </a:r>
            <a:endParaRPr lang="de-DE" sz="1600" b="1" i="0" u="none" strike="noStrike" cap="none" spc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Erziehungsberechtigte am Informationsabend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60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60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Schnupperstunden – optional oder direkt im Kunstunterricht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 </a:t>
            </a:r>
            <a:r>
              <a:rPr 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dictation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Colour and </a:t>
            </a:r>
            <a:r>
              <a:rPr 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puzzle / </a:t>
            </a:r>
            <a:r>
              <a:rPr 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memory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game</a:t>
            </a:r>
          </a:p>
        </p:txBody>
      </p:sp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F7072691-D059-4A4C-4B06-1B6EF6BC9A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7"/>
    </mc:Choice>
    <mc:Fallback xmlns="">
      <p:transition spd="slow" advTm="5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251520" y="1471910"/>
            <a:ext cx="7704856" cy="569386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  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Schnupperstunde –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dictation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Scaffolding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plane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foreground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top /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corner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side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			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middle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</a:t>
            </a:r>
            <a:endParaRPr lang="de-DE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	gestützt durch Zeichnung an Tafel/ Dokumenten-Kamera</a:t>
            </a:r>
          </a:p>
          <a:p>
            <a:pPr>
              <a:buSzPct val="100000"/>
              <a:defRPr sz="2400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dictation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+mj-lt"/>
              <a:buAutoNum type="arabicPeriod"/>
              <a:defRPr sz="2400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middle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+mj-lt"/>
              <a:buAutoNum type="arabicPeriod"/>
              <a:defRPr sz="2400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door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+mj-lt"/>
              <a:buAutoNum type="arabicPeriod"/>
              <a:defRPr sz="2400"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roof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chimney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+mj-lt"/>
              <a:buAutoNum type="arabicPeriod"/>
              <a:defRPr sz="2400"/>
            </a:pPr>
            <a:endParaRPr lang="de-DE" sz="1600" dirty="0">
              <a:latin typeface="Abadi"/>
              <a:cs typeface="Arial"/>
            </a:endParaRPr>
          </a:p>
          <a:p>
            <a:pPr marL="457200" indent="-457200">
              <a:buSzPct val="100000"/>
              <a:buFont typeface="+mj-lt"/>
              <a:buAutoNum type="arabicPeriod"/>
              <a:defRPr sz="2400"/>
            </a:pPr>
            <a:endParaRPr lang="de-DE" sz="1600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r>
              <a:rPr lang="de-DE" sz="1600" dirty="0">
                <a:latin typeface="Abadi"/>
                <a:cs typeface="Arial"/>
              </a:rPr>
              <a:t>	</a:t>
            </a:r>
            <a:endParaRPr lang="de-DE" sz="2000" dirty="0"/>
          </a:p>
        </p:txBody>
      </p:sp>
      <p:sp>
        <p:nvSpPr>
          <p:cNvPr id="7" name="Pfeil: nach rechts 6"/>
          <p:cNvSpPr/>
          <p:nvPr/>
        </p:nvSpPr>
        <p:spPr bwMode="auto">
          <a:xfrm>
            <a:off x="611560" y="3068960"/>
            <a:ext cx="432048" cy="2160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 bwMode="auto">
          <a:xfrm>
            <a:off x="1763687" y="3429000"/>
            <a:ext cx="2592288" cy="129614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175" cap="flat">
            <a:solidFill>
              <a:schemeClr val="bg2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1" name="Freihand 20"/>
          <p:cNvPicPr/>
          <p:nvPr/>
        </p:nvPicPr>
        <p:blipFill>
          <a:blip r:embed="rId5"/>
          <a:stretch/>
        </p:blipFill>
        <p:spPr bwMode="auto">
          <a:xfrm>
            <a:off x="1382055" y="4240731"/>
            <a:ext cx="3499920" cy="87480"/>
          </a:xfrm>
          <a:prstGeom prst="rect">
            <a:avLst/>
          </a:prstGeom>
        </p:spPr>
      </p:pic>
      <p:pic>
        <p:nvPicPr>
          <p:cNvPr id="22" name="Freihand 21"/>
          <p:cNvPicPr/>
          <p:nvPr/>
        </p:nvPicPr>
        <p:blipFill>
          <a:blip r:embed="rId6"/>
          <a:stretch/>
        </p:blipFill>
        <p:spPr bwMode="auto">
          <a:xfrm>
            <a:off x="1391775" y="3786771"/>
            <a:ext cx="3567960" cy="36000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 bwMode="auto">
          <a:xfrm>
            <a:off x="2780655" y="3521091"/>
            <a:ext cx="1507680" cy="935640"/>
            <a:chOff x="2780655" y="3521091"/>
            <a:chExt cx="1507680" cy="935640"/>
          </a:xfrm>
        </p:grpSpPr>
        <p:pic>
          <p:nvPicPr>
            <p:cNvPr id="24" name="Freihand 23"/>
            <p:cNvPicPr/>
            <p:nvPr/>
          </p:nvPicPr>
          <p:blipFill>
            <a:blip r:embed="rId7"/>
            <a:stretch/>
          </p:blipFill>
          <p:spPr bwMode="auto">
            <a:xfrm>
              <a:off x="2772015" y="3685611"/>
              <a:ext cx="857520" cy="779760"/>
            </a:xfrm>
            <a:prstGeom prst="rect">
              <a:avLst/>
            </a:prstGeom>
          </p:spPr>
        </p:pic>
        <p:pic>
          <p:nvPicPr>
            <p:cNvPr id="25" name="Freihand 24"/>
            <p:cNvPicPr/>
            <p:nvPr/>
          </p:nvPicPr>
          <p:blipFill>
            <a:blip r:embed="rId8"/>
            <a:stretch/>
          </p:blipFill>
          <p:spPr bwMode="auto">
            <a:xfrm>
              <a:off x="4134975" y="3551331"/>
              <a:ext cx="162360" cy="146520"/>
            </a:xfrm>
            <a:prstGeom prst="rect">
              <a:avLst/>
            </a:prstGeom>
          </p:spPr>
        </p:pic>
        <p:pic>
          <p:nvPicPr>
            <p:cNvPr id="26" name="Freihand 25"/>
            <p:cNvPicPr/>
            <p:nvPr/>
          </p:nvPicPr>
          <p:blipFill>
            <a:blip r:embed="rId9"/>
            <a:stretch/>
          </p:blipFill>
          <p:spPr bwMode="auto">
            <a:xfrm>
              <a:off x="4129935" y="3512091"/>
              <a:ext cx="158760" cy="300600"/>
            </a:xfrm>
            <a:prstGeom prst="rect">
              <a:avLst/>
            </a:prstGeom>
          </p:spPr>
        </p:pic>
      </p:grpSp>
      <p:grpSp>
        <p:nvGrpSpPr>
          <p:cNvPr id="30" name="Gruppieren 29"/>
          <p:cNvGrpSpPr/>
          <p:nvPr/>
        </p:nvGrpSpPr>
        <p:grpSpPr bwMode="auto">
          <a:xfrm>
            <a:off x="3919695" y="4337931"/>
            <a:ext cx="276120" cy="240120"/>
            <a:chOff x="3919695" y="4337931"/>
            <a:chExt cx="276120" cy="240120"/>
          </a:xfrm>
        </p:grpSpPr>
        <p:pic>
          <p:nvPicPr>
            <p:cNvPr id="28" name="Freihand 27"/>
            <p:cNvPicPr/>
            <p:nvPr/>
          </p:nvPicPr>
          <p:blipFill>
            <a:blip r:embed="rId10"/>
            <a:stretch/>
          </p:blipFill>
          <p:spPr bwMode="auto">
            <a:xfrm>
              <a:off x="3911055" y="4368171"/>
              <a:ext cx="293760" cy="218520"/>
            </a:xfrm>
            <a:prstGeom prst="rect">
              <a:avLst/>
            </a:prstGeom>
          </p:spPr>
        </p:pic>
        <p:pic>
          <p:nvPicPr>
            <p:cNvPr id="29" name="Freihand 28"/>
            <p:cNvPicPr/>
            <p:nvPr/>
          </p:nvPicPr>
          <p:blipFill>
            <a:blip r:embed="rId11"/>
            <a:stretch/>
          </p:blipFill>
          <p:spPr bwMode="auto">
            <a:xfrm>
              <a:off x="3997455" y="4329291"/>
              <a:ext cx="136080" cy="232200"/>
            </a:xfrm>
            <a:prstGeom prst="rect">
              <a:avLst/>
            </a:prstGeom>
          </p:spPr>
        </p:pic>
      </p:grpSp>
      <p:sp>
        <p:nvSpPr>
          <p:cNvPr id="1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17" name="Textfeld 16"/>
          <p:cNvSpPr txBox="1"/>
          <p:nvPr/>
        </p:nvSpPr>
        <p:spPr bwMode="auto">
          <a:xfrm>
            <a:off x="3064392" y="4717206"/>
            <a:ext cx="1393304" cy="20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700" i="1"/>
              <a:t>Grafik urheberrechtlich geschützt</a:t>
            </a:r>
            <a:endParaRPr/>
          </a:p>
        </p:txBody>
      </p:sp>
      <p:sp>
        <p:nvSpPr>
          <p:cNvPr id="18" name="Textfeld 4">
            <a:extLst>
              <a:ext uri="{FF2B5EF4-FFF2-40B4-BE49-F238E27FC236}">
                <a16:creationId xmlns:a16="http://schemas.microsoft.com/office/drawing/2014/main" id="{0684D8B2-CD14-4475-8E41-50D9D1BD094C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dirty="0"/>
              <a:t>B	Schnupperstunde / Vorkurs Topics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A3A0841D-7707-566E-BF84-410D6EA19B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27"/>
    </mc:Choice>
    <mc:Fallback xmlns="">
      <p:transition spd="slow" advTm="38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395536" y="1225689"/>
            <a:ext cx="7807841" cy="483209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  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Schnupperstunde –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dictation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Dieses „Gerüst“ kann je nach Klasse und Zeit einfacher oder schwerer gemacht werden, durch: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Hinzufügen von Adjektiven, Größenangaben, spezifische Formen (</a:t>
            </a:r>
            <a:r>
              <a:rPr lang="de-DE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</a:t>
            </a: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 dem „</a:t>
            </a:r>
            <a:r>
              <a:rPr lang="de-DE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dictation</a:t>
            </a: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noch das „</a:t>
            </a:r>
            <a:r>
              <a:rPr lang="de-DE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-in </a:t>
            </a:r>
            <a:r>
              <a:rPr lang="de-DE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dictation</a:t>
            </a: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Wortschatz anpassen 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SzPct val="100000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Kann immer wieder auch als WARM-UP für </a:t>
            </a:r>
            <a:r>
              <a:rPr lang="de-DE" sz="2000" i="1" dirty="0" err="1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picture-based</a:t>
            </a:r>
            <a:r>
              <a:rPr lang="de-DE" sz="2000" i="1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i="1" dirty="0" err="1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de-DE" sz="2000" i="1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rgbClr val="0076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höheren Klassen angewandt werden !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683568" y="3123942"/>
            <a:ext cx="3874883" cy="32757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800"/>
              <a:t>Quelle: wwwtheachingenglish.org.uk /  activities © BBC/British Council 2004</a:t>
            </a:r>
            <a:endParaRPr/>
          </a:p>
        </p:txBody>
      </p:sp>
      <p:sp>
        <p:nvSpPr>
          <p:cNvPr id="8" name="Textfeld 7"/>
          <p:cNvSpPr txBox="1"/>
          <p:nvPr/>
        </p:nvSpPr>
        <p:spPr bwMode="auto">
          <a:xfrm flipH="1">
            <a:off x="5076056" y="1624577"/>
            <a:ext cx="2880320" cy="147732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Unbekannte Wörter, Begriffe werden während des Diktats entweder erklärt oder kurz zeichnerisch dargestellt.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Freihand 12"/>
          <p:cNvPicPr/>
          <p:nvPr/>
        </p:nvPicPr>
        <p:blipFill>
          <a:blip r:embed="rId5"/>
          <a:stretch/>
        </p:blipFill>
        <p:spPr bwMode="auto">
          <a:xfrm>
            <a:off x="6255375" y="2091845"/>
            <a:ext cx="18000" cy="18000"/>
          </a:xfrm>
          <a:prstGeom prst="rect">
            <a:avLst/>
          </a:prstGeom>
        </p:spPr>
      </p:pic>
      <p:pic>
        <p:nvPicPr>
          <p:cNvPr id="18" name="Freihand 17"/>
          <p:cNvPicPr/>
          <p:nvPr/>
        </p:nvPicPr>
        <p:blipFill>
          <a:blip r:embed="rId6"/>
          <a:stretch/>
        </p:blipFill>
        <p:spPr bwMode="auto">
          <a:xfrm>
            <a:off x="5635276" y="1769695"/>
            <a:ext cx="18000" cy="18000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 bwMode="auto">
          <a:xfrm>
            <a:off x="5187076" y="1820455"/>
            <a:ext cx="360" cy="360"/>
            <a:chOff x="5187076" y="1820455"/>
            <a:chExt cx="360" cy="360"/>
          </a:xfrm>
        </p:grpSpPr>
        <p:pic>
          <p:nvPicPr>
            <p:cNvPr id="19" name="Freihand 18"/>
            <p:cNvPicPr/>
            <p:nvPr/>
          </p:nvPicPr>
          <p:blipFill>
            <a:blip r:embed="rId6"/>
            <a:stretch/>
          </p:blipFill>
          <p:spPr bwMode="auto">
            <a:xfrm>
              <a:off x="5178076" y="1811455"/>
              <a:ext cx="18000" cy="18000"/>
            </a:xfrm>
            <a:prstGeom prst="rect">
              <a:avLst/>
            </a:prstGeom>
          </p:spPr>
        </p:pic>
        <p:pic>
          <p:nvPicPr>
            <p:cNvPr id="20" name="Freihand 19"/>
            <p:cNvPicPr/>
            <p:nvPr/>
          </p:nvPicPr>
          <p:blipFill>
            <a:blip r:embed="rId6"/>
            <a:stretch/>
          </p:blipFill>
          <p:spPr bwMode="auto">
            <a:xfrm>
              <a:off x="5178076" y="1811455"/>
              <a:ext cx="18000" cy="18000"/>
            </a:xfrm>
            <a:prstGeom prst="rect">
              <a:avLst/>
            </a:prstGeom>
          </p:spPr>
        </p:pic>
        <p:pic>
          <p:nvPicPr>
            <p:cNvPr id="21" name="Freihand 20"/>
            <p:cNvPicPr/>
            <p:nvPr/>
          </p:nvPicPr>
          <p:blipFill>
            <a:blip r:embed="rId6"/>
            <a:stretch/>
          </p:blipFill>
          <p:spPr bwMode="auto">
            <a:xfrm>
              <a:off x="5178076" y="1811455"/>
              <a:ext cx="18000" cy="18000"/>
            </a:xfrm>
            <a:prstGeom prst="rect">
              <a:avLst/>
            </a:prstGeom>
          </p:spPr>
        </p:pic>
      </p:grpSp>
      <p:pic>
        <p:nvPicPr>
          <p:cNvPr id="23" name="Freihand 22"/>
          <p:cNvPicPr/>
          <p:nvPr/>
        </p:nvPicPr>
        <p:blipFill>
          <a:blip r:embed="rId6"/>
          <a:stretch/>
        </p:blipFill>
        <p:spPr bwMode="auto">
          <a:xfrm>
            <a:off x="6125956" y="2842135"/>
            <a:ext cx="18000" cy="18000"/>
          </a:xfrm>
          <a:prstGeom prst="rect">
            <a:avLst/>
          </a:prstGeom>
        </p:spPr>
      </p:pic>
      <p:sp>
        <p:nvSpPr>
          <p:cNvPr id="7" name="Pfeil: nach rechts 6"/>
          <p:cNvSpPr/>
          <p:nvPr/>
        </p:nvSpPr>
        <p:spPr bwMode="auto">
          <a:xfrm>
            <a:off x="388241" y="5445224"/>
            <a:ext cx="288032" cy="1436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635"/>
          </a:solidFill>
          <a:ln w="25400" cap="flat">
            <a:solidFill>
              <a:srgbClr val="007635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7635"/>
              </a:solidFill>
            </a:endParaRPr>
          </a:p>
        </p:txBody>
      </p:sp>
      <p:sp>
        <p:nvSpPr>
          <p:cNvPr id="1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A44B381-EE8B-4F5D-8D35-A9A4E40FA9BC}"/>
              </a:ext>
            </a:extLst>
          </p:cNvPr>
          <p:cNvSpPr txBox="1"/>
          <p:nvPr/>
        </p:nvSpPr>
        <p:spPr bwMode="auto">
          <a:xfrm>
            <a:off x="1088810" y="2109845"/>
            <a:ext cx="2232248" cy="64633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Link unten verweist auf das Bespielbild</a:t>
            </a:r>
          </a:p>
        </p:txBody>
      </p:sp>
      <p:sp>
        <p:nvSpPr>
          <p:cNvPr id="24" name="Textfeld 4">
            <a:extLst>
              <a:ext uri="{FF2B5EF4-FFF2-40B4-BE49-F238E27FC236}">
                <a16:creationId xmlns:a16="http://schemas.microsoft.com/office/drawing/2014/main" id="{3906B3F1-FFE3-4EA3-BA9E-7D780EA54E12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dirty="0"/>
              <a:t>B	Schnupperstunde / Vorkurs Topics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0AF5AFEF-7C8C-2D4A-9C2D-C54DCC0E9C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2"/>
    </mc:Choice>
    <mc:Fallback xmlns="">
      <p:transition spd="slow" advTm="5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33135" y="843124"/>
            <a:ext cx="677106" cy="5826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>
                <a:latin typeface="Abadi"/>
              </a:rPr>
              <a:t>B	Schnupperstunde / Vorkurs Topics</a:t>
            </a:r>
            <a:br>
              <a:rPr lang="de-DE" sz="1800">
                <a:latin typeface="Abadi"/>
              </a:rPr>
            </a:b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683568" y="1267094"/>
            <a:ext cx="7663825" cy="526297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2000" b="1" dirty="0"/>
          </a:p>
          <a:p>
            <a:pPr>
              <a:buSzPct val="100000"/>
              <a:defRPr sz="2400"/>
            </a:pPr>
            <a:r>
              <a:rPr lang="de-DE" sz="2000" b="1" dirty="0"/>
              <a:t>Vorkurs – Themen / Möglichkeiten des Einstiegs</a:t>
            </a:r>
            <a:endParaRPr dirty="0"/>
          </a:p>
          <a:p>
            <a:pPr>
              <a:buSzPct val="100000"/>
              <a:defRPr sz="2400"/>
            </a:pPr>
            <a:r>
              <a:rPr lang="de-DE" sz="2000" b="1" dirty="0"/>
              <a:t>     </a:t>
            </a:r>
            <a:endParaRPr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r>
              <a:rPr lang="de-DE" sz="2000" b="1" dirty="0"/>
              <a:t>      </a:t>
            </a:r>
            <a:r>
              <a:rPr lang="de-DE" sz="2000" dirty="0"/>
              <a:t>Vokabeln , Tools und Techniken</a:t>
            </a:r>
            <a:endParaRPr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r>
              <a:rPr lang="de-DE" sz="2000" dirty="0"/>
              <a:t>      Mindmaps  - </a:t>
            </a:r>
            <a:r>
              <a:rPr lang="de-DE" sz="2000" dirty="0" err="1"/>
              <a:t>basic</a:t>
            </a:r>
            <a:r>
              <a:rPr lang="de-DE" sz="2000" dirty="0"/>
              <a:t> </a:t>
            </a:r>
            <a:r>
              <a:rPr lang="de-DE" sz="2000" dirty="0" err="1"/>
              <a:t>vocabulary</a:t>
            </a:r>
            <a:r>
              <a:rPr lang="de-DE" sz="2000" dirty="0"/>
              <a:t> / </a:t>
            </a:r>
            <a:r>
              <a:rPr lang="de-DE" sz="2000" dirty="0" err="1"/>
              <a:t>focus</a:t>
            </a:r>
            <a:r>
              <a:rPr lang="de-DE" sz="2000" dirty="0"/>
              <a:t> on, e.g. </a:t>
            </a:r>
            <a:r>
              <a:rPr lang="de-DE" sz="2000" dirty="0" err="1"/>
              <a:t>colours</a:t>
            </a:r>
            <a:r>
              <a:rPr lang="de-DE" sz="2000" dirty="0"/>
              <a:t>, </a:t>
            </a:r>
            <a:r>
              <a:rPr lang="de-DE" sz="2000" dirty="0" err="1"/>
              <a:t>tools</a:t>
            </a:r>
            <a:r>
              <a:rPr lang="de-DE" sz="2000" dirty="0"/>
              <a:t>..</a:t>
            </a:r>
            <a:endParaRPr dirty="0"/>
          </a:p>
          <a:p>
            <a:pPr>
              <a:buSzPct val="100000"/>
              <a:defRPr sz="2400"/>
            </a:pPr>
            <a:r>
              <a:rPr lang="de-DE" sz="2000" dirty="0"/>
              <a:t>      </a:t>
            </a:r>
            <a:endParaRPr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/>
          </a:p>
          <a:p>
            <a:pPr>
              <a:buSzPct val="100000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r>
              <a:rPr lang="de-DE" sz="2000" dirty="0"/>
              <a:t>GAMES – Memory / I </a:t>
            </a:r>
            <a:r>
              <a:rPr lang="de-DE" sz="2000" dirty="0" err="1"/>
              <a:t>spy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my</a:t>
            </a:r>
            <a:r>
              <a:rPr lang="de-DE" sz="2000" dirty="0"/>
              <a:t> </a:t>
            </a:r>
            <a:r>
              <a:rPr lang="de-DE" sz="2000" dirty="0" err="1"/>
              <a:t>eye</a:t>
            </a:r>
            <a:r>
              <a:rPr lang="de-DE" sz="2000" dirty="0"/>
              <a:t> (besonders zur Festigung des 	Wortschatzes) </a:t>
            </a:r>
            <a:endParaRPr dirty="0"/>
          </a:p>
          <a:p>
            <a:pPr>
              <a:buSzPct val="100000"/>
              <a:defRPr sz="2400"/>
            </a:pP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10" name="Grafik 9" descr="Ein Bild, das Text, Whiteboard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03648" y="2924944"/>
            <a:ext cx="3527344" cy="2531679"/>
          </a:xfrm>
          <a:prstGeom prst="rect">
            <a:avLst/>
          </a:prstGeom>
        </p:spPr>
      </p:pic>
      <p:sp>
        <p:nvSpPr>
          <p:cNvPr id="6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2" name="Textfeld 1"/>
          <p:cNvSpPr txBox="1"/>
          <p:nvPr/>
        </p:nvSpPr>
        <p:spPr bwMode="auto">
          <a:xfrm>
            <a:off x="4930992" y="5256568"/>
            <a:ext cx="1393304" cy="20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700" i="1"/>
              <a:t>Bild urheberrechtlich geschützt</a:t>
            </a:r>
            <a:endParaRPr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E7C71A58-6F9E-467B-8D5A-DBB3679DE4B5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dirty="0"/>
              <a:t>B	Schnupperstunde / Vorkurs Topics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D8385D65-7512-7E18-24B9-E84C87A13F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7"/>
    </mc:Choice>
    <mc:Fallback xmlns="">
      <p:transition spd="slow" advTm="4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411776" y="1267094"/>
            <a:ext cx="7935617" cy="372409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2000" b="1" dirty="0"/>
          </a:p>
          <a:p>
            <a:pPr>
              <a:buSzPct val="100000"/>
              <a:defRPr sz="2400"/>
            </a:pPr>
            <a:r>
              <a:rPr lang="de-DE" sz="2000" b="1" dirty="0"/>
              <a:t>Vorkurs – Themen / Möglichkeiten des Einstiegs</a:t>
            </a:r>
            <a:endParaRPr dirty="0"/>
          </a:p>
          <a:p>
            <a:pPr>
              <a:buSzPct val="100000"/>
              <a:defRPr sz="2400"/>
            </a:pPr>
            <a:r>
              <a:rPr lang="de-DE" sz="2000" b="1" dirty="0"/>
              <a:t>     </a:t>
            </a:r>
            <a:endParaRPr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r>
              <a:rPr lang="de-DE" sz="2000" dirty="0" err="1"/>
              <a:t>lines</a:t>
            </a:r>
            <a:r>
              <a:rPr lang="de-DE" sz="2000" dirty="0"/>
              <a:t> and </a:t>
            </a:r>
            <a:r>
              <a:rPr lang="de-DE" sz="2000" dirty="0" err="1"/>
              <a:t>shapes</a:t>
            </a:r>
            <a:r>
              <a:rPr lang="de-DE" sz="2000" dirty="0"/>
              <a:t> /</a:t>
            </a:r>
            <a:r>
              <a:rPr lang="de-DE" sz="2000" dirty="0" err="1"/>
              <a:t>elements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ART</a:t>
            </a:r>
            <a:endParaRPr dirty="0"/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C00000"/>
                </a:solidFill>
              </a:rPr>
              <a:t>       </a:t>
            </a:r>
            <a:endParaRPr dirty="0"/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3" name="Grafik 2" descr="Ein Bild, das Text, Whiteboard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7544" y="3523255"/>
            <a:ext cx="4397045" cy="3146103"/>
          </a:xfrm>
          <a:prstGeom prst="rect">
            <a:avLst/>
          </a:prstGeom>
        </p:spPr>
      </p:pic>
      <p:pic>
        <p:nvPicPr>
          <p:cNvPr id="7" name="Grafik 6" descr="Ein Bild, das Text, Whiteboard enthält.&#10;&#10;Automatisch generierte Beschreibu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46491" y="3079308"/>
            <a:ext cx="4397045" cy="3155888"/>
          </a:xfrm>
          <a:prstGeom prst="rect">
            <a:avLst/>
          </a:prstGeom>
        </p:spPr>
      </p:pic>
      <p:sp>
        <p:nvSpPr>
          <p:cNvPr id="10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11" name="Textfeld 10"/>
          <p:cNvSpPr txBox="1"/>
          <p:nvPr/>
        </p:nvSpPr>
        <p:spPr bwMode="auto">
          <a:xfrm>
            <a:off x="6801685" y="5864808"/>
            <a:ext cx="1393304" cy="20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700" i="1"/>
              <a:t>Bilder urheberrechtlich geschützt</a:t>
            </a:r>
            <a:endParaRPr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5B81D310-CC04-4271-A2E2-87A19B9BCC09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dirty="0"/>
              <a:t>B	Schnupperstunde / Vorkurs Topics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FADE4037-9244-8936-5A64-79410463BF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9"/>
    </mc:Choice>
    <mc:Fallback xmlns="">
      <p:transition spd="slow" advTm="4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411776" y="1267094"/>
            <a:ext cx="7935617" cy="594008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Vorkurs – Themen / Möglichkeiten des Einstiegs</a:t>
            </a:r>
            <a:endParaRPr dirty="0"/>
          </a:p>
          <a:p>
            <a:pPr>
              <a:buSzPct val="100000"/>
              <a:defRPr sz="2400"/>
            </a:pPr>
            <a:r>
              <a:rPr lang="de-DE" sz="2000" b="1" dirty="0"/>
              <a:t>    </a:t>
            </a:r>
            <a:r>
              <a:rPr lang="de-DE" sz="2000" dirty="0">
                <a:solidFill>
                  <a:srgbClr val="C00000"/>
                </a:solidFill>
              </a:rPr>
              <a:t>  </a:t>
            </a:r>
            <a:endParaRPr dirty="0"/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r>
              <a:rPr lang="de-DE" sz="2000" dirty="0"/>
              <a:t> </a:t>
            </a:r>
            <a:r>
              <a:rPr lang="de-DE" sz="2000" dirty="0" err="1"/>
              <a:t>dictation</a:t>
            </a:r>
            <a:r>
              <a:rPr lang="de-DE" sz="2000" dirty="0"/>
              <a:t> – </a:t>
            </a:r>
            <a:r>
              <a:rPr lang="de-DE" sz="2000" dirty="0" err="1"/>
              <a:t>abstract</a:t>
            </a:r>
            <a:r>
              <a:rPr lang="de-DE" sz="2000" dirty="0"/>
              <a:t> ART</a:t>
            </a:r>
          </a:p>
          <a:p>
            <a:pPr>
              <a:buSzPct val="100000"/>
              <a:defRPr sz="2400"/>
            </a:pPr>
            <a:r>
              <a:rPr lang="de-DE" sz="2000" dirty="0"/>
              <a:t>       </a:t>
            </a:r>
            <a:r>
              <a:rPr lang="de-DE" sz="2000" dirty="0">
                <a:solidFill>
                  <a:srgbClr val="FF0000"/>
                </a:solidFill>
              </a:rPr>
              <a:t> Beispiele Schülerarbeiten</a:t>
            </a:r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>
              <a:buSzPct val="100000"/>
              <a:defRPr sz="2400"/>
            </a:pPr>
            <a:endParaRPr lang="de-DE" sz="2000" dirty="0">
              <a:solidFill>
                <a:srgbClr val="C00000"/>
              </a:solidFill>
            </a:endParaRPr>
          </a:p>
          <a:p>
            <a:pPr marL="342900" indent="-342900">
              <a:buSzPct val="100000"/>
              <a:buFont typeface="Wingdings"/>
              <a:buChar char="Ø"/>
              <a:defRPr sz="2400"/>
            </a:pPr>
            <a:r>
              <a:rPr lang="de-DE" sz="2000" dirty="0">
                <a:solidFill>
                  <a:schemeClr val="tx1"/>
                </a:solidFill>
              </a:rPr>
              <a:t>live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worksheets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1600" dirty="0">
                <a:latin typeface="Arial"/>
                <a:cs typeface="Arial"/>
              </a:rPr>
              <a:t>    </a:t>
            </a:r>
            <a:r>
              <a:rPr lang="de-DE" sz="2000" u="sng" dirty="0" err="1">
                <a:hlinkClick r:id="rId5" tooltip="https://www.liveworksheets.com/worksheets/en/Art/Artists/Elements_of_arts_lt2241276eg"/>
              </a:rPr>
              <a:t>elements</a:t>
            </a:r>
            <a:r>
              <a:rPr lang="de-DE" sz="2000" u="sng" dirty="0">
                <a:hlinkClick r:id="rId5" tooltip="https://www.liveworksheets.com/worksheets/en/Art/Artists/Elements_of_arts_lt2241276eg"/>
              </a:rPr>
              <a:t> </a:t>
            </a:r>
            <a:r>
              <a:rPr lang="de-DE" sz="2000" u="sng" dirty="0" err="1">
                <a:hlinkClick r:id="rId5" tooltip="https://www.liveworksheets.com/worksheets/en/Art/Artists/Elements_of_arts_lt2241276eg"/>
              </a:rPr>
              <a:t>of</a:t>
            </a:r>
            <a:r>
              <a:rPr lang="de-DE" sz="2000" u="sng" dirty="0">
                <a:hlinkClick r:id="rId5" tooltip="https://www.liveworksheets.com/worksheets/en/Art/Artists/Elements_of_arts_lt2241276eg"/>
              </a:rPr>
              <a:t> </a:t>
            </a:r>
            <a:r>
              <a:rPr lang="de-DE" sz="2000" u="sng" dirty="0" err="1">
                <a:hlinkClick r:id="rId5" tooltip="https://www.liveworksheets.com/worksheets/en/Art/Artists/Elements_of_arts_lt2241276eg"/>
              </a:rPr>
              <a:t>art</a:t>
            </a:r>
            <a:endParaRPr lang="de-DE" sz="2000" dirty="0">
              <a:solidFill>
                <a:srgbClr val="C00000"/>
              </a:solidFill>
            </a:endParaRPr>
          </a:p>
        </p:txBody>
      </p:sp>
      <p:pic>
        <p:nvPicPr>
          <p:cNvPr id="12" name="Grafik 11" descr="Ein Bild, das Text enthält.&#10;&#10;Automatisch generierte Beschreibung"/>
          <p:cNvPicPr>
            <a:picLocks noChangeAspect="1"/>
          </p:cNvPicPr>
          <p:nvPr/>
        </p:nvPicPr>
        <p:blipFill>
          <a:blip r:embed="rId6"/>
          <a:srcRect l="7136" t="8399" r="3537" b="7600"/>
          <a:stretch/>
        </p:blipFill>
        <p:spPr bwMode="auto">
          <a:xfrm>
            <a:off x="4120162" y="1749322"/>
            <a:ext cx="3124777" cy="220384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31178" y="2712124"/>
            <a:ext cx="3208509" cy="23010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965024" y="4053397"/>
            <a:ext cx="3124776" cy="2119892"/>
          </a:xfrm>
          <a:prstGeom prst="rect">
            <a:avLst/>
          </a:prstGeom>
        </p:spPr>
      </p:pic>
      <p:sp>
        <p:nvSpPr>
          <p:cNvPr id="8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11" name="Textfeld 10"/>
          <p:cNvSpPr txBox="1"/>
          <p:nvPr/>
        </p:nvSpPr>
        <p:spPr bwMode="auto">
          <a:xfrm>
            <a:off x="6818164" y="6182403"/>
            <a:ext cx="1393304" cy="20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700" i="1"/>
              <a:t>Bilder urheberrechtlich geschützt</a:t>
            </a:r>
            <a:endParaRPr/>
          </a:p>
        </p:txBody>
      </p:sp>
      <p:sp>
        <p:nvSpPr>
          <p:cNvPr id="13" name="Textfeld 4">
            <a:extLst>
              <a:ext uri="{FF2B5EF4-FFF2-40B4-BE49-F238E27FC236}">
                <a16:creationId xmlns:a16="http://schemas.microsoft.com/office/drawing/2014/main" id="{44815B99-3676-4891-A16E-6068268CCFB0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dirty="0"/>
              <a:t>B	Schnupperstunde / Vorkurs Topics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D05BB81F-669A-22CF-3D5C-CB496B7CE5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1"/>
    </mc:Choice>
    <mc:Fallback xmlns="">
      <p:transition spd="slow" advTm="4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/>
          <p:nvPr/>
        </p:nvSpPr>
        <p:spPr bwMode="auto">
          <a:xfrm>
            <a:off x="251520" y="1312307"/>
            <a:ext cx="8249762" cy="470898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>
                <a:latin typeface="Hobo Std"/>
              </a:rPr>
              <a:t> </a:t>
            </a:r>
            <a:r>
              <a:rPr lang="de-DE" sz="2000" b="1" dirty="0"/>
              <a:t>Ideen, Material, Stunden – BÜCHER </a:t>
            </a:r>
          </a:p>
          <a:p>
            <a:pPr>
              <a:buSzPct val="100000"/>
              <a:defRPr sz="2400"/>
            </a:pPr>
            <a:r>
              <a:rPr lang="de-DE" sz="2000" dirty="0"/>
              <a:t> </a:t>
            </a:r>
            <a:endParaRPr lang="de-DE" sz="2000" dirty="0">
              <a:cs typeface="Arial"/>
            </a:endParaRPr>
          </a:p>
          <a:p>
            <a:pPr>
              <a:buSzPct val="100000"/>
              <a:defRPr sz="2400"/>
            </a:pPr>
            <a:r>
              <a:rPr lang="de-DE" sz="2000" dirty="0">
                <a:solidFill>
                  <a:srgbClr val="007635"/>
                </a:solidFill>
                <a:cs typeface="Arial"/>
              </a:rPr>
              <a:t>Marion DEUCHARS   </a:t>
            </a:r>
            <a:r>
              <a:rPr lang="de-DE" sz="2000" dirty="0">
                <a:cs typeface="Arial"/>
              </a:rPr>
              <a:t>	„LET‘S MAKE </a:t>
            </a:r>
            <a:r>
              <a:rPr lang="de-DE" sz="2000" dirty="0" err="1">
                <a:cs typeface="Arial"/>
              </a:rPr>
              <a:t>some</a:t>
            </a:r>
            <a:r>
              <a:rPr lang="de-DE" sz="2000" dirty="0">
                <a:cs typeface="Arial"/>
              </a:rPr>
              <a:t> GREAT ART“ &amp; 				„	„DRAW PAINT PRINT like </a:t>
            </a:r>
            <a:r>
              <a:rPr lang="de-DE" sz="2000" dirty="0" err="1">
                <a:cs typeface="Arial"/>
              </a:rPr>
              <a:t>the</a:t>
            </a:r>
            <a:r>
              <a:rPr lang="de-DE" sz="2000" dirty="0">
                <a:cs typeface="Arial"/>
              </a:rPr>
              <a:t> GREAT ARTISTS“</a:t>
            </a:r>
            <a:endParaRPr dirty="0"/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solidFill>
                <a:srgbClr val="92D050"/>
              </a:solidFill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solidFill>
                <a:srgbClr val="92D050"/>
              </a:solidFill>
              <a:latin typeface="Abadi"/>
              <a:cs typeface="Arial"/>
            </a:endParaRPr>
          </a:p>
          <a:p>
            <a:pPr>
              <a:buSzPct val="100000"/>
              <a:defRPr sz="2400"/>
            </a:pPr>
            <a:endParaRPr lang="de-DE" sz="2000" b="1" dirty="0">
              <a:solidFill>
                <a:srgbClr val="92D050"/>
              </a:solidFill>
              <a:latin typeface="Abadi"/>
              <a:cs typeface="Arial"/>
            </a:endParaRPr>
          </a:p>
        </p:txBody>
      </p:sp>
      <p:pic>
        <p:nvPicPr>
          <p:cNvPr id="3" name="Grafik 2" descr="Ein Bild, das Text, Schild enthält.&#10;&#10;Automatisch generierte Beschreibung"/>
          <p:cNvPicPr>
            <a:picLocks noChangeAspect="1"/>
          </p:cNvPicPr>
          <p:nvPr/>
        </p:nvPicPr>
        <p:blipFill rotWithShape="1">
          <a:blip r:embed="rId5"/>
          <a:srcRect b="17168"/>
          <a:stretch/>
        </p:blipFill>
        <p:spPr bwMode="auto">
          <a:xfrm>
            <a:off x="351760" y="2439903"/>
            <a:ext cx="2139976" cy="2432902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/>
          <p:cNvPicPr>
            <a:picLocks noChangeAspect="1"/>
          </p:cNvPicPr>
          <p:nvPr/>
        </p:nvPicPr>
        <p:blipFill rotWithShape="1">
          <a:blip r:embed="rId6"/>
          <a:srcRect t="19848" r="17853"/>
          <a:stretch/>
        </p:blipFill>
        <p:spPr bwMode="auto">
          <a:xfrm>
            <a:off x="387547" y="5165268"/>
            <a:ext cx="2024213" cy="1142336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/>
          <p:cNvPicPr>
            <a:picLocks noChangeAspect="1"/>
          </p:cNvPicPr>
          <p:nvPr/>
        </p:nvPicPr>
        <p:blipFill rotWithShape="1">
          <a:blip r:embed="rId7"/>
          <a:srcRect l="24079" b="20350"/>
          <a:stretch/>
        </p:blipFill>
        <p:spPr bwMode="auto">
          <a:xfrm>
            <a:off x="3054081" y="2708920"/>
            <a:ext cx="1625179" cy="2536444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064536" y="5327814"/>
            <a:ext cx="1625179" cy="1081436"/>
          </a:xfrm>
          <a:prstGeom prst="rect">
            <a:avLst/>
          </a:prstGeom>
        </p:spPr>
      </p:pic>
      <p:sp>
        <p:nvSpPr>
          <p:cNvPr id="11" name="Textfeld 7"/>
          <p:cNvSpPr/>
          <p:nvPr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rgbClr val="339966"/>
                </a:solidFill>
              </a:rPr>
              <a:t>Make it happen -  bilingualer Unterricht im Fach Kunst</a:t>
            </a:r>
            <a:endParaRPr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43257457-E9D0-40E3-BF86-215E03A4A99A}"/>
              </a:ext>
            </a:extLst>
          </p:cNvPr>
          <p:cNvSpPr/>
          <p:nvPr/>
        </p:nvSpPr>
        <p:spPr bwMode="auto">
          <a:xfrm>
            <a:off x="8347394" y="838700"/>
            <a:ext cx="677106" cy="59026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</a:t>
            </a:r>
            <a:r>
              <a:rPr lang="de-DE" sz="1800" dirty="0"/>
              <a:t>	</a:t>
            </a:r>
            <a:r>
              <a:rPr lang="de-DE" dirty="0"/>
              <a:t>Methodische Tipps und Unterrichtsbeispiele</a:t>
            </a:r>
            <a:br>
              <a:rPr lang="de-DE" sz="1800" dirty="0">
                <a:latin typeface="Abadi"/>
              </a:rPr>
            </a:b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0C7B0444-0505-E76F-8E10-600FBF818B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9"/>
    </mc:Choice>
    <mc:Fallback xmlns="">
      <p:transition spd="slow" advTm="3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8.4|14.7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4.2|6.3|19.7|1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9|4.9|14.3|13.4|2.4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8|3|1.2|0.5|0.7|2.3|3.3|1.8|4.2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8|4.6|7.2|9.8|4.9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4|8.8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5|0.8|16.7|0.4|1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4.4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0.1|1.5|8.4|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3|29.5|6.3"/>
</p:tagLst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1024</Words>
  <Application>Microsoft Office PowerPoint</Application>
  <DocSecurity>0</DocSecurity>
  <PresentationFormat>Bildschirmpräsentation (4:3)</PresentationFormat>
  <Paragraphs>219</Paragraphs>
  <Slides>15</Slides>
  <Notes>0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Abadi</vt:lpstr>
      <vt:lpstr>Arial</vt:lpstr>
      <vt:lpstr>Calibri</vt:lpstr>
      <vt:lpstr>Hobo Std</vt:lpstr>
      <vt:lpstr>Verdana</vt:lpstr>
      <vt:lpstr>Wingdings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cp:lastModifiedBy>Miriam Puireux</cp:lastModifiedBy>
  <cp:revision>344</cp:revision>
  <cp:lastPrinted>2023-09-28T07:20:55Z</cp:lastPrinted>
  <dcterms:modified xsi:type="dcterms:W3CDTF">2023-10-15T09:32:17Z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7252cd5-6799-4195-99a6-0f1ace8aad22_Enabled">
    <vt:lpwstr>true</vt:lpwstr>
  </property>
  <property fmtid="{D5CDD505-2E9C-101B-9397-08002B2CF9AE}" pid="3" name="MSIP_Label_c7252cd5-6799-4195-99a6-0f1ace8aad22_SetDate">
    <vt:lpwstr>2022-12-12T13:35:41Z</vt:lpwstr>
  </property>
  <property fmtid="{D5CDD505-2E9C-101B-9397-08002B2CF9AE}" pid="4" name="MSIP_Label_c7252cd5-6799-4195-99a6-0f1ace8aad22_Method">
    <vt:lpwstr>Standard</vt:lpwstr>
  </property>
  <property fmtid="{D5CDD505-2E9C-101B-9397-08002B2CF9AE}" pid="5" name="MSIP_Label_c7252cd5-6799-4195-99a6-0f1ace8aad22_Name">
    <vt:lpwstr>Öffentlich</vt:lpwstr>
  </property>
  <property fmtid="{D5CDD505-2E9C-101B-9397-08002B2CF9AE}" pid="6" name="MSIP_Label_c7252cd5-6799-4195-99a6-0f1ace8aad22_SiteId">
    <vt:lpwstr>a0885927-36ec-4140-85c3-9ca6be021466</vt:lpwstr>
  </property>
  <property fmtid="{D5CDD505-2E9C-101B-9397-08002B2CF9AE}" pid="7" name="MSIP_Label_c7252cd5-6799-4195-99a6-0f1ace8aad22_ActionId">
    <vt:lpwstr>e4ae0adb-1972-425e-8b41-b063290548be</vt:lpwstr>
  </property>
  <property fmtid="{D5CDD505-2E9C-101B-9397-08002B2CF9AE}" pid="8" name="MSIP_Label_c7252cd5-6799-4195-99a6-0f1ace8aad22_ContentBits">
    <vt:lpwstr>0</vt:lpwstr>
  </property>
</Properties>
</file>