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5" r:id="rId2"/>
  </p:sldMasterIdLst>
  <p:notesMasterIdLst>
    <p:notesMasterId r:id="rId79"/>
  </p:notesMasterIdLst>
  <p:sldIdLst>
    <p:sldId id="256" r:id="rId3"/>
    <p:sldId id="343" r:id="rId4"/>
    <p:sldId id="342" r:id="rId5"/>
    <p:sldId id="344" r:id="rId6"/>
    <p:sldId id="258" r:id="rId7"/>
    <p:sldId id="314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29" r:id="rId23"/>
    <p:sldId id="330" r:id="rId24"/>
    <p:sldId id="338" r:id="rId25"/>
    <p:sldId id="331" r:id="rId26"/>
    <p:sldId id="341" r:id="rId27"/>
    <p:sldId id="335" r:id="rId28"/>
    <p:sldId id="346" r:id="rId29"/>
    <p:sldId id="345" r:id="rId30"/>
    <p:sldId id="349" r:id="rId31"/>
    <p:sldId id="350" r:id="rId32"/>
    <p:sldId id="352" r:id="rId33"/>
    <p:sldId id="354" r:id="rId34"/>
    <p:sldId id="355" r:id="rId35"/>
    <p:sldId id="348" r:id="rId36"/>
    <p:sldId id="356" r:id="rId37"/>
    <p:sldId id="357" r:id="rId38"/>
    <p:sldId id="358" r:id="rId39"/>
    <p:sldId id="359" r:id="rId40"/>
    <p:sldId id="360" r:id="rId41"/>
    <p:sldId id="362" r:id="rId42"/>
    <p:sldId id="363" r:id="rId43"/>
    <p:sldId id="347" r:id="rId44"/>
    <p:sldId id="364" r:id="rId45"/>
    <p:sldId id="365" r:id="rId46"/>
    <p:sldId id="366" r:id="rId47"/>
    <p:sldId id="367" r:id="rId48"/>
    <p:sldId id="371" r:id="rId49"/>
    <p:sldId id="370" r:id="rId50"/>
    <p:sldId id="372" r:id="rId51"/>
    <p:sldId id="373" r:id="rId52"/>
    <p:sldId id="374" r:id="rId53"/>
    <p:sldId id="375" r:id="rId54"/>
    <p:sldId id="376" r:id="rId55"/>
    <p:sldId id="377" r:id="rId56"/>
    <p:sldId id="378" r:id="rId57"/>
    <p:sldId id="379" r:id="rId58"/>
    <p:sldId id="380" r:id="rId59"/>
    <p:sldId id="381" r:id="rId60"/>
    <p:sldId id="382" r:id="rId61"/>
    <p:sldId id="383" r:id="rId62"/>
    <p:sldId id="385" r:id="rId63"/>
    <p:sldId id="384" r:id="rId64"/>
    <p:sldId id="386" r:id="rId65"/>
    <p:sldId id="388" r:id="rId66"/>
    <p:sldId id="387" r:id="rId67"/>
    <p:sldId id="395" r:id="rId68"/>
    <p:sldId id="393" r:id="rId69"/>
    <p:sldId id="394" r:id="rId70"/>
    <p:sldId id="389" r:id="rId71"/>
    <p:sldId id="390" r:id="rId72"/>
    <p:sldId id="391" r:id="rId73"/>
    <p:sldId id="392" r:id="rId74"/>
    <p:sldId id="396" r:id="rId75"/>
    <p:sldId id="397" r:id="rId76"/>
    <p:sldId id="333" r:id="rId77"/>
    <p:sldId id="291" r:id="rId78"/>
  </p:sldIdLst>
  <p:sldSz cx="9144000" cy="6858000" type="screen4x3"/>
  <p:notesSz cx="9144000" cy="6858000"/>
  <p:defaultTextStyle>
    <a:def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</a:defRPr>
    </a:defPPr>
    <a:lvl1pPr marL="0" marR="0" indent="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1pPr>
    <a:lvl2pPr marL="0" marR="0" indent="4572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2pPr>
    <a:lvl3pPr marL="0" marR="0" indent="9144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3pPr>
    <a:lvl4pPr marL="0" marR="0" indent="13716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4pPr>
    <a:lvl5pPr marL="0" marR="0" indent="18288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5pPr>
    <a:lvl6pPr marL="0" marR="0" indent="22860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6pPr>
    <a:lvl7pPr marL="0" marR="0" indent="27432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7pPr>
    <a:lvl8pPr marL="0" marR="0" indent="32004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8pPr>
    <a:lvl9pPr marL="0" marR="0" indent="3657600" algn="l" defTabSz="91440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sz="1800" b="0" i="0" u="none" strike="noStrike" cap="none" spc="0">
        <a:ln>
          <a:noFill/>
        </a:ln>
        <a:solidFill>
          <a:srgbClr val="000000"/>
        </a:solidFill>
        <a:latin typeface="+mj-lt"/>
        <a:ea typeface="+mj-ea"/>
        <a:cs typeface="+mj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37D346F-26C2-A529-87D5-ADB48C4D5B6D}">
  <a:tblStyle styleId="{637D346F-26C2-A529-87D5-ADB48C4D5B6D}" styleName="Keine Formatvorlage, Tabellenraster">
    <a:wholeTbl>
      <a:tcTxStyle>
        <a:fontRef idx="minor">
          <a:srgbClr val="000000"/>
        </a:fontRef>
        <a:schemeClr val="tx1"/>
      </a:tcTxStyle>
      <a:tcStyle>
        <a:tcBdr>
          <a:left>
            <a:ln w="12700">
              <a:solidFill>
                <a:schemeClr val="tx1"/>
              </a:solidFill>
            </a:ln>
          </a:left>
          <a:right>
            <a:ln w="12700">
              <a:solidFill>
                <a:schemeClr val="tx1"/>
              </a:solidFill>
            </a:ln>
          </a:right>
          <a:top>
            <a:ln w="12700">
              <a:solidFill>
                <a:schemeClr val="tx1"/>
              </a:solidFill>
            </a:ln>
          </a:top>
          <a:bottom>
            <a:ln w="12700">
              <a:solidFill>
                <a:schemeClr val="tx1"/>
              </a:solidFill>
            </a:ln>
          </a:bottom>
          <a:insideH>
            <a:ln w="12700">
              <a:solidFill>
                <a:schemeClr val="tx1"/>
              </a:solidFill>
            </a:ln>
          </a:insideH>
          <a:insideV>
            <a:ln w="12700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56434" autoAdjust="0"/>
  </p:normalViewPr>
  <p:slideViewPr>
    <p:cSldViewPr>
      <p:cViewPr varScale="1">
        <p:scale>
          <a:sx n="91" d="100"/>
          <a:sy n="91" d="100"/>
        </p:scale>
        <p:origin x="309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4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3130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836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554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803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353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848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C84DC7ED-9B12-4A45-A274-CA2D25AB0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 dem Programm: </a:t>
            </a:r>
          </a:p>
          <a:p>
            <a:endParaRPr lang="de-DE" dirty="0"/>
          </a:p>
          <a:p>
            <a:r>
              <a:rPr lang="de-DE" dirty="0"/>
              <a:t>Kurze Vorstellungsrunde der Teilnehmenden, Stand bzgl. bilingualem Unterricht &amp; Erwartungen</a:t>
            </a:r>
          </a:p>
          <a:p>
            <a:r>
              <a:rPr lang="de-DE" dirty="0"/>
              <a:t>Hinweis Kontakt und Materialien &gt; E-Mail an ariane.sailer@isb.bayern.de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9211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914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079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036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3268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65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9980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0CE3765-F09D-4FE6-9595-F31A1DF6A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Einsatz des Deutschen zur Unterrichtsökonomie, Problemklärung, Verdeutlichung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dirty="0"/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Weiteres Beispiel: Übersicht zur Geschäftsfähigkeit zuerst auf Deutsch erarbeiten und dann eine englischsprachige Entsprechung mittels der englischen Version des BGB zu erstellen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sz="1200" dirty="0"/>
              <a:t>&gt; bilinguale Version als Plakat im Klassenzimmer</a:t>
            </a:r>
          </a:p>
          <a:p>
            <a:pPr marL="171450" marR="0" lvl="0" indent="-1714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de-DE" sz="1200" dirty="0"/>
          </a:p>
          <a:p>
            <a:r>
              <a:rPr lang="de-DE" dirty="0"/>
              <a:t>Deutsch ist bei juristischen Sachverhalten in Ordnung, vgl. Kap. C aus Europa Lehrmittel wurde auf Deutsch angelegt</a:t>
            </a:r>
          </a:p>
          <a:p>
            <a:endParaRPr lang="de-DE" dirty="0"/>
          </a:p>
          <a:p>
            <a:r>
              <a:rPr lang="de-DE" dirty="0"/>
              <a:t>Bsp. für rechtliche Denkkonzepte / Begriffe im Deutschen: Stufen der Geschäftsfähigkeit (legal </a:t>
            </a:r>
            <a:r>
              <a:rPr lang="de-DE" dirty="0" err="1"/>
              <a:t>capacity</a:t>
            </a:r>
            <a:r>
              <a:rPr lang="de-DE" dirty="0"/>
              <a:t>, legal </a:t>
            </a:r>
            <a:r>
              <a:rPr lang="de-DE" dirty="0" err="1"/>
              <a:t>competence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/>
              <a:t>Gut auch: Wikipedia auf Englisch hernehmen für Fachbegriffe</a:t>
            </a:r>
          </a:p>
          <a:p>
            <a:endParaRPr lang="de-DE" dirty="0"/>
          </a:p>
          <a:p>
            <a:r>
              <a:rPr lang="de-DE" dirty="0"/>
              <a:t>Bsp. Berufswahltest: natürlich sollen sie den auch mal auf Deutsch kennenlernen, z. B. </a:t>
            </a:r>
            <a:r>
              <a:rPr lang="de-DE" dirty="0" err="1"/>
              <a:t>Planetberuf</a:t>
            </a:r>
            <a:endParaRPr lang="de-DE" dirty="0"/>
          </a:p>
          <a:p>
            <a:endParaRPr lang="de-DE" dirty="0"/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auch einsprachige Einstiege gelingen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U.S.-amerikanische Website „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econlowdown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 &gt; viele kindgerecht aufbereitete Tutorials zu den unterschiedlichsten wirtschaftlichen Themen.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Der Vorteil dieses amerikanischen Unterrichtsmaterials besteht darin, dass sich nach der Präsentation häufig durch kleine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Quizzes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das Verständnis auf Seite der Lernenden überprüfen lässt. Eine Lösung für die Lehrkraft ist ebenso inkludiert. Hierzu ist aber eine kostenlose Anmeldung erforderlich, um Zugriff auf diese Unterrichtsressourcen zu bekommen.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LOS GEHT‘S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15470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425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Dieser Link ist über die Fed. </a:t>
            </a:r>
            <a:r>
              <a:rPr lang="de-DE" dirty="0" err="1"/>
              <a:t>Reserves</a:t>
            </a:r>
            <a:r>
              <a:rPr lang="de-DE" dirty="0"/>
              <a:t> Bank, hier sollte man sich als Lehrkraft anmelden, dann bekommt man die Lösungen und Lehrkräftematerialien. </a:t>
            </a:r>
          </a:p>
          <a:p>
            <a:endParaRPr lang="de-DE" dirty="0"/>
          </a:p>
          <a:p>
            <a:r>
              <a:rPr lang="de-DE" dirty="0"/>
              <a:t>&gt; Film anschauen</a:t>
            </a:r>
            <a:br>
              <a:rPr lang="de-DE" dirty="0"/>
            </a:br>
            <a:r>
              <a:rPr lang="de-DE" dirty="0"/>
              <a:t>&gt; anschließend Verständnisfragen (Folien 29 – 33)</a:t>
            </a:r>
          </a:p>
          <a:p>
            <a:endParaRPr lang="de-DE" dirty="0"/>
          </a:p>
          <a:p>
            <a:r>
              <a:rPr lang="de-DE" dirty="0"/>
              <a:t>Man könnte sogar ganze Klassen anmelden &amp; verwalten, aber der Server steht nicht in der EU.</a:t>
            </a:r>
          </a:p>
          <a:p>
            <a:endParaRPr lang="de-DE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65118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Man könnte sogar ganze Klassen anmelden &amp; verwalten, aber der Server steht nicht in der EU.</a:t>
            </a:r>
          </a:p>
          <a:p>
            <a:endParaRPr lang="de-DE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4922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C84DC7ED-9B12-4A45-A274-CA2D25AB0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 dem Programm: </a:t>
            </a:r>
          </a:p>
          <a:p>
            <a:endParaRPr lang="de-DE" dirty="0"/>
          </a:p>
          <a:p>
            <a:r>
              <a:rPr lang="de-DE" dirty="0"/>
              <a:t>Kurze Vorstellungsrunde der Teilnehmenden, Stand bzgl. bilingual &amp; Erwartungen</a:t>
            </a:r>
          </a:p>
          <a:p>
            <a:r>
              <a:rPr lang="de-DE" dirty="0"/>
              <a:t>Hinweis Kontakt und Materialien &gt; E-Mail an ariane.sailer@isb.bayern.de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49011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Dieser Link ist über die Fed. </a:t>
            </a:r>
            <a:r>
              <a:rPr lang="de-DE" dirty="0" err="1"/>
              <a:t>Reserves</a:t>
            </a:r>
            <a:r>
              <a:rPr lang="de-DE" dirty="0"/>
              <a:t> Bank, hier sollte man sich als Lehrkraft anmelden, dann bekommt man die Lösungen und Lehrkräftematerialien. </a:t>
            </a:r>
          </a:p>
          <a:p>
            <a:endParaRPr lang="de-DE" dirty="0"/>
          </a:p>
          <a:p>
            <a:r>
              <a:rPr lang="de-DE" dirty="0"/>
              <a:t>&gt; Film anschauen</a:t>
            </a:r>
            <a:br>
              <a:rPr lang="de-DE" dirty="0"/>
            </a:br>
            <a:r>
              <a:rPr lang="de-DE" dirty="0"/>
              <a:t>&gt; anschließend Verständnisfragen (Folien 8-13)</a:t>
            </a:r>
          </a:p>
          <a:p>
            <a:endParaRPr lang="de-DE" dirty="0"/>
          </a:p>
          <a:p>
            <a:r>
              <a:rPr lang="de-DE" dirty="0"/>
              <a:t>Man könnte sogar ganze Klassen anmelden &amp; verwalten, aber der Server steht nicht in der EU.</a:t>
            </a:r>
          </a:p>
          <a:p>
            <a:endParaRPr lang="de-DE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20356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29446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2955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82642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de-DE" dirty="0"/>
              <a:t>&gt; Film anschauen</a:t>
            </a:r>
            <a:br>
              <a:rPr lang="de-DE" dirty="0"/>
            </a:br>
            <a:r>
              <a:rPr lang="de-DE" dirty="0"/>
              <a:t>&gt; Quizfragen Folien 36 - 40</a:t>
            </a:r>
            <a:br>
              <a:rPr lang="de-DE" dirty="0"/>
            </a:br>
            <a:r>
              <a:rPr lang="de-DE" dirty="0"/>
              <a:t>&gt; Lösung Folie 41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33172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83979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de-DE" dirty="0"/>
              <a:t>&gt; Film anschauen</a:t>
            </a:r>
            <a:br>
              <a:rPr lang="de-DE" dirty="0"/>
            </a:br>
            <a:r>
              <a:rPr lang="de-DE" dirty="0"/>
              <a:t>&gt; Quizfragen Folien 36 - 40</a:t>
            </a:r>
            <a:br>
              <a:rPr lang="de-DE" dirty="0"/>
            </a:br>
            <a:r>
              <a:rPr lang="de-DE" dirty="0"/>
              <a:t>&gt; Lösung Folie 41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42565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143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44569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6456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C84DC7ED-9B12-4A45-A274-CA2D25AB0C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Vor dem Programm: </a:t>
            </a:r>
          </a:p>
          <a:p>
            <a:endParaRPr lang="de-DE" dirty="0"/>
          </a:p>
          <a:p>
            <a:r>
              <a:rPr lang="de-DE" dirty="0"/>
              <a:t>Kurze Vorstellungsrunde der Teilnehmenden, Stand bzgl. bilingual &amp; Erwartungen</a:t>
            </a:r>
          </a:p>
          <a:p>
            <a:r>
              <a:rPr lang="de-DE" dirty="0"/>
              <a:t>Hinweis Kontakt und Materialien &gt; E-Mail an ariane.sailer@isb.bayern.de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17108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7982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68472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46681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/>
              <a:t>Skills </a:t>
            </a:r>
            <a:r>
              <a:rPr lang="de-DE" dirty="0" err="1"/>
              <a:t>assessment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22426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/>
              <a:t>Skills </a:t>
            </a:r>
            <a:r>
              <a:rPr lang="de-DE" dirty="0" err="1"/>
              <a:t>assessment</a:t>
            </a:r>
            <a:r>
              <a:rPr lang="de-DE" dirty="0"/>
              <a:t>, wie in Folie 4-5 angekündigt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/>
              <a:t>Diese Folie evtl. löschen, S. 30 reicht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51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/>
              <a:t>Skills </a:t>
            </a:r>
            <a:r>
              <a:rPr lang="de-DE" dirty="0" err="1"/>
              <a:t>assessment</a:t>
            </a:r>
            <a:r>
              <a:rPr lang="de-DE" dirty="0"/>
              <a:t> durchführen</a:t>
            </a:r>
          </a:p>
        </p:txBody>
      </p:sp>
    </p:spTree>
    <p:extLst>
      <p:ext uri="{BB962C8B-B14F-4D97-AF65-F5344CB8AC3E}">
        <p14:creationId xmlns:p14="http://schemas.microsoft.com/office/powerpoint/2010/main" val="32532539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/>
              <a:t>Job </a:t>
            </a:r>
            <a:r>
              <a:rPr lang="de-DE" dirty="0" err="1"/>
              <a:t>application</a:t>
            </a:r>
            <a:endParaRPr lang="de-DE" dirty="0"/>
          </a:p>
          <a:p>
            <a:endParaRPr lang="de-DE" sz="2000" dirty="0"/>
          </a:p>
          <a:p>
            <a:r>
              <a:rPr lang="de-DE" sz="2000" dirty="0"/>
              <a:t>Interview </a:t>
            </a:r>
            <a:r>
              <a:rPr lang="de-DE" sz="2000" dirty="0" err="1"/>
              <a:t>tips</a:t>
            </a:r>
            <a:endParaRPr lang="de-DE" sz="2000" dirty="0"/>
          </a:p>
          <a:p>
            <a:endParaRPr lang="de-DE" sz="2000" dirty="0"/>
          </a:p>
          <a:p>
            <a:r>
              <a:rPr lang="de-DE" dirty="0"/>
              <a:t>Bei dieser Thematik könnte auch umgekehrt verfahren werden. Zuerst also das Englische klären und dann eine Zusammenfassung auf Deutsch erstellen.</a:t>
            </a:r>
          </a:p>
          <a:p>
            <a:r>
              <a:rPr lang="de-DE" dirty="0"/>
              <a:t>Hier zur Veranschaulichung einige </a:t>
            </a:r>
            <a:r>
              <a:rPr lang="de-DE" i="1" dirty="0"/>
              <a:t>interview </a:t>
            </a:r>
            <a:r>
              <a:rPr lang="de-DE" i="1" dirty="0" err="1"/>
              <a:t>tips</a:t>
            </a:r>
            <a:r>
              <a:rPr lang="de-DE" dirty="0"/>
              <a:t> zu finden auf: www.prospects.ac.uk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82066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/>
              <a:t>Job </a:t>
            </a:r>
            <a:r>
              <a:rPr lang="de-DE" dirty="0" err="1"/>
              <a:t>application</a:t>
            </a:r>
            <a:endParaRPr lang="de-DE" dirty="0"/>
          </a:p>
          <a:p>
            <a:endParaRPr lang="de-DE" sz="2000" dirty="0"/>
          </a:p>
          <a:p>
            <a:r>
              <a:rPr lang="de-DE" sz="2000" dirty="0"/>
              <a:t>Interview </a:t>
            </a:r>
            <a:r>
              <a:rPr lang="de-DE" sz="2000" dirty="0" err="1"/>
              <a:t>tips</a:t>
            </a:r>
            <a:endParaRPr lang="de-DE" sz="2000" dirty="0"/>
          </a:p>
          <a:p>
            <a:endParaRPr lang="de-DE" sz="2000" dirty="0"/>
          </a:p>
          <a:p>
            <a:r>
              <a:rPr lang="de-DE" dirty="0"/>
              <a:t>Bei dieser Thematik könnte auch umgekehrt verfahren werden. Zuerst also das Englische klären und dann eine Zusammenfassung auf Deutsch erstellen.</a:t>
            </a:r>
          </a:p>
          <a:p>
            <a:r>
              <a:rPr lang="de-DE" dirty="0"/>
              <a:t>Hier zur Veranschaulichung einige </a:t>
            </a:r>
            <a:r>
              <a:rPr lang="de-DE" i="1" dirty="0"/>
              <a:t>interview </a:t>
            </a:r>
            <a:r>
              <a:rPr lang="de-DE" i="1" dirty="0" err="1"/>
              <a:t>tips</a:t>
            </a:r>
            <a:r>
              <a:rPr lang="de-DE" dirty="0"/>
              <a:t> zu finden auf: www.prospects.ac.uk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27313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/>
              <a:t>Job </a:t>
            </a:r>
            <a:r>
              <a:rPr lang="de-DE" dirty="0" err="1"/>
              <a:t>application</a:t>
            </a:r>
            <a:endParaRPr lang="de-DE" dirty="0"/>
          </a:p>
          <a:p>
            <a:endParaRPr lang="de-DE" sz="2000" dirty="0"/>
          </a:p>
          <a:p>
            <a:r>
              <a:rPr lang="de-DE" sz="2000" dirty="0"/>
              <a:t>Interview </a:t>
            </a:r>
            <a:r>
              <a:rPr lang="de-DE" sz="2000" dirty="0" err="1"/>
              <a:t>tips</a:t>
            </a:r>
            <a:endParaRPr lang="de-DE" sz="2000" dirty="0"/>
          </a:p>
          <a:p>
            <a:endParaRPr lang="de-DE" sz="2000" dirty="0"/>
          </a:p>
          <a:p>
            <a:r>
              <a:rPr lang="de-DE" dirty="0"/>
              <a:t>Bei dieser Thematik könnte auch umgekehrt verfahren werden. Zuerst also das Englische klären und dann eine Zusammenfassung auf Deutsch erstellen.</a:t>
            </a:r>
          </a:p>
          <a:p>
            <a:r>
              <a:rPr lang="de-DE" dirty="0"/>
              <a:t>Hier zur Veranschaulichung einige </a:t>
            </a:r>
            <a:r>
              <a:rPr lang="de-DE" i="1" dirty="0"/>
              <a:t>interview </a:t>
            </a:r>
            <a:r>
              <a:rPr lang="de-DE" i="1" dirty="0" err="1"/>
              <a:t>tips</a:t>
            </a:r>
            <a:r>
              <a:rPr lang="de-DE" dirty="0"/>
              <a:t> zu finden auf: www.prospects.ac.uk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13112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/>
              <a:t>Job </a:t>
            </a:r>
            <a:r>
              <a:rPr lang="de-DE" dirty="0" err="1"/>
              <a:t>application</a:t>
            </a:r>
            <a:endParaRPr lang="de-DE" dirty="0"/>
          </a:p>
          <a:p>
            <a:endParaRPr lang="de-DE" sz="2000" dirty="0"/>
          </a:p>
          <a:p>
            <a:r>
              <a:rPr lang="de-DE" sz="2000" dirty="0"/>
              <a:t>Interview </a:t>
            </a:r>
            <a:r>
              <a:rPr lang="de-DE" sz="2000" dirty="0" err="1"/>
              <a:t>tips</a:t>
            </a:r>
            <a:endParaRPr lang="de-DE" sz="2000" dirty="0"/>
          </a:p>
          <a:p>
            <a:endParaRPr lang="de-DE" sz="2000" dirty="0"/>
          </a:p>
          <a:p>
            <a:r>
              <a:rPr lang="de-DE" dirty="0"/>
              <a:t>Bei dieser Thematik könnte auch umgekehrt verfahren werden. Zuerst also das Englische klären und dann eine Zusammenfassung auf Deutsch erstellen.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4170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FF1B4F8-618A-4F41-D0E3-0C99CC83DCD3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/>
              <a:t>Job </a:t>
            </a:r>
            <a:r>
              <a:rPr lang="de-DE" dirty="0" err="1"/>
              <a:t>application</a:t>
            </a:r>
            <a:endParaRPr lang="de-DE" dirty="0"/>
          </a:p>
          <a:p>
            <a:endParaRPr lang="de-DE" sz="2000" dirty="0"/>
          </a:p>
          <a:p>
            <a:r>
              <a:rPr lang="de-DE" sz="2000" dirty="0"/>
              <a:t>Interview </a:t>
            </a:r>
            <a:r>
              <a:rPr lang="de-DE" sz="2000" dirty="0" err="1"/>
              <a:t>tips</a:t>
            </a:r>
            <a:endParaRPr lang="de-DE" sz="2000" dirty="0"/>
          </a:p>
          <a:p>
            <a:endParaRPr lang="de-DE" sz="2000" dirty="0"/>
          </a:p>
          <a:p>
            <a:r>
              <a:rPr lang="de-DE" dirty="0"/>
              <a:t>Bei dieser Thematik könnte auch umgekehrt verfahren werden. Zuerst also das Englische klären und dann eine Zusammenfassung auf Deutsch erstellen.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14433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/>
              <a:t>Job </a:t>
            </a:r>
            <a:r>
              <a:rPr lang="de-DE" dirty="0" err="1"/>
              <a:t>application</a:t>
            </a:r>
            <a:endParaRPr lang="de-DE" dirty="0"/>
          </a:p>
          <a:p>
            <a:endParaRPr lang="de-DE" sz="2000" dirty="0"/>
          </a:p>
          <a:p>
            <a:r>
              <a:rPr lang="de-DE" sz="2000" dirty="0"/>
              <a:t>Interview </a:t>
            </a:r>
            <a:r>
              <a:rPr lang="de-DE" sz="2000" dirty="0" err="1"/>
              <a:t>tips</a:t>
            </a:r>
            <a:endParaRPr lang="de-DE" sz="2000" dirty="0"/>
          </a:p>
          <a:p>
            <a:endParaRPr lang="de-DE" sz="2000" dirty="0"/>
          </a:p>
          <a:p>
            <a:r>
              <a:rPr lang="de-DE" dirty="0"/>
              <a:t>Bei dieser Thematik könnte auch umgekehrt verfahren werden. Zuerst also das Englische klären und dann eine Zusammenfassung auf Deutsch erstellen.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12416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58153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/>
              <a:t>Leider werden auf dieser Seite die Videos für unser Land nicht angezeigt. Es gibt aber die Transkription von dem Video, die kann man präsentieren/vorlesen; manchmal ist ein Lesetext dabei, damit können die </a:t>
            </a:r>
            <a:r>
              <a:rPr lang="de-DE" dirty="0" err="1"/>
              <a:t>SuS</a:t>
            </a:r>
            <a:r>
              <a:rPr lang="de-DE" dirty="0"/>
              <a:t> die Aufgabe auch bearbeiten.</a:t>
            </a:r>
          </a:p>
        </p:txBody>
      </p:sp>
    </p:spTree>
    <p:extLst>
      <p:ext uri="{BB962C8B-B14F-4D97-AF65-F5344CB8AC3E}">
        <p14:creationId xmlns:p14="http://schemas.microsoft.com/office/powerpoint/2010/main" val="7374416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/>
              <a:t>Leider werden auf dieser Seite die Videos für unser Land nicht angezeigt. Es gibt aber die Transkription von dem Video, die kann man präsentieren/vorlesen; manchmal ist ein Lesetext dabei, damit können die </a:t>
            </a:r>
            <a:r>
              <a:rPr lang="de-DE" dirty="0" err="1"/>
              <a:t>SuS</a:t>
            </a:r>
            <a:r>
              <a:rPr lang="de-DE" dirty="0"/>
              <a:t> die Aufgabe auch bearbeiten.</a:t>
            </a:r>
          </a:p>
        </p:txBody>
      </p:sp>
    </p:spTree>
    <p:extLst>
      <p:ext uri="{BB962C8B-B14F-4D97-AF65-F5344CB8AC3E}">
        <p14:creationId xmlns:p14="http://schemas.microsoft.com/office/powerpoint/2010/main" val="1115121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 err="1"/>
              <a:t>Bitesize</a:t>
            </a:r>
            <a:r>
              <a:rPr lang="de-DE" dirty="0"/>
              <a:t> &gt; </a:t>
            </a:r>
            <a:r>
              <a:rPr lang="de-DE" dirty="0" err="1"/>
              <a:t>Secondary</a:t>
            </a:r>
            <a:r>
              <a:rPr lang="de-DE" dirty="0"/>
              <a:t> &gt; GSCE &gt; AQA &gt; The Marketing Mix (verschiedene Themen anklickbar)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95815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 err="1"/>
              <a:t>Bitesize</a:t>
            </a:r>
            <a:r>
              <a:rPr lang="de-DE" dirty="0"/>
              <a:t> &gt; </a:t>
            </a:r>
            <a:r>
              <a:rPr lang="de-DE" dirty="0" err="1"/>
              <a:t>Secondary</a:t>
            </a:r>
            <a:r>
              <a:rPr lang="de-DE" dirty="0"/>
              <a:t> &gt; GSCE &gt; AQA &gt; The Marketing Mix (verschiedene Themen anklickbar)</a:t>
            </a:r>
          </a:p>
        </p:txBody>
      </p:sp>
    </p:spTree>
    <p:extLst>
      <p:ext uri="{BB962C8B-B14F-4D97-AF65-F5344CB8AC3E}">
        <p14:creationId xmlns:p14="http://schemas.microsoft.com/office/powerpoint/2010/main" val="335661646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 err="1"/>
              <a:t>Bitesize</a:t>
            </a:r>
            <a:r>
              <a:rPr lang="de-DE" dirty="0"/>
              <a:t> &gt; </a:t>
            </a:r>
            <a:r>
              <a:rPr lang="de-DE" dirty="0" err="1"/>
              <a:t>Secondary</a:t>
            </a:r>
            <a:r>
              <a:rPr lang="de-DE" dirty="0"/>
              <a:t> &gt; GSCE &gt; AQA &gt; The Marketing Mix (verschiedene Themen anklickbar)</a:t>
            </a:r>
          </a:p>
        </p:txBody>
      </p:sp>
    </p:spTree>
    <p:extLst>
      <p:ext uri="{BB962C8B-B14F-4D97-AF65-F5344CB8AC3E}">
        <p14:creationId xmlns:p14="http://schemas.microsoft.com/office/powerpoint/2010/main" val="881745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 err="1"/>
              <a:t>Bitesize</a:t>
            </a:r>
            <a:r>
              <a:rPr lang="de-DE" dirty="0"/>
              <a:t> &gt; </a:t>
            </a:r>
            <a:r>
              <a:rPr lang="de-DE" dirty="0" err="1"/>
              <a:t>Secondary</a:t>
            </a:r>
            <a:r>
              <a:rPr lang="de-DE" dirty="0"/>
              <a:t> &gt; GSCE &gt; AQA &gt; The Marketing Mix (verschiedene Themen anklickbar)</a:t>
            </a:r>
          </a:p>
        </p:txBody>
      </p:sp>
    </p:spTree>
    <p:extLst>
      <p:ext uri="{BB962C8B-B14F-4D97-AF65-F5344CB8AC3E}">
        <p14:creationId xmlns:p14="http://schemas.microsoft.com/office/powerpoint/2010/main" val="23905251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 err="1"/>
              <a:t>Bitesize</a:t>
            </a:r>
            <a:r>
              <a:rPr lang="de-DE" dirty="0"/>
              <a:t> &gt; </a:t>
            </a:r>
            <a:r>
              <a:rPr lang="de-DE" dirty="0" err="1"/>
              <a:t>Secondary</a:t>
            </a:r>
            <a:r>
              <a:rPr lang="de-DE" dirty="0"/>
              <a:t> &gt; GSCE &gt; AQA &gt; The Marketing Mix (verschiedene Themen anklickbar)</a:t>
            </a:r>
          </a:p>
        </p:txBody>
      </p:sp>
    </p:spTree>
    <p:extLst>
      <p:ext uri="{BB962C8B-B14F-4D97-AF65-F5344CB8AC3E}">
        <p14:creationId xmlns:p14="http://schemas.microsoft.com/office/powerpoint/2010/main" val="1433210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 err="1"/>
              <a:t>Bitesize</a:t>
            </a:r>
            <a:r>
              <a:rPr lang="de-DE" dirty="0"/>
              <a:t> &gt; </a:t>
            </a:r>
            <a:r>
              <a:rPr lang="de-DE" dirty="0" err="1"/>
              <a:t>Secondary</a:t>
            </a:r>
            <a:r>
              <a:rPr lang="de-DE" dirty="0"/>
              <a:t> &gt; AQA &gt; The Marketing Mix (verschiedene Themen anklickbar)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05134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 err="1"/>
              <a:t>Bitesize</a:t>
            </a:r>
            <a:r>
              <a:rPr lang="de-DE" dirty="0"/>
              <a:t> &gt; </a:t>
            </a:r>
            <a:r>
              <a:rPr lang="de-DE" dirty="0" err="1"/>
              <a:t>Secondary</a:t>
            </a:r>
            <a:r>
              <a:rPr lang="de-DE" dirty="0"/>
              <a:t> &gt; AQA &gt; The Marketing Mix (verschiedene Themen anklickbar)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23692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12812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 err="1"/>
              <a:t>SuS</a:t>
            </a:r>
            <a:r>
              <a:rPr lang="de-DE" dirty="0"/>
              <a:t> sollen sich das bestellen, geht auch als </a:t>
            </a:r>
            <a:r>
              <a:rPr lang="de-DE" dirty="0" err="1"/>
              <a:t>pdf</a:t>
            </a:r>
            <a:br>
              <a:rPr lang="de-DE" dirty="0"/>
            </a:br>
            <a:r>
              <a:rPr lang="de-DE" dirty="0"/>
              <a:t>&gt; z. B. bei Verbraucherrechte, Kap. 11 &gt; gemeinsam durchlesen,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dirty="0"/>
          </a:p>
          <a:p>
            <a:r>
              <a:rPr lang="de-DE" dirty="0"/>
              <a:t>&gt; </a:t>
            </a:r>
            <a:r>
              <a:rPr lang="de-DE" b="1" dirty="0"/>
              <a:t>Verbraucherrechte 8. Kl. </a:t>
            </a:r>
          </a:p>
          <a:p>
            <a:r>
              <a:rPr lang="de-DE" dirty="0"/>
              <a:t>Umtausch, Rechte beim Onlineshopping 8. Kl.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de-DE" dirty="0"/>
              <a:t>&gt; Lehrplan / das wissen die </a:t>
            </a:r>
            <a:r>
              <a:rPr lang="de-DE" dirty="0" err="1"/>
              <a:t>LuL</a:t>
            </a:r>
            <a:endParaRPr lang="de-DE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de-DE" b="1" dirty="0"/>
              <a:t>Banken, Geldvorgänge &gt; 9. Kl.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de-DE" b="1" dirty="0"/>
              <a:t>Children &amp; Family, </a:t>
            </a:r>
            <a:r>
              <a:rPr lang="de-DE" b="1" dirty="0" err="1"/>
              <a:t>maternity</a:t>
            </a:r>
            <a:r>
              <a:rPr lang="de-DE" b="1" dirty="0"/>
              <a:t> </a:t>
            </a:r>
            <a:r>
              <a:rPr lang="de-DE" b="1" dirty="0" err="1"/>
              <a:t>protection</a:t>
            </a:r>
            <a:r>
              <a:rPr lang="de-DE" b="1" dirty="0"/>
              <a:t> &gt; 9. Kl.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de-DE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de-DE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de-DE" dirty="0"/>
              <a:t>Vorentlastung von Wortschatz &gt; hierher ein </a:t>
            </a:r>
            <a:r>
              <a:rPr lang="de-DE" dirty="0" err="1"/>
              <a:t>Scaffolding</a:t>
            </a:r>
            <a:r>
              <a:rPr lang="de-DE" dirty="0"/>
              <a:t>-Beispiel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57170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872951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11186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773545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87038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11425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9518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379325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005242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Hintergrund zum Sozialversicherungssystems, für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LuL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473608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Hintergrund zum Sozialversicherungssystems, für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LuL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041238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3526E500-C49A-4A40-8B08-F526E38D6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Hintergrund zum Sozialversicherungssystems, für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LuL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650099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97036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09E233F-25E7-2E0E-D42F-265B8196FEDF}" type="slidenum">
              <a:rPr/>
              <a:t>76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Abschnitts-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722312" y="4406900"/>
            <a:ext cx="7772401" cy="1362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cap="all"/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sz="quarter" idx="1"/>
          </p:nvPr>
        </p:nvSpPr>
        <p:spPr bwMode="auto"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xt"/>
          <p:cNvSpPr txBox="1">
            <a:spLocks noGrp="1"/>
          </p:cNvSpPr>
          <p:nvPr>
            <p:ph type="title"/>
          </p:nvPr>
        </p:nvSpPr>
        <p:spPr>
          <a:xfrm>
            <a:off x="457200" y="1055633"/>
            <a:ext cx="3008314" cy="116205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r>
              <a:t>Titeltext</a:t>
            </a:r>
          </a:p>
        </p:txBody>
      </p:sp>
      <p:sp>
        <p:nvSpPr>
          <p:cNvPr id="57" name="Textebene 1…"/>
          <p:cNvSpPr txBox="1">
            <a:spLocks noGrp="1"/>
          </p:cNvSpPr>
          <p:nvPr>
            <p:ph type="body" idx="1"/>
          </p:nvPr>
        </p:nvSpPr>
        <p:spPr>
          <a:xfrm>
            <a:off x="3575050" y="1055633"/>
            <a:ext cx="5111750" cy="50705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 marL="1219200" indent="-304800"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8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457199" y="2217683"/>
            <a:ext cx="3008315" cy="39084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5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54136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el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r>
              <a:t>Titeltext</a:t>
            </a:r>
          </a:p>
        </p:txBody>
      </p:sp>
      <p:sp>
        <p:nvSpPr>
          <p:cNvPr id="67" name="Bildplatzhalter 2"/>
          <p:cNvSpPr>
            <a:spLocks noGrp="1"/>
          </p:cNvSpPr>
          <p:nvPr>
            <p:ph type="pic" sz="half" idx="13"/>
          </p:nvPr>
        </p:nvSpPr>
        <p:spPr>
          <a:xfrm>
            <a:off x="1792288" y="935421"/>
            <a:ext cx="5486401" cy="379215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8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144681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ebene 1…"/>
          <p:cNvSpPr txBox="1">
            <a:spLocks noGrp="1"/>
          </p:cNvSpPr>
          <p:nvPr>
            <p:ph type="body" idx="1"/>
          </p:nvPr>
        </p:nvSpPr>
        <p:spPr>
          <a:xfrm>
            <a:off x="684212" y="1230312"/>
            <a:ext cx="8002588" cy="515143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232496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684212" y="1230312"/>
            <a:ext cx="8002588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sz="half" idx="1"/>
          </p:nvPr>
        </p:nvSpPr>
        <p:spPr bwMode="auto">
          <a:xfrm>
            <a:off x="684212" y="2555875"/>
            <a:ext cx="3924301" cy="3825875"/>
          </a:xfrm>
          <a:prstGeom prst="rect">
            <a:avLst/>
          </a:prstGeom>
        </p:spPr>
        <p:txBody>
          <a:bodyPr>
            <a:normAutofit/>
          </a:bodyPr>
          <a:lstStyle>
            <a:lvl5pPr marL="2184400" indent="-355600"/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457200" y="1055633"/>
            <a:ext cx="3008314" cy="116205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Textebene 1…"/>
          <p:cNvSpPr>
            <a:spLocks noGrp="1"/>
          </p:cNvSpPr>
          <p:nvPr>
            <p:ph type="body" idx="1"/>
          </p:nvPr>
        </p:nvSpPr>
        <p:spPr bwMode="auto">
          <a:xfrm>
            <a:off x="3575050" y="1055633"/>
            <a:ext cx="5111750" cy="50705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 marL="1219200" indent="-304800"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457199" y="2217683"/>
            <a:ext cx="3008315" cy="39084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text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1"/>
            </a:lvl1pPr>
          </a:lstStyle>
          <a:p>
            <a:pPr>
              <a:defRPr/>
            </a:pPr>
            <a:r>
              <a:t>Titeltext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sz="half" idx="13"/>
          </p:nvPr>
        </p:nvSpPr>
        <p:spPr bwMode="auto">
          <a:xfrm>
            <a:off x="1792288" y="935421"/>
            <a:ext cx="5486401" cy="3792155"/>
          </a:xfrm>
          <a:prstGeom prst="rect">
            <a:avLst/>
          </a:prstGeom>
        </p:spPr>
        <p:txBody>
          <a:bodyPr lIns="91439" rIns="91439"/>
          <a:lstStyle/>
          <a:p>
            <a:pPr>
              <a:defRPr/>
            </a:pPr>
            <a:endParaRPr/>
          </a:p>
        </p:txBody>
      </p:sp>
      <p:sp>
        <p:nvSpPr>
          <p:cNvPr id="6" name="Textebene 1…"/>
          <p:cNvSpPr>
            <a:spLocks noGrp="1"/>
          </p:cNvSpPr>
          <p:nvPr>
            <p:ph type="body" sz="quarter" idx="1"/>
          </p:nvPr>
        </p:nvSpPr>
        <p:spPr bwMode="auto"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ebene 1…"/>
          <p:cNvSpPr>
            <a:spLocks noGrp="1"/>
          </p:cNvSpPr>
          <p:nvPr>
            <p:ph type="body" idx="1"/>
          </p:nvPr>
        </p:nvSpPr>
        <p:spPr bwMode="auto">
          <a:xfrm>
            <a:off x="684212" y="1230312"/>
            <a:ext cx="8002588" cy="515143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cap="all"/>
            </a:lvl1pPr>
          </a:lstStyle>
          <a:p>
            <a:r>
              <a:t>Titeltext</a:t>
            </a:r>
          </a:p>
        </p:txBody>
      </p:sp>
      <p:sp>
        <p:nvSpPr>
          <p:cNvPr id="32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855991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eltext"/>
          <p:cNvSpPr txBox="1">
            <a:spLocks noGrp="1"/>
          </p:cNvSpPr>
          <p:nvPr>
            <p:ph type="title"/>
          </p:nvPr>
        </p:nvSpPr>
        <p:spPr>
          <a:xfrm>
            <a:off x="684212" y="1230312"/>
            <a:ext cx="8002588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Titeltext</a:t>
            </a:r>
          </a:p>
        </p:txBody>
      </p:sp>
      <p:sp>
        <p:nvSpPr>
          <p:cNvPr id="41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684212" y="2555875"/>
            <a:ext cx="3924301" cy="3825875"/>
          </a:xfrm>
          <a:prstGeom prst="rect">
            <a:avLst/>
          </a:prstGeom>
        </p:spPr>
        <p:txBody>
          <a:bodyPr>
            <a:normAutofit/>
          </a:bodyPr>
          <a:lstStyle>
            <a:lvl5pPr marL="2184400" indent="-355600"/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73001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763528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1" descr="Grafik 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eltext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325563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defRPr/>
            </a:pPr>
            <a:r>
              <a:t>Titeltext</a:t>
            </a:r>
          </a:p>
        </p:txBody>
      </p:sp>
      <p:sp>
        <p:nvSpPr>
          <p:cNvPr id="6" name="Textebene 1…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>
              <a:defRPr/>
            </a:pPr>
            <a:r>
              <a:t>Textebene 1</a:t>
            </a:r>
          </a:p>
          <a:p>
            <a:pPr lvl="1">
              <a:defRPr/>
            </a:pPr>
            <a:r>
              <a:t>Textebene 2</a:t>
            </a:r>
          </a:p>
          <a:p>
            <a:pPr lvl="2">
              <a:defRPr/>
            </a:pPr>
            <a:r>
              <a:t>Textebene 3</a:t>
            </a:r>
          </a:p>
          <a:p>
            <a:pPr lvl="3">
              <a:defRPr/>
            </a:pPr>
            <a:r>
              <a:t>Textebene 4</a:t>
            </a:r>
          </a:p>
          <a:p>
            <a:pPr lvl="4">
              <a:defRPr/>
            </a:pPr>
            <a:r>
              <a:t>Textebene 5</a:t>
            </a:r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2"/>
          </p:nvPr>
        </p:nvSpPr>
        <p:spPr bwMode="auto">
          <a:xfrm>
            <a:off x="8332778" y="6553200"/>
            <a:ext cx="330210" cy="3073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>
                <a:latin typeface="Verdana"/>
                <a:ea typeface="Verdana"/>
                <a:cs typeface="Verdana"/>
              </a:defRPr>
            </a:lvl1pPr>
          </a:lstStyle>
          <a:p>
            <a:pPr>
              <a:defRPr/>
            </a:pPr>
            <a:fld id="{86CB4B4D-7CA3-9044-876B-883B54F8677D}" type="slidenum">
              <a:rPr/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1pPr>
      <a:lvl2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2pPr>
      <a:lvl3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3pPr>
      <a:lvl4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4pPr>
      <a:lvl5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5pPr>
      <a:lvl6pPr marL="0" marR="0" indent="4572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6pPr>
      <a:lvl7pPr marL="0" marR="0" indent="9144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7pPr>
      <a:lvl8pPr marL="0" marR="0" indent="1371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8pPr>
      <a:lvl9pPr marL="0" marR="0" indent="18288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0" i="0" u="none" strike="noStrike" cap="none" spc="0">
          <a:ln>
            <a:noFill/>
          </a:ln>
          <a:solidFill>
            <a:srgbClr val="333333"/>
          </a:solidFill>
          <a:latin typeface="+mj-lt"/>
          <a:ea typeface="+mj-ea"/>
          <a:cs typeface="+mj-cs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1pPr>
      <a:lvl2pPr marL="790575" marR="0" indent="-333375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2pPr>
      <a:lvl3pPr marL="1234439" marR="0" indent="-320039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3pPr>
      <a:lvl4pPr marL="1727199" marR="0" indent="-35560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4pPr>
      <a:lvl5pPr marL="22288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5pPr>
      <a:lvl6pPr marL="26860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6pPr>
      <a:lvl7pPr marL="31432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7pPr>
      <a:lvl8pPr marL="36004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8pPr>
      <a:lvl9pPr marL="4057650" marR="0" indent="-400050" algn="l" defTabSz="91440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defRPr sz="2800" b="0" i="0" u="none" strike="noStrike" cap="none" spc="0">
          <a:ln>
            <a:noFill/>
          </a:ln>
          <a:solidFill>
            <a:srgbClr val="000000"/>
          </a:solidFill>
          <a:latin typeface="+mj-lt"/>
          <a:ea typeface="+mj-ea"/>
          <a:cs typeface="+mj-cs"/>
        </a:defRPr>
      </a:lvl9pPr>
    </p:bodyStyle>
    <p:otherStyle>
      <a:lvl1pPr marL="0" marR="0" indent="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1pPr>
      <a:lvl2pPr marL="0" marR="0" indent="457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914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3pPr>
      <a:lvl4pPr marL="0" marR="0" indent="1371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18288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5pPr>
      <a:lvl6pPr marL="0" marR="0" indent="22860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6pPr>
      <a:lvl7pPr marL="0" marR="0" indent="27432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7pPr>
      <a:lvl8pPr marL="0" marR="0" indent="32004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8pPr>
      <a:lvl9pPr marL="0" marR="0" indent="3657600" algn="r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400" b="0" i="0" u="none" strike="noStrike" cap="none" spc="0">
          <a:ln>
            <a:noFill/>
          </a:ln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Grafi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eltext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Titeltext</a:t>
            </a:r>
          </a:p>
        </p:txBody>
      </p:sp>
      <p:sp>
        <p:nvSpPr>
          <p:cNvPr id="4" name="Textebene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8332778" y="6553200"/>
            <a:ext cx="330211" cy="3073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333333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90575" marR="0" indent="-333375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228850" marR="0" indent="-40005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86050" marR="0" indent="-40005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43250" marR="0" indent="-40005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600450" marR="0" indent="-40005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57650" marR="0" indent="-40005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Tx/>
        <a:buSzPct val="65000"/>
        <a:buFontTx/>
        <a:buChar char="◆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ingual.bayern.de/realschule/informationen/fuer-schulen/download-informationsmaterial-fuer-schulen/#c2303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ingual.bayern.de/realschule/informationen/fuer-schulen/download-informationsmaterial-fuer-schulen/#c2303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bilingual.bayern.de/realschule/informationen/fuer-schulen/download-informationsmaterial-fuer-schulen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971600" y="1484784"/>
            <a:ext cx="7488832" cy="16927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800" b="1" dirty="0" err="1">
                <a:solidFill>
                  <a:srgbClr val="339966"/>
                </a:solidFill>
                <a:latin typeface="Calibri"/>
                <a:ea typeface="Calibri"/>
                <a:cs typeface="Calibri"/>
                <a:sym typeface="Calibri"/>
              </a:rPr>
              <a:t>Make</a:t>
            </a:r>
            <a:r>
              <a:rPr lang="de-DE" sz="2800" b="1" dirty="0">
                <a:solidFill>
                  <a:srgbClr val="33996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2800" b="1" dirty="0" err="1">
                <a:solidFill>
                  <a:srgbClr val="339966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lang="de-DE" sz="2800" b="1" dirty="0">
                <a:solidFill>
                  <a:srgbClr val="339966"/>
                </a:solidFill>
                <a:latin typeface="Calibri"/>
                <a:ea typeface="Calibri"/>
                <a:cs typeface="Calibri"/>
                <a:sym typeface="Calibri"/>
              </a:rPr>
              <a:t> happen – </a:t>
            </a:r>
            <a:br>
              <a:rPr lang="de-DE" sz="2800" b="1" dirty="0">
                <a:solidFill>
                  <a:srgbClr val="33996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800" b="1" dirty="0">
                <a:solidFill>
                  <a:srgbClr val="339966"/>
                </a:solidFill>
                <a:latin typeface="Calibri"/>
                <a:ea typeface="Calibri"/>
                <a:cs typeface="Calibri"/>
                <a:sym typeface="Calibri"/>
              </a:rPr>
              <a:t>bilingualer Unterricht </a:t>
            </a:r>
            <a:br>
              <a:rPr lang="de-DE" sz="2800" b="1" dirty="0">
                <a:solidFill>
                  <a:srgbClr val="33996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de-DE" sz="2800" b="1" dirty="0">
                <a:solidFill>
                  <a:srgbClr val="339966"/>
                </a:solidFill>
                <a:latin typeface="Calibri"/>
                <a:ea typeface="Calibri"/>
                <a:cs typeface="Calibri"/>
                <a:sym typeface="Calibri"/>
              </a:rPr>
              <a:t>im Fach Wirtschaft &amp; Recht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REALSCHULE BAYERN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A744DF2-E26A-40DB-9463-686A53AC9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876401" y="3789040"/>
            <a:ext cx="1679229" cy="1854786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467544" y="1703419"/>
            <a:ext cx="6552729" cy="64633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lang="de-DE" sz="2000" dirty="0"/>
          </a:p>
          <a:p>
            <a:pPr>
              <a:buSzPct val="100000"/>
              <a:defRPr sz="2400"/>
            </a:pPr>
            <a:r>
              <a:rPr lang="de-DE" sz="1600" b="1" dirty="0">
                <a:solidFill>
                  <a:schemeClr val="tx1"/>
                </a:solidFill>
                <a:cs typeface="Arial"/>
              </a:rPr>
              <a:t>Wo finde ich Informationen/Material?</a:t>
            </a:r>
            <a:endParaRPr dirty="0"/>
          </a:p>
        </p:txBody>
      </p:sp>
      <p:sp>
        <p:nvSpPr>
          <p:cNvPr id="6" name="Textfeld 5"/>
          <p:cNvSpPr txBox="1"/>
          <p:nvPr/>
        </p:nvSpPr>
        <p:spPr bwMode="auto">
          <a:xfrm>
            <a:off x="5148064" y="2032843"/>
            <a:ext cx="2880320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rgbClr val="0070C0"/>
                </a:solidFill>
                <a:cs typeface="Arial"/>
              </a:rPr>
              <a:t>www.bayern.bilingual.de</a:t>
            </a:r>
            <a:endParaRPr dirty="0"/>
          </a:p>
        </p:txBody>
      </p:sp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	BILINGUAL UNTERRICHTEN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10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6268946-7922-4BAA-B1AF-AAA375891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7544" y="2375065"/>
            <a:ext cx="3344221" cy="4242741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8D007D4-6D11-4B18-9A01-04C62288C4B0}"/>
              </a:ext>
            </a:extLst>
          </p:cNvPr>
          <p:cNvSpPr/>
          <p:nvPr/>
        </p:nvSpPr>
        <p:spPr>
          <a:xfrm>
            <a:off x="4144930" y="4418948"/>
            <a:ext cx="39554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SzPct val="100000"/>
              <a:buFont typeface="Arial"/>
              <a:buChar char="•"/>
              <a:defRPr sz="2400"/>
            </a:pPr>
            <a:r>
              <a:rPr lang="de-DE" sz="1400" b="1" dirty="0">
                <a:latin typeface="Arial"/>
                <a:cs typeface="Arial"/>
              </a:rPr>
              <a:t>Checkliste für Schülerinnen und Schüler</a:t>
            </a:r>
            <a:endParaRPr lang="de-DE" sz="2400" dirty="0"/>
          </a:p>
          <a:p>
            <a:pPr lvl="0">
              <a:buSzPct val="100000"/>
              <a:defRPr sz="2400"/>
            </a:pPr>
            <a:endParaRPr lang="de-DE" sz="1400" b="1" dirty="0">
              <a:latin typeface="Arial"/>
              <a:cs typeface="Arial"/>
            </a:endParaRPr>
          </a:p>
          <a:p>
            <a:pPr marL="285750" lvl="0" indent="-285750">
              <a:buSzPct val="100000"/>
              <a:buFont typeface="Arial"/>
              <a:buChar char="•"/>
              <a:defRPr sz="2400"/>
            </a:pPr>
            <a:r>
              <a:rPr lang="de-DE" sz="1400" b="1" dirty="0">
                <a:latin typeface="Arial"/>
                <a:cs typeface="Arial"/>
              </a:rPr>
              <a:t>Checkliste für Eltern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780874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467544" y="1703419"/>
            <a:ext cx="6552729" cy="76944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lang="de-DE" sz="2000" dirty="0"/>
          </a:p>
          <a:p>
            <a:pPr>
              <a:buSzPct val="100000"/>
              <a:defRPr sz="2400"/>
            </a:pPr>
            <a:endParaRPr dirty="0"/>
          </a:p>
        </p:txBody>
      </p:sp>
      <p:sp>
        <p:nvSpPr>
          <p:cNvPr id="6" name="Textfeld 5"/>
          <p:cNvSpPr txBox="1"/>
          <p:nvPr/>
        </p:nvSpPr>
        <p:spPr bwMode="auto">
          <a:xfrm>
            <a:off x="5148064" y="2032843"/>
            <a:ext cx="2880320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rgbClr val="0070C0"/>
                </a:solidFill>
                <a:cs typeface="Arial"/>
              </a:rPr>
              <a:t>www.bayern.bilingual.de</a:t>
            </a:r>
            <a:endParaRPr dirty="0"/>
          </a:p>
        </p:txBody>
      </p:sp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	BILINGUAL UNTERRICHTEN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11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CE4996C-7C1C-402B-99DC-2124E61B3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49336" y="2679174"/>
            <a:ext cx="4228234" cy="370393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5979B5C-758C-4F37-85DC-3AC139A392AC}"/>
              </a:ext>
            </a:extLst>
          </p:cNvPr>
          <p:cNvSpPr/>
          <p:nvPr/>
        </p:nvSpPr>
        <p:spPr>
          <a:xfrm>
            <a:off x="6389138" y="5890483"/>
            <a:ext cx="118814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Bildmaterial © ISB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1081102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467544" y="1703419"/>
            <a:ext cx="6552729" cy="76944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lang="de-DE" sz="2000" dirty="0"/>
          </a:p>
          <a:p>
            <a:pPr>
              <a:buSzPct val="100000"/>
              <a:defRPr sz="2400"/>
            </a:pPr>
            <a:endParaRPr dirty="0"/>
          </a:p>
        </p:txBody>
      </p:sp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	BILINGUAL UNTERRICHTEN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12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feld 2">
            <a:extLst>
              <a:ext uri="{FF2B5EF4-FFF2-40B4-BE49-F238E27FC236}">
                <a16:creationId xmlns:a16="http://schemas.microsoft.com/office/drawing/2014/main" id="{BF4BA430-36A7-45AF-BF9A-5E8C5E03A773}"/>
              </a:ext>
            </a:extLst>
          </p:cNvPr>
          <p:cNvSpPr/>
          <p:nvPr/>
        </p:nvSpPr>
        <p:spPr bwMode="auto">
          <a:xfrm>
            <a:off x="498140" y="2276872"/>
            <a:ext cx="6912768" cy="390132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1600" b="1" dirty="0">
                <a:solidFill>
                  <a:schemeClr val="tx1"/>
                </a:solidFill>
                <a:cs typeface="Arial"/>
              </a:rPr>
              <a:t>Schritt 2: Elterninformationsabend</a:t>
            </a:r>
            <a:endParaRPr lang="de-DE" sz="1600" b="1" u="sng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 dirty="0">
                <a:solidFill>
                  <a:schemeClr val="tx1"/>
                </a:solidFill>
                <a:cs typeface="Arial"/>
              </a:rPr>
              <a:t>separat oder mit Wahlpflichtfächerinformation gekoppelt</a:t>
            </a:r>
            <a:endParaRPr dirty="0"/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 dirty="0">
                <a:solidFill>
                  <a:schemeClr val="tx1"/>
                </a:solidFill>
                <a:cs typeface="Arial"/>
              </a:rPr>
              <a:t>für Erziehungsberechtigte der Schülerinnen und Schüler von Jahrgangsstufe 6</a:t>
            </a:r>
            <a:endParaRPr lang="de-DE" dirty="0"/>
          </a:p>
          <a:p>
            <a:pPr marL="285750" lvl="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cs typeface="Arial"/>
              </a:rPr>
              <a:t>Musterpräsentation unter </a:t>
            </a:r>
            <a:r>
              <a:rPr lang="de-DE" sz="1200" u="sng" dirty="0">
                <a:cs typeface="Arial"/>
                <a:hlinkClick r:id="rId3" tooltip="https://www.bilingual.bayern.de/realschule/informationen/fuer-schulen/download-informationsmaterial-fuer-schulen/#c23030"/>
              </a:rPr>
              <a:t>https://www.bilingual.bayern.de/realschule/informationen/fuer-schulen/download-informationsmaterial-fuer-schulen/#c23030</a:t>
            </a:r>
            <a:endParaRPr lang="de-DE" sz="1200" dirty="0"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cs typeface="Arial"/>
              </a:rPr>
              <a:t>evtl. Schülerinnen und Schüler aus dem Bilingualen Zug in höheren Jahrgangsstufen einladen</a:t>
            </a:r>
            <a:endParaRPr lang="de-DE" dirty="0"/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1600" dirty="0">
                <a:solidFill>
                  <a:schemeClr val="tx1"/>
                </a:solidFill>
                <a:cs typeface="Arial"/>
              </a:rPr>
              <a:t>mögliche Vorbehalte</a:t>
            </a: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cs typeface="Arial"/>
              </a:rPr>
              <a:t>: </a:t>
            </a:r>
            <a:b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cs typeface="Arial"/>
              </a:rPr>
            </a:b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cs typeface="Arial"/>
              </a:rPr>
              <a:t>„Die zusätzliche Unterrichtssprache Englisch überfordert mein Kind.“</a:t>
            </a:r>
            <a:r>
              <a:rPr lang="de-DE" sz="1600" dirty="0">
                <a:solidFill>
                  <a:schemeClr val="tx1"/>
                </a:solidFill>
                <a:cs typeface="Arial"/>
              </a:rPr>
              <a:t> </a:t>
            </a:r>
            <a:br>
              <a:rPr lang="de-DE" sz="1600" dirty="0">
                <a:solidFill>
                  <a:schemeClr val="tx1"/>
                </a:solidFill>
                <a:cs typeface="Arial"/>
              </a:rPr>
            </a:b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cs typeface="Arial"/>
              </a:rPr>
              <a:t>„Mein Kind sitzt ohnehin schon lange an den Hausaufgaben, zusätzlicher Nachmittagsunterricht ist zu viel.“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771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	BILINGUAL UNTERRICHTEN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13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07528DE-06E4-4D5C-8109-7A1DA5761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43953" y="1591448"/>
            <a:ext cx="7239000" cy="49149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23733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467544" y="1703419"/>
            <a:ext cx="6552729" cy="76944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lang="de-DE" sz="2000" dirty="0"/>
          </a:p>
          <a:p>
            <a:pPr>
              <a:buSzPct val="100000"/>
              <a:defRPr sz="2400"/>
            </a:pPr>
            <a:endParaRPr dirty="0"/>
          </a:p>
        </p:txBody>
      </p:sp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	BILINGUAL UNTERRICHTEN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14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feld 2">
            <a:extLst>
              <a:ext uri="{FF2B5EF4-FFF2-40B4-BE49-F238E27FC236}">
                <a16:creationId xmlns:a16="http://schemas.microsoft.com/office/drawing/2014/main" id="{BF4BA430-36A7-45AF-BF9A-5E8C5E03A773}"/>
              </a:ext>
            </a:extLst>
          </p:cNvPr>
          <p:cNvSpPr/>
          <p:nvPr/>
        </p:nvSpPr>
        <p:spPr bwMode="auto">
          <a:xfrm>
            <a:off x="498140" y="2276872"/>
            <a:ext cx="6912768" cy="390132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1600" b="1" dirty="0">
                <a:solidFill>
                  <a:schemeClr val="tx1"/>
                </a:solidFill>
                <a:cs typeface="Arial"/>
              </a:rPr>
              <a:t>Schritt 2: Elterninformationsabend</a:t>
            </a:r>
            <a:endParaRPr lang="de-DE" sz="1600" b="1" u="sng" dirty="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 dirty="0">
                <a:solidFill>
                  <a:schemeClr val="tx1"/>
                </a:solidFill>
                <a:cs typeface="Arial"/>
              </a:rPr>
              <a:t>separat oder mit Wahlpflichtfächerinformation gekoppelt</a:t>
            </a:r>
            <a:endParaRPr dirty="0"/>
          </a:p>
          <a:p>
            <a:pPr marL="28575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 dirty="0">
                <a:solidFill>
                  <a:schemeClr val="tx1"/>
                </a:solidFill>
                <a:cs typeface="Arial"/>
              </a:rPr>
              <a:t>für Erziehungsberechtigte der Schülerinnen und Schüler von Jahrgangsstufe 6</a:t>
            </a:r>
            <a:endParaRPr lang="de-DE" dirty="0"/>
          </a:p>
          <a:p>
            <a:pPr marL="285750" lvl="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cs typeface="Arial"/>
              </a:rPr>
              <a:t>Musterpräsentation unter </a:t>
            </a:r>
            <a:r>
              <a:rPr lang="de-DE" sz="1200" u="sng" dirty="0">
                <a:cs typeface="Arial"/>
                <a:hlinkClick r:id="rId3" tooltip="https://www.bilingual.bayern.de/realschule/informationen/fuer-schulen/download-informationsmaterial-fuer-schulen/#c23030"/>
              </a:rPr>
              <a:t>https://www.bilingual.bayern.de/realschule/informationen/fuer-schulen/download-informationsmaterial-fuer-schulen/#c23030</a:t>
            </a:r>
            <a:endParaRPr lang="de-DE" sz="1200" dirty="0">
              <a:cs typeface="Arial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cs typeface="Arial"/>
              </a:rPr>
              <a:t>evtl. Schülerinnen und Schüler aus dem Bilingualen Zug in höheren Jahrgangsstufen einladen</a:t>
            </a:r>
            <a:endParaRPr lang="de-DE" dirty="0"/>
          </a:p>
          <a:p>
            <a:pPr marL="285750" marR="0" lvl="0" indent="-285750" algn="l" defTabSz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defRPr/>
            </a:pPr>
            <a:r>
              <a:rPr lang="de-DE" sz="1600" dirty="0">
                <a:solidFill>
                  <a:schemeClr val="tx1"/>
                </a:solidFill>
                <a:cs typeface="Arial"/>
              </a:rPr>
              <a:t>mögliche Vorbehalte</a:t>
            </a: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cs typeface="Arial"/>
              </a:rPr>
              <a:t>: </a:t>
            </a:r>
            <a:b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cs typeface="Arial"/>
              </a:rPr>
            </a:b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cs typeface="Arial"/>
              </a:rPr>
              <a:t>„Die zusätzliche Unterrichtssprache Englisch überfordert mein Kind.“</a:t>
            </a:r>
            <a:r>
              <a:rPr lang="de-DE" sz="1600" dirty="0">
                <a:solidFill>
                  <a:schemeClr val="tx1"/>
                </a:solidFill>
                <a:cs typeface="Arial"/>
              </a:rPr>
              <a:t> </a:t>
            </a:r>
            <a:br>
              <a:rPr lang="de-DE" sz="1600" dirty="0">
                <a:solidFill>
                  <a:schemeClr val="tx1"/>
                </a:solidFill>
                <a:cs typeface="Arial"/>
              </a:rPr>
            </a:br>
            <a:r>
              <a:rPr lang="de-DE" sz="1600" b="0" i="0" u="none" strike="noStrike" cap="none" spc="0" dirty="0">
                <a:ln>
                  <a:noFill/>
                </a:ln>
                <a:solidFill>
                  <a:schemeClr val="tx1"/>
                </a:solidFill>
                <a:cs typeface="Arial"/>
              </a:rPr>
              <a:t>„Mein Kind sitzt ohnehin schon lange an den Hausaufgaben, zusätzlicher Nachmittagsunterricht ist zu viel.“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699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467544" y="1703419"/>
            <a:ext cx="6552729" cy="76944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lang="de-DE" sz="2000" dirty="0"/>
          </a:p>
          <a:p>
            <a:pPr>
              <a:buSzPct val="100000"/>
              <a:defRPr sz="2400"/>
            </a:pPr>
            <a:endParaRPr dirty="0"/>
          </a:p>
        </p:txBody>
      </p:sp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	BILINGUAL UNTERRICHTEN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15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1B17295-B016-41F0-968E-20EE5CCA6387}"/>
              </a:ext>
            </a:extLst>
          </p:cNvPr>
          <p:cNvSpPr/>
          <p:nvPr/>
        </p:nvSpPr>
        <p:spPr>
          <a:xfrm>
            <a:off x="429403" y="2284258"/>
            <a:ext cx="6912768" cy="3254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100000"/>
              <a:defRPr sz="2400"/>
            </a:pPr>
            <a:r>
              <a:rPr lang="de-DE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Schritt 3: Schnupperstunden </a:t>
            </a:r>
            <a:endParaRPr lang="de-DE" sz="16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für Schülerinnen und Schüler der Jahrgangsstufe 6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kurz vor dem Info-Abend oder kurz danach (Ende Februar / Anfang März)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Welches Niveau? Welches Material? Wie lang?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Ideen: 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- Schüleraktivierung/Wettkampf</a:t>
            </a:r>
          </a:p>
          <a:p>
            <a:pPr lvl="0">
              <a:lnSpc>
                <a:spcPct val="150000"/>
              </a:lnSpc>
              <a:defRPr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- Bildbeschreibung</a:t>
            </a:r>
          </a:p>
          <a:p>
            <a:pPr lvl="0">
              <a:lnSpc>
                <a:spcPct val="150000"/>
              </a:lnSpc>
              <a:defRPr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- Spiele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- Gallery Walk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17761D9-D860-4F34-A2D3-3C964986D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20447" y="3718812"/>
            <a:ext cx="3024336" cy="254383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DA90AA56-5274-45D6-88DD-98D8A4B3E287}"/>
              </a:ext>
            </a:extLst>
          </p:cNvPr>
          <p:cNvSpPr/>
          <p:nvPr/>
        </p:nvSpPr>
        <p:spPr bwMode="auto">
          <a:xfrm>
            <a:off x="6656637" y="6115823"/>
            <a:ext cx="118814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Bildmaterial © ISB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846631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467544" y="1703419"/>
            <a:ext cx="6552729" cy="76944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lang="de-DE" sz="2000" dirty="0"/>
          </a:p>
          <a:p>
            <a:pPr>
              <a:buSzPct val="100000"/>
              <a:defRPr sz="2400"/>
            </a:pPr>
            <a:endParaRPr dirty="0"/>
          </a:p>
        </p:txBody>
      </p:sp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	BILINGUAL UNTERRICHTEN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16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17761D9-D860-4F34-A2D3-3C964986D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20447" y="3718812"/>
            <a:ext cx="3024336" cy="2543830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B2F8541-8E54-4D88-B71B-8716F07DB532}"/>
              </a:ext>
            </a:extLst>
          </p:cNvPr>
          <p:cNvSpPr/>
          <p:nvPr/>
        </p:nvSpPr>
        <p:spPr>
          <a:xfrm>
            <a:off x="467544" y="2399893"/>
            <a:ext cx="5832648" cy="2391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100000"/>
              <a:defRPr sz="2400"/>
            </a:pPr>
            <a:r>
              <a:rPr lang="de-DE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Schritt 4: Elterninformationsschreiben / Anmeldung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SzPct val="100000"/>
              <a:defRPr sz="2400"/>
            </a:pPr>
            <a:endParaRPr lang="de-DE" sz="1600" b="1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Informationsschreiben mit Möglichkeit </a:t>
            </a:r>
            <a:b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verbindlichen Anmeldung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Nach endgültiger Bestandsaufnahme </a:t>
            </a:r>
            <a:b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Informationsschreiben mit weiteren Details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Vorlagen für Elternbriefe unter: 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288E868-E56F-45F2-B7DE-4DFE6A638AB0}"/>
              </a:ext>
            </a:extLst>
          </p:cNvPr>
          <p:cNvSpPr/>
          <p:nvPr/>
        </p:nvSpPr>
        <p:spPr bwMode="auto">
          <a:xfrm>
            <a:off x="825834" y="5047040"/>
            <a:ext cx="4572000" cy="3200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de-DE" sz="1100" u="sng" dirty="0">
                <a:hlinkClick r:id="rId4" tooltip="https://www.bilingual.bayern.de/realschule/informationen/fuer-schulen/download-informationsmaterial-fuer-schulen/"/>
              </a:rPr>
              <a:t>Download Informationsmaterial für Schulen (bayern.de)</a:t>
            </a:r>
            <a:endParaRPr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59324CC-C6CE-44E6-8EA6-C0D742EB92F1}"/>
              </a:ext>
            </a:extLst>
          </p:cNvPr>
          <p:cNvSpPr/>
          <p:nvPr/>
        </p:nvSpPr>
        <p:spPr bwMode="auto">
          <a:xfrm>
            <a:off x="6729720" y="6038040"/>
            <a:ext cx="118814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Bildmaterial © ISB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309932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	BILINGUAL UNTERRICHTEN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17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CED69183-32D0-451E-8272-04242B38C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55576" y="1618427"/>
            <a:ext cx="3700410" cy="491979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66808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467544" y="1703419"/>
            <a:ext cx="6552729" cy="76944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lang="de-DE" sz="2000" dirty="0"/>
          </a:p>
          <a:p>
            <a:pPr>
              <a:buSzPct val="100000"/>
              <a:defRPr sz="2400"/>
            </a:pPr>
            <a:endParaRPr dirty="0"/>
          </a:p>
        </p:txBody>
      </p:sp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	BILINGUAL UNTERRICHTEN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18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D4ADD8E-A5F8-46FC-8346-FEF85BD3EB43}"/>
              </a:ext>
            </a:extLst>
          </p:cNvPr>
          <p:cNvSpPr/>
          <p:nvPr/>
        </p:nvSpPr>
        <p:spPr>
          <a:xfrm>
            <a:off x="467544" y="2348880"/>
            <a:ext cx="4896544" cy="1408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100000"/>
              <a:defRPr sz="2400"/>
            </a:pPr>
            <a:r>
              <a:rPr lang="de-DE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Vorbereitungskurs</a:t>
            </a:r>
            <a:endParaRPr lang="de-D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für die Schüler / Schülerinnen der Jahrgangsstufe 6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 Ostern / 2 Wochenstunden nachmittags 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SzPct val="100000"/>
              <a:buFont typeface="Arial"/>
              <a:buChar char="•"/>
              <a:defRPr sz="2400"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Materialien: </a:t>
            </a:r>
            <a:endParaRPr lang="de-DE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4F80FC1-27BB-4A93-8A21-BC023826A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95" y="3632420"/>
            <a:ext cx="1987468" cy="2566638"/>
          </a:xfrm>
          <a:prstGeom prst="rect">
            <a:avLst/>
          </a:prstGeom>
        </p:spPr>
      </p:pic>
      <p:pic>
        <p:nvPicPr>
          <p:cNvPr id="12" name="Picture 4" descr="English CLIL">
            <a:extLst>
              <a:ext uri="{FF2B5EF4-FFF2-40B4-BE49-F238E27FC236}">
                <a16:creationId xmlns:a16="http://schemas.microsoft.com/office/drawing/2014/main" id="{B32A754F-478D-4505-B462-697ABC579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920513" y="3616394"/>
            <a:ext cx="1728192" cy="2404894"/>
          </a:xfrm>
          <a:prstGeom prst="rect">
            <a:avLst/>
          </a:prstGeom>
          <a:noFill/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B2E6A08-D263-4A3D-8DD5-6CCC13B77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5341401" y="3616394"/>
            <a:ext cx="1750500" cy="2404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feld 2">
            <a:extLst>
              <a:ext uri="{FF2B5EF4-FFF2-40B4-BE49-F238E27FC236}">
                <a16:creationId xmlns:a16="http://schemas.microsoft.com/office/drawing/2014/main" id="{4B1BD769-C1CE-467F-9F1C-6AED84A6A275}"/>
              </a:ext>
            </a:extLst>
          </p:cNvPr>
          <p:cNvSpPr/>
          <p:nvPr/>
        </p:nvSpPr>
        <p:spPr bwMode="auto">
          <a:xfrm>
            <a:off x="801367" y="6257845"/>
            <a:ext cx="5966483" cy="24622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Bildmaterial urheberrechtlich geschützt © Cornelsen Verlag © Klett Verlag © ISB   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084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467544" y="1703419"/>
            <a:ext cx="6552729" cy="76944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lang="de-DE" sz="2000" dirty="0"/>
          </a:p>
          <a:p>
            <a:pPr>
              <a:buSzPct val="100000"/>
              <a:defRPr sz="2400"/>
            </a:pPr>
            <a:endParaRPr dirty="0"/>
          </a:p>
        </p:txBody>
      </p:sp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	BILINGUAL UNTERRICHTEN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19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9894290-A2DB-43A9-9F54-ABDCB3DED553}"/>
              </a:ext>
            </a:extLst>
          </p:cNvPr>
          <p:cNvSpPr/>
          <p:nvPr/>
        </p:nvSpPr>
        <p:spPr>
          <a:xfrm>
            <a:off x="467544" y="2472860"/>
            <a:ext cx="6390456" cy="2762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100000"/>
              <a:defRPr sz="2400"/>
            </a:pPr>
            <a:r>
              <a:rPr lang="de-DE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Ziele des Vorbereitungskurses </a:t>
            </a:r>
            <a:br>
              <a:rPr lang="de-DE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de-D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Vertiefung und Erweiterung sprachlicher Mittel (sachfachrelevanter Wortschatz und </a:t>
            </a:r>
            <a:r>
              <a:rPr lang="de-DE" sz="1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Classroom</a:t>
            </a:r>
            <a:r>
              <a:rPr lang="de-DE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Phrases</a:t>
            </a: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lvl="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Einführung in fachspezifische Arbeitstechniken</a:t>
            </a:r>
          </a:p>
          <a:p>
            <a:pPr marL="285750" lvl="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Vertiefung fächerübergreifender Lern- und Arbeitstechniken </a:t>
            </a:r>
            <a:b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mind-mapping</a:t>
            </a:r>
            <a:r>
              <a:rPr lang="de-DE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note-taking</a:t>
            </a:r>
            <a:r>
              <a:rPr lang="de-DE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describing</a:t>
            </a:r>
            <a:r>
              <a:rPr lang="de-DE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pictures</a:t>
            </a:r>
            <a:r>
              <a:rPr lang="de-DE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,…)</a:t>
            </a:r>
          </a:p>
          <a:p>
            <a:pPr marL="285750" lvl="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Evtl. Vorbereitung zu Themen aus LehrplanPLUS / Jahrgangsstufe 7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030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feld 2"/>
          <p:cNvSpPr txBox="1"/>
          <p:nvPr/>
        </p:nvSpPr>
        <p:spPr>
          <a:xfrm>
            <a:off x="827584" y="2006885"/>
            <a:ext cx="6120680" cy="3276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AGENDA</a:t>
            </a: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/>
            </a:pPr>
            <a:endParaRPr kumimoji="0" lang="de-DE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R="0" lvl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2400" b="1"/>
            </a:pPr>
            <a:endParaRPr lang="de-DE" sz="2000" b="1" cap="small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2400" b="1"/>
            </a:pPr>
            <a:r>
              <a:rPr lang="de-DE" sz="2000" b="1" cap="small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Bilingual unterrichten</a:t>
            </a:r>
          </a:p>
          <a:p>
            <a:pPr marL="457200" marR="0" lvl="0" indent="-45720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2400" b="1"/>
            </a:pPr>
            <a:r>
              <a:rPr kumimoji="0" lang="de-DE" sz="2000" b="1" i="0" u="none" strike="noStrike" kern="0" cap="sm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WR Bilingual - Allgemeines </a:t>
            </a:r>
          </a:p>
          <a:p>
            <a:pPr marL="457200" marR="0" lvl="0" indent="-45720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2400" b="1"/>
            </a:pPr>
            <a:r>
              <a:rPr lang="de-DE" sz="2000" b="1" cap="small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WR Bilingual – Praxisbeispiele, Materialien</a:t>
            </a:r>
            <a:endParaRPr kumimoji="0" lang="de-DE" sz="2000" b="1" i="0" u="none" strike="noStrike" kern="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2400" b="1"/>
            </a:pPr>
            <a:r>
              <a:rPr lang="de-DE" sz="2000" b="1" cap="small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Austausch</a:t>
            </a:r>
            <a:endParaRPr kumimoji="0" lang="de-DE" sz="2000" b="1" i="0" u="none" strike="noStrike" kern="0" cap="sm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188232-6418-4E42-8EE5-10803B7AAF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5400000">
            <a:off x="5904147" y="3392998"/>
            <a:ext cx="5616625" cy="50405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de-DE" sz="2400" cap="small" dirty="0">
                <a:solidFill>
                  <a:srgbClr val="000000"/>
                </a:solidFill>
              </a:rPr>
              <a:t>Agenda</a:t>
            </a:r>
            <a:endParaRPr lang="de-DE" sz="1800" cap="small" dirty="0">
              <a:solidFill>
                <a:srgbClr val="000000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5B5591D-3483-41E6-B8AC-4C3E877B3B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564904"/>
            <a:ext cx="858010" cy="751141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542992D8-0882-48E2-9C50-052F2C137767}"/>
              </a:ext>
            </a:extLst>
          </p:cNvPr>
          <p:cNvSpPr/>
          <p:nvPr/>
        </p:nvSpPr>
        <p:spPr bwMode="auto">
          <a:xfrm>
            <a:off x="6948264" y="5713750"/>
            <a:ext cx="88678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Clipart</a:t>
            </a:r>
            <a:r>
              <a:rPr lang="de-DE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© ISB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264170864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467544" y="1703419"/>
            <a:ext cx="6552729" cy="76944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lang="de-DE" sz="2000" dirty="0"/>
          </a:p>
          <a:p>
            <a:pPr>
              <a:buSzPct val="100000"/>
              <a:defRPr sz="2400"/>
            </a:pPr>
            <a:endParaRPr dirty="0"/>
          </a:p>
        </p:txBody>
      </p:sp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	BILINGUAL UNTERRICHTEN - PRAXIS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20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feld 2">
            <a:extLst>
              <a:ext uri="{FF2B5EF4-FFF2-40B4-BE49-F238E27FC236}">
                <a16:creationId xmlns:a16="http://schemas.microsoft.com/office/drawing/2014/main" id="{72132FE2-ABA7-43D5-BEAC-1B8AE8120AC1}"/>
              </a:ext>
            </a:extLst>
          </p:cNvPr>
          <p:cNvSpPr/>
          <p:nvPr/>
        </p:nvSpPr>
        <p:spPr bwMode="auto">
          <a:xfrm>
            <a:off x="467544" y="2158549"/>
            <a:ext cx="2160241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Beispiel: A </a:t>
            </a:r>
            <a:r>
              <a:rPr lang="de-DE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wish</a:t>
            </a:r>
            <a:r>
              <a:rPr lang="de-DE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tree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E4B76C2-4D9D-472A-9C4D-8B39E091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872876" y="2307060"/>
            <a:ext cx="2215911" cy="34836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5E020D5-FD8D-4CF5-AEC9-6A858495C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 rot="19655800">
            <a:off x="1773068" y="3054202"/>
            <a:ext cx="876324" cy="134307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896CFEAC-4F57-4594-9149-535FF0645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 rot="5400000">
            <a:off x="5356563" y="2782789"/>
            <a:ext cx="986654" cy="151216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" name="Textfeld 3">
            <a:extLst>
              <a:ext uri="{FF2B5EF4-FFF2-40B4-BE49-F238E27FC236}">
                <a16:creationId xmlns:a16="http://schemas.microsoft.com/office/drawing/2014/main" id="{F3F27051-6103-43EA-9CEB-404EC2135CFD}"/>
              </a:ext>
            </a:extLst>
          </p:cNvPr>
          <p:cNvSpPr txBox="1"/>
          <p:nvPr/>
        </p:nvSpPr>
        <p:spPr bwMode="auto">
          <a:xfrm>
            <a:off x="2211230" y="5783674"/>
            <a:ext cx="3816424" cy="86064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en-US" sz="1100" dirty="0">
                <a:ea typeface="Calibri"/>
                <a:cs typeface="Times New Roman"/>
              </a:rPr>
              <a:t>In Japan it is a tradition to write a wish on a leaf and to tie it to a tree. Think about some wishes and add them to the wish tree. Share your wishes with a partner. </a:t>
            </a:r>
            <a:endParaRPr lang="de-DE" sz="1100" dirty="0">
              <a:ea typeface="Calibri"/>
              <a:cs typeface="Times New Roman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67A3EBF-D8CB-4E16-B941-EB3E2F28AAFB}"/>
              </a:ext>
            </a:extLst>
          </p:cNvPr>
          <p:cNvSpPr/>
          <p:nvPr/>
        </p:nvSpPr>
        <p:spPr bwMode="auto">
          <a:xfrm>
            <a:off x="6087454" y="6381691"/>
            <a:ext cx="118814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Bildmaterial © ISB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357750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467544" y="1703419"/>
            <a:ext cx="6552729" cy="76944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lang="de-DE" sz="2000" dirty="0"/>
          </a:p>
          <a:p>
            <a:pPr>
              <a:buSzPct val="100000"/>
              <a:defRPr sz="2400"/>
            </a:pPr>
            <a:endParaRPr dirty="0"/>
          </a:p>
        </p:txBody>
      </p:sp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	BILINGUAL UNTERRICHTEN - PRAXIS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21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feld 2">
            <a:extLst>
              <a:ext uri="{FF2B5EF4-FFF2-40B4-BE49-F238E27FC236}">
                <a16:creationId xmlns:a16="http://schemas.microsoft.com/office/drawing/2014/main" id="{12477A87-1CAD-4A8E-B551-E31BC0CCCAEE}"/>
              </a:ext>
            </a:extLst>
          </p:cNvPr>
          <p:cNvSpPr/>
          <p:nvPr/>
        </p:nvSpPr>
        <p:spPr bwMode="auto">
          <a:xfrm>
            <a:off x="482659" y="2134306"/>
            <a:ext cx="5966483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Beispiel: </a:t>
            </a:r>
            <a:r>
              <a:rPr lang="de-DE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Presenting</a:t>
            </a:r>
            <a:r>
              <a:rPr lang="de-DE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de-DE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de-DE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groups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3B3FA58-2015-4B21-9C03-C83BDD075357}"/>
              </a:ext>
            </a:extLst>
          </p:cNvPr>
          <p:cNvPicPr/>
          <p:nvPr/>
        </p:nvPicPr>
        <p:blipFill>
          <a:blip r:embed="rId3"/>
          <a:stretch/>
        </p:blipFill>
        <p:spPr bwMode="auto">
          <a:xfrm>
            <a:off x="2843808" y="2601271"/>
            <a:ext cx="2158562" cy="19442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614BED86-D89A-4FFF-ACAD-222D1DB39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59" y="4319955"/>
            <a:ext cx="705185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Finding out about…</a:t>
            </a:r>
            <a:r>
              <a:rPr lang="en-US" sz="12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900" b="0" i="0" u="none" strike="noStrike" cap="none" dirty="0">
              <a:ln>
                <a:noFill/>
              </a:ln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4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questions to find out about the pupils in your group and fill in the missing information.</a:t>
            </a:r>
            <a:endParaRPr lang="de-DE" sz="1400" b="0" i="0" u="none" strike="noStrike" cap="none" dirty="0">
              <a:ln>
                <a:noFill/>
              </a:ln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600" b="0" i="0" u="none" strike="noStrike" cap="none" dirty="0">
              <a:ln>
                <a:noFill/>
              </a:ln>
              <a:solidFill>
                <a:schemeClr val="tx1"/>
              </a:solidFill>
            </a:endParaRPr>
          </a:p>
        </p:txBody>
      </p:sp>
      <p:graphicFrame>
        <p:nvGraphicFramePr>
          <p:cNvPr id="17" name="Tabelle 16">
            <a:extLst>
              <a:ext uri="{FF2B5EF4-FFF2-40B4-BE49-F238E27FC236}">
                <a16:creationId xmlns:a16="http://schemas.microsoft.com/office/drawing/2014/main" id="{DDB8BD66-B181-4F80-A4BC-C43736361E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216090"/>
              </p:ext>
            </p:extLst>
          </p:nvPr>
        </p:nvGraphicFramePr>
        <p:xfrm>
          <a:off x="624208" y="5000209"/>
          <a:ext cx="6768751" cy="1408837"/>
        </p:xfrm>
        <a:graphic>
          <a:graphicData uri="http://schemas.openxmlformats.org/drawingml/2006/table">
            <a:tbl>
              <a:tblPr firstRow="1" firstCol="1" bandRow="1">
                <a:tableStyleId>{637D346F-26C2-A529-87D5-ADB48C4D5B6D}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25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93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3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0041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 dirty="0"/>
                        <a:t>Name</a:t>
                      </a:r>
                      <a:endParaRPr lang="de-DE" sz="1000" dirty="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900" dirty="0"/>
                        <a:t>boy         girl </a:t>
                      </a:r>
                      <a:endParaRPr lang="de-DE" sz="1000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900"/>
                        <a:t>boy         girl </a:t>
                      </a:r>
                      <a:endParaRPr lang="de-DE" sz="10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900"/>
                        <a:t>boy         girl </a:t>
                      </a:r>
                      <a:endParaRPr lang="de-DE" sz="10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900"/>
                        <a:t>boy         girl </a:t>
                      </a:r>
                      <a:endParaRPr lang="de-DE" sz="10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900"/>
                        <a:t>boy         girl </a:t>
                      </a:r>
                      <a:endParaRPr lang="de-DE" sz="100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646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Age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 dirty="0"/>
                        <a:t> </a:t>
                      </a:r>
                      <a:endParaRPr lang="de-DE" sz="1000" dirty="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646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Class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 dirty="0"/>
                        <a:t> </a:t>
                      </a:r>
                      <a:endParaRPr lang="de-DE" sz="1000" dirty="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212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Place of Living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 dirty="0"/>
                        <a:t> </a:t>
                      </a:r>
                      <a:endParaRPr lang="de-DE" sz="1000" dirty="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646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Hobbies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 dirty="0"/>
                        <a:t> </a:t>
                      </a:r>
                      <a:endParaRPr lang="de-DE" sz="1000" dirty="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646"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Pets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 dirty="0"/>
                        <a:t> </a:t>
                      </a:r>
                      <a:endParaRPr lang="de-DE" sz="1000" dirty="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 dirty="0"/>
                        <a:t> </a:t>
                      </a:r>
                      <a:endParaRPr lang="de-DE" sz="1000" dirty="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/>
                        <a:t> </a:t>
                      </a:r>
                      <a:endParaRPr lang="de-DE" sz="100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defRPr/>
                      </a:pPr>
                      <a:r>
                        <a:rPr lang="en-US" sz="1000" dirty="0"/>
                        <a:t> </a:t>
                      </a:r>
                      <a:endParaRPr lang="de-DE" sz="1000" dirty="0">
                        <a:latin typeface="FreeSan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Rechteck 9">
            <a:extLst>
              <a:ext uri="{FF2B5EF4-FFF2-40B4-BE49-F238E27FC236}">
                <a16:creationId xmlns:a16="http://schemas.microsoft.com/office/drawing/2014/main" id="{7A46FA36-1284-469B-8938-DB879346681E}"/>
              </a:ext>
            </a:extLst>
          </p:cNvPr>
          <p:cNvSpPr/>
          <p:nvPr/>
        </p:nvSpPr>
        <p:spPr bwMode="auto">
          <a:xfrm>
            <a:off x="5002370" y="4319955"/>
            <a:ext cx="118814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Bildmaterial © ISB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2652237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467544" y="1703419"/>
            <a:ext cx="6552729" cy="76944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lang="de-DE" sz="2000" dirty="0"/>
          </a:p>
          <a:p>
            <a:pPr>
              <a:buSzPct val="100000"/>
              <a:defRPr sz="2400"/>
            </a:pPr>
            <a:endParaRPr dirty="0"/>
          </a:p>
        </p:txBody>
      </p:sp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	BILINGUAL UNTERRICHTEN - PRAXIS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22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feld 2">
            <a:extLst>
              <a:ext uri="{FF2B5EF4-FFF2-40B4-BE49-F238E27FC236}">
                <a16:creationId xmlns:a16="http://schemas.microsoft.com/office/drawing/2014/main" id="{CE52F11B-CE99-496A-9346-449B4F8309AA}"/>
              </a:ext>
            </a:extLst>
          </p:cNvPr>
          <p:cNvSpPr/>
          <p:nvPr/>
        </p:nvSpPr>
        <p:spPr bwMode="auto">
          <a:xfrm>
            <a:off x="467544" y="2088139"/>
            <a:ext cx="5966483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Beispiel: </a:t>
            </a:r>
            <a:r>
              <a:rPr lang="de-DE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That‘s</a:t>
            </a:r>
            <a:r>
              <a:rPr lang="de-DE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9635784-DA87-4B50-9304-7B7FA2AA3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472860"/>
            <a:ext cx="5789264" cy="4052484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5BA7926-B5ED-44A0-BAAC-74FC11DA44F4}"/>
              </a:ext>
            </a:extLst>
          </p:cNvPr>
          <p:cNvSpPr/>
          <p:nvPr/>
        </p:nvSpPr>
        <p:spPr bwMode="auto">
          <a:xfrm>
            <a:off x="6328816" y="6288053"/>
            <a:ext cx="118814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Bildmaterial © ISB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527539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467544" y="1703419"/>
            <a:ext cx="6552729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</a:t>
            </a:r>
            <a:endParaRPr lang="de-DE" sz="2000" dirty="0"/>
          </a:p>
        </p:txBody>
      </p:sp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	BILINGUAL UNTERRICHTEN - PRAXIS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23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feld 2">
            <a:extLst>
              <a:ext uri="{FF2B5EF4-FFF2-40B4-BE49-F238E27FC236}">
                <a16:creationId xmlns:a16="http://schemas.microsoft.com/office/drawing/2014/main" id="{CE52F11B-CE99-496A-9346-449B4F8309AA}"/>
              </a:ext>
            </a:extLst>
          </p:cNvPr>
          <p:cNvSpPr/>
          <p:nvPr/>
        </p:nvSpPr>
        <p:spPr bwMode="auto">
          <a:xfrm>
            <a:off x="467544" y="2088139"/>
            <a:ext cx="5966483" cy="33855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Beispiel: Kinderbücher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D0DC9DC-8775-4FF0-A986-3C94C641DF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17" y="2592288"/>
            <a:ext cx="3364959" cy="3429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21D4C46-1043-4FB1-9D89-7B68FE1BED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83" y="2592288"/>
            <a:ext cx="3396909" cy="3429000"/>
          </a:xfrm>
          <a:prstGeom prst="rect">
            <a:avLst/>
          </a:prstGeom>
        </p:spPr>
      </p:pic>
      <p:sp>
        <p:nvSpPr>
          <p:cNvPr id="12" name="Textfeld 2">
            <a:extLst>
              <a:ext uri="{FF2B5EF4-FFF2-40B4-BE49-F238E27FC236}">
                <a16:creationId xmlns:a16="http://schemas.microsoft.com/office/drawing/2014/main" id="{8391B08A-4C03-4690-A79D-06EBE1EEF4EB}"/>
              </a:ext>
            </a:extLst>
          </p:cNvPr>
          <p:cNvSpPr/>
          <p:nvPr/>
        </p:nvSpPr>
        <p:spPr bwMode="auto">
          <a:xfrm>
            <a:off x="545583" y="6045170"/>
            <a:ext cx="5966483" cy="24622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Bildmaterial urheberrechtlich geschützt © Penguin Group USA</a:t>
            </a:r>
            <a:endParaRPr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977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	BILINGUAL UNTERRICHTEN - PRAXIS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24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467544" y="1739526"/>
            <a:ext cx="6534472" cy="424731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Erfolgreich unterrichten im Bilingualen Zug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de-DE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Wechsel der Sozial- und Unterrichtsformen (Einzel-, Partner-, Gruppenarbeit, Training, Projekt)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Methodenvielfalt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Anwenden verschiedener Unterrichtstechniken (</a:t>
            </a:r>
            <a:r>
              <a:rPr lang="de-DE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Mind</a:t>
            </a:r>
            <a:r>
              <a:rPr lang="de-DE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-Mapping, Clustering, Brainstorming, </a:t>
            </a:r>
            <a:r>
              <a:rPr lang="de-DE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Discussing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etc.)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Verknüpfung von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Sachfach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und fremdsprachlichen Elementen (inhaltlich, methodisch, medial)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Arbeit mit authentischen Materialien aus dem Zielsprachenland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Einblick in andere Kulturen, Multiperspektivität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Unterstützung der Schülerinnen und Schüler in Hinblick auf den fremdsprachlichen Anspruch im </a:t>
            </a:r>
            <a:r>
              <a:rPr lang="de-D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Sachfach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Motivierung zur Überwindung sprachlicher Hemmschwellen, Förderung des Lernfortschritts etc.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7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Make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happen – bilingualer Unterricht im Fach Wirtschaft &amp; Recht</a:t>
            </a:r>
            <a:b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Realschule Bayern</a:t>
            </a:r>
            <a:endParaRPr kumimoji="0" lang="de-DE" sz="2000" b="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feld 2"/>
          <p:cNvSpPr txBox="1"/>
          <p:nvPr/>
        </p:nvSpPr>
        <p:spPr>
          <a:xfrm>
            <a:off x="827584" y="2276872"/>
            <a:ext cx="5976664" cy="3276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AGENDA</a:t>
            </a: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/>
            </a:pPr>
            <a:endParaRPr kumimoji="0" lang="de-DE" sz="2000" b="1" i="0" u="none" strike="noStrike" kern="0" cap="sm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2400" b="1"/>
            </a:pPr>
            <a:r>
              <a:rPr kumimoji="0" lang="de-DE" sz="2000" b="1" i="0" u="none" strike="noStrike" kern="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Bilingual unterrichten</a:t>
            </a:r>
          </a:p>
          <a:p>
            <a:pPr marL="457200" marR="0" lvl="0" indent="-45720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2400" b="1"/>
            </a:pPr>
            <a:r>
              <a:rPr kumimoji="0" lang="de-DE" sz="2000" b="1" i="0" u="none" strike="noStrike" kern="0" cap="small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WR Bilingual - Allgemeines </a:t>
            </a:r>
          </a:p>
          <a:p>
            <a:pPr marL="457200" marR="0" lvl="0" indent="-45720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2400" b="1"/>
            </a:pPr>
            <a:r>
              <a:rPr kumimoji="0" lang="de-DE" sz="2000" b="1" i="0" u="none" strike="noStrike" kern="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WR Bilingual – Praxisbeispiele, Materialien</a:t>
            </a:r>
          </a:p>
          <a:p>
            <a:pPr marL="457200" marR="0" lvl="0" indent="-45720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2400" b="1"/>
            </a:pPr>
            <a:r>
              <a:rPr kumimoji="0" lang="de-DE" sz="2000" b="1" i="0" u="none" strike="noStrike" kern="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Austausch</a:t>
            </a:r>
          </a:p>
          <a:p>
            <a:pPr marL="457200" marR="0" lvl="0" indent="-45720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2400" b="1"/>
            </a:pPr>
            <a:endParaRPr kumimoji="0" sz="2000" b="1" i="0" u="none" strike="noStrike" kern="0" cap="sm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188232-6418-4E42-8EE5-10803B7AAF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5400000">
            <a:off x="5904147" y="3392998"/>
            <a:ext cx="5616625" cy="50405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de-DE" sz="2400" cap="small" dirty="0">
                <a:solidFill>
                  <a:srgbClr val="000000"/>
                </a:solidFill>
              </a:rPr>
              <a:t>Agenda</a:t>
            </a:r>
            <a:endParaRPr lang="de-DE" sz="1800" cap="smal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804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B	WR BILINGUAL – ALLGEMEINES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26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1798306" y="1716105"/>
            <a:ext cx="653447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Allgemeines – zur Zweisprachigkeit 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196E52C-EFB6-4B97-BA61-483EF1CC468C}"/>
              </a:ext>
            </a:extLst>
          </p:cNvPr>
          <p:cNvSpPr/>
          <p:nvPr/>
        </p:nvSpPr>
        <p:spPr>
          <a:xfrm>
            <a:off x="467544" y="2382559"/>
            <a:ext cx="733405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„Pragmatisch gesehen läuft </a:t>
            </a:r>
            <a:r>
              <a:rPr lang="de-DE" i="1" dirty="0" err="1"/>
              <a:t>translanguaging</a:t>
            </a:r>
            <a:r>
              <a:rPr lang="de-DE" i="1" dirty="0"/>
              <a:t> </a:t>
            </a:r>
            <a:r>
              <a:rPr lang="de-DE" dirty="0"/>
              <a:t>auf eine planvolle Mitbenutzung der L1 […] zugunsten der Unterrichtsökonomie hinaus. </a:t>
            </a:r>
          </a:p>
          <a:p>
            <a:endParaRPr lang="de-DE" dirty="0"/>
          </a:p>
          <a:p>
            <a:r>
              <a:rPr lang="de-DE" dirty="0"/>
              <a:t>Es findet Verwendung bei der präzisen Klärung komplexer, fachbezogener Zusammenhänge, bei kurzfristigen Hilfestellungen (</a:t>
            </a:r>
            <a:r>
              <a:rPr lang="de-DE" i="1" dirty="0"/>
              <a:t>soft </a:t>
            </a:r>
            <a:r>
              <a:rPr lang="de-DE" i="1" dirty="0" err="1"/>
              <a:t>scaffolds</a:t>
            </a:r>
            <a:r>
              <a:rPr lang="de-DE" dirty="0"/>
              <a:t>) etc..“</a:t>
            </a:r>
          </a:p>
          <a:p>
            <a:endParaRPr lang="de-DE" dirty="0"/>
          </a:p>
          <a:p>
            <a:r>
              <a:rPr lang="de-DE" sz="1100" dirty="0"/>
              <a:t>KLEWITZ, Bernd (2019), „Bilingualer Sachfachunterricht Politik und Wirtschaft“, Narr Francke </a:t>
            </a:r>
            <a:r>
              <a:rPr lang="de-DE" sz="1100" dirty="0" err="1"/>
              <a:t>Attempto</a:t>
            </a:r>
            <a:r>
              <a:rPr lang="de-DE" sz="1100" dirty="0"/>
              <a:t> Verlag, Tübingen; S. 20</a:t>
            </a:r>
          </a:p>
          <a:p>
            <a:endParaRPr lang="de-DE" sz="1100" dirty="0"/>
          </a:p>
          <a:p>
            <a:r>
              <a:rPr lang="de-DE" dirty="0"/>
              <a:t>Mit anderen Worten: Auch die deutsche Sprache hat im bilingualen Unterricht WR ihren Platz. Werden gerade hier häufig komplexe Sachverhalte – z. B. „konkludente Willenserklärungen“, „Geschäftsfähigkeit“ oder „das System der sozialen Sicherung“– geklärt. </a:t>
            </a:r>
          </a:p>
          <a:p>
            <a:endParaRPr lang="de-DE" dirty="0"/>
          </a:p>
          <a:p>
            <a:r>
              <a:rPr lang="de-DE" dirty="0"/>
              <a:t>Ebenso: Berufswahltest, rechtliche Begriffe wie „Besitz / Eigentum“</a:t>
            </a:r>
          </a:p>
          <a:p>
            <a:endParaRPr lang="de-DE" sz="11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A4226A-F7B4-41F8-9D88-F5CF91D1C2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9" y="1289579"/>
            <a:ext cx="1213374" cy="1118109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7EFAA89-6A52-4AA0-8550-B628609A5753}"/>
              </a:ext>
            </a:extLst>
          </p:cNvPr>
          <p:cNvSpPr/>
          <p:nvPr/>
        </p:nvSpPr>
        <p:spPr bwMode="auto">
          <a:xfrm>
            <a:off x="6914817" y="6568828"/>
            <a:ext cx="88678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Clipart</a:t>
            </a:r>
            <a:r>
              <a:rPr lang="de-DE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© ISB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1294403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Make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de-DE" sz="2000" b="0" i="0" u="none" strike="noStrike" kern="0" cap="none" spc="0" normalizeH="0" baseline="0" noProof="0" dirty="0" err="1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happen – bilingualer Unterricht im Fach Wirtschaft &amp; Recht</a:t>
            </a:r>
            <a:b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de-DE" sz="2000" b="0" i="0" u="none" strike="noStrike" kern="0" cap="none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Realschule Bayern</a:t>
            </a:r>
            <a:endParaRPr kumimoji="0" lang="de-DE" sz="2000" b="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feld 2"/>
          <p:cNvSpPr txBox="1"/>
          <p:nvPr/>
        </p:nvSpPr>
        <p:spPr>
          <a:xfrm>
            <a:off x="827584" y="2276872"/>
            <a:ext cx="5976664" cy="3276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AGENDA</a:t>
            </a:r>
          </a:p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/>
            </a:pPr>
            <a:endParaRPr kumimoji="0" lang="de-DE" sz="2000" b="1" i="0" u="none" strike="noStrike" kern="0" cap="sm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2400" b="1"/>
            </a:pPr>
            <a:r>
              <a:rPr kumimoji="0" lang="de-DE" sz="2000" b="1" i="0" u="none" strike="noStrike" kern="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Bilingual unterrichten</a:t>
            </a:r>
          </a:p>
          <a:p>
            <a:pPr marL="457200" marR="0" lvl="0" indent="-45720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2400" b="1"/>
            </a:pPr>
            <a:r>
              <a:rPr kumimoji="0" lang="de-DE" sz="2000" b="1" i="0" u="none" strike="noStrike" kern="0" cap="sm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WR Bilingual - Allgemeines </a:t>
            </a:r>
          </a:p>
          <a:p>
            <a:pPr marL="457200" marR="0" lvl="0" indent="-45720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2400" b="1"/>
            </a:pPr>
            <a:r>
              <a:rPr kumimoji="0" lang="de-DE" sz="2000" b="1" i="0" u="none" strike="noStrike" kern="0" cap="small" spc="0" normalizeH="0" baseline="0" noProof="0" dirty="0">
                <a:ln>
                  <a:noFill/>
                </a:ln>
                <a:solidFill>
                  <a:srgbClr val="3399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WR Bilingual – Praxisbeispiele, Materialien</a:t>
            </a:r>
          </a:p>
          <a:p>
            <a:pPr marL="457200" marR="0" lvl="0" indent="-45720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2400" b="1"/>
            </a:pPr>
            <a:r>
              <a:rPr kumimoji="0" lang="de-DE" sz="2000" b="1" i="0" u="none" strike="noStrike" kern="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Austausch</a:t>
            </a:r>
          </a:p>
          <a:p>
            <a:pPr marL="457200" marR="0" lvl="0" indent="-45720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2400" b="1"/>
            </a:pPr>
            <a:endParaRPr kumimoji="0" sz="2000" b="1" i="0" u="none" strike="noStrike" kern="0" cap="sm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188232-6418-4E42-8EE5-10803B7AAF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5400000">
            <a:off x="5904147" y="3392998"/>
            <a:ext cx="5616625" cy="50405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de-DE" sz="2400" cap="small" dirty="0">
                <a:solidFill>
                  <a:srgbClr val="000000"/>
                </a:solidFill>
              </a:rPr>
              <a:t>Agenda</a:t>
            </a:r>
            <a:endParaRPr lang="de-DE" sz="1800" cap="smal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3029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28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511256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1: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Services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nhaltsplatzhalter 3">
            <a:extLst>
              <a:ext uri="{FF2B5EF4-FFF2-40B4-BE49-F238E27FC236}">
                <a16:creationId xmlns:a16="http://schemas.microsoft.com/office/drawing/2014/main" id="{A020C51C-C36E-4DED-9AA0-FC4D3DB29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01253"/>
            <a:ext cx="1563741" cy="194425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5FF152D-B037-45FD-B730-4F4E1BC27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150" y="2430294"/>
            <a:ext cx="2055653" cy="359099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1E4472E-A2C8-4ED7-9F02-4896749CB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442" y="4225791"/>
            <a:ext cx="1744554" cy="1763938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24F3696-FD3B-4E22-9638-CD43A48404FA}"/>
              </a:ext>
            </a:extLst>
          </p:cNvPr>
          <p:cNvSpPr txBox="1"/>
          <p:nvPr/>
        </p:nvSpPr>
        <p:spPr bwMode="auto">
          <a:xfrm>
            <a:off x="5700670" y="2601253"/>
            <a:ext cx="2055653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Watch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Video:</a:t>
            </a:r>
          </a:p>
          <a:p>
            <a:pPr>
              <a:defRPr/>
            </a:pPr>
            <a:endParaRPr lang="de-DE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</a:p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Services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F261431-5934-48EC-BDFB-ECF41976F9DC}"/>
              </a:ext>
            </a:extLst>
          </p:cNvPr>
          <p:cNvSpPr/>
          <p:nvPr/>
        </p:nvSpPr>
        <p:spPr>
          <a:xfrm>
            <a:off x="461541" y="6021288"/>
            <a:ext cx="7444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go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: </a:t>
            </a:r>
            <a:br>
              <a:rPr lang="de-DE" sz="1600" dirty="0"/>
            </a:br>
            <a:r>
              <a:rPr lang="de-DE" sz="1600" dirty="0"/>
              <a:t>https://www.econlowdown.org/resource-gallery</a:t>
            </a:r>
          </a:p>
        </p:txBody>
      </p:sp>
    </p:spTree>
    <p:extLst>
      <p:ext uri="{BB962C8B-B14F-4D97-AF65-F5344CB8AC3E}">
        <p14:creationId xmlns:p14="http://schemas.microsoft.com/office/powerpoint/2010/main" val="20148952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29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511256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1: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Services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5FF152D-B037-45FD-B730-4F4E1BC27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411832"/>
            <a:ext cx="2055653" cy="359099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74CC632-EBBE-4B17-A563-FF0CA7CAD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059" y="2475866"/>
            <a:ext cx="2114429" cy="66510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0DB508F-62BB-43A3-8C7A-1E8ADF9AEE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025"/>
          <a:stretch/>
        </p:blipFill>
        <p:spPr>
          <a:xfrm>
            <a:off x="2987023" y="3315569"/>
            <a:ext cx="5112568" cy="256467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9087883-756B-4136-8D2C-02BFEB758632}"/>
              </a:ext>
            </a:extLst>
          </p:cNvPr>
          <p:cNvSpPr/>
          <p:nvPr/>
        </p:nvSpPr>
        <p:spPr>
          <a:xfrm>
            <a:off x="755576" y="63069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/>
              <a:t>https://www.econlowdown.org/resource-gallery</a:t>
            </a:r>
          </a:p>
        </p:txBody>
      </p:sp>
    </p:spTree>
    <p:extLst>
      <p:ext uri="{BB962C8B-B14F-4D97-AF65-F5344CB8AC3E}">
        <p14:creationId xmlns:p14="http://schemas.microsoft.com/office/powerpoint/2010/main" val="2070696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feld 2"/>
          <p:cNvSpPr txBox="1"/>
          <p:nvPr/>
        </p:nvSpPr>
        <p:spPr>
          <a:xfrm>
            <a:off x="757494" y="1727360"/>
            <a:ext cx="3888432" cy="50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/>
            </a:pPr>
            <a:r>
              <a:rPr lang="de-DE" sz="2000" b="1" noProof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Blick in die Runde</a:t>
            </a:r>
            <a:endParaRPr kumimoji="0" lang="de-DE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188232-6418-4E42-8EE5-10803B7AAF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5400000">
            <a:off x="5904147" y="3392998"/>
            <a:ext cx="5616625" cy="50405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de-DE" sz="2400" cap="small" dirty="0">
                <a:solidFill>
                  <a:srgbClr val="000000"/>
                </a:solidFill>
              </a:rPr>
              <a:t>Agenda</a:t>
            </a:r>
            <a:endParaRPr lang="de-DE" sz="1800" cap="small" dirty="0">
              <a:solidFill>
                <a:srgbClr val="00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1391A5-1D48-41F1-B3F0-04CA78B3A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88" y="2869088"/>
            <a:ext cx="1426299" cy="214814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EB56CDA-0D82-4C59-95C3-1D1202D666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36" y="2827639"/>
            <a:ext cx="1339090" cy="2189594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6CD5B3A-CDDF-431B-906B-ED913C8AA59B}"/>
              </a:ext>
            </a:extLst>
          </p:cNvPr>
          <p:cNvSpPr/>
          <p:nvPr/>
        </p:nvSpPr>
        <p:spPr>
          <a:xfrm>
            <a:off x="757494" y="5836622"/>
            <a:ext cx="3744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33996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Kontakt: ariane.sailer@isb.bayern.de</a:t>
            </a:r>
            <a:endParaRPr lang="de-DE" sz="2800" b="1" dirty="0">
              <a:solidFill>
                <a:srgbClr val="33996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1BA199B-0A79-499E-A8E9-7E3432E559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020" y="2827639"/>
            <a:ext cx="1861081" cy="2377691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6B4BCCB-42E4-4225-982B-F68B3D05237E}"/>
              </a:ext>
            </a:extLst>
          </p:cNvPr>
          <p:cNvSpPr/>
          <p:nvPr/>
        </p:nvSpPr>
        <p:spPr>
          <a:xfrm>
            <a:off x="6823037" y="5036228"/>
            <a:ext cx="9733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Cliparts</a:t>
            </a:r>
            <a:r>
              <a:rPr lang="de-DE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© ISB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243336809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30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511256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1: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Services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69181F-627B-4977-8EC8-96F65C02B2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471"/>
          <a:stretch/>
        </p:blipFill>
        <p:spPr>
          <a:xfrm>
            <a:off x="683568" y="2385065"/>
            <a:ext cx="6641394" cy="237662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81931EA-B223-4BCA-BD3A-4AEC615F00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753"/>
          <a:stretch/>
        </p:blipFill>
        <p:spPr bwMode="auto">
          <a:xfrm>
            <a:off x="648712" y="4620885"/>
            <a:ext cx="7064951" cy="1962552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F5AB45FE-9FEF-416F-8C51-ABC51D2D1AE0}"/>
              </a:ext>
            </a:extLst>
          </p:cNvPr>
          <p:cNvSpPr/>
          <p:nvPr/>
        </p:nvSpPr>
        <p:spPr bwMode="auto">
          <a:xfrm>
            <a:off x="705668" y="652562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/>
              <a:t>https://www.econlowdown.org/resource-gallery</a:t>
            </a:r>
          </a:p>
        </p:txBody>
      </p:sp>
    </p:spTree>
    <p:extLst>
      <p:ext uri="{BB962C8B-B14F-4D97-AF65-F5344CB8AC3E}">
        <p14:creationId xmlns:p14="http://schemas.microsoft.com/office/powerpoint/2010/main" val="3850580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31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511256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1: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Services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3791B1C-4B69-4818-97F2-719A5FC1E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706591"/>
            <a:ext cx="7416671" cy="268461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E6CA258-9804-4CC5-A1CA-E9317C056296}"/>
              </a:ext>
            </a:extLst>
          </p:cNvPr>
          <p:cNvSpPr/>
          <p:nvPr/>
        </p:nvSpPr>
        <p:spPr bwMode="auto">
          <a:xfrm>
            <a:off x="755576" y="63069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/>
              <a:t>https://www.econlowdown.org/resource-gallery</a:t>
            </a:r>
          </a:p>
        </p:txBody>
      </p:sp>
    </p:spTree>
    <p:extLst>
      <p:ext uri="{BB962C8B-B14F-4D97-AF65-F5344CB8AC3E}">
        <p14:creationId xmlns:p14="http://schemas.microsoft.com/office/powerpoint/2010/main" val="2369773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32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511256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1: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Services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A80205-E30C-49AB-B023-F73C00DB7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30" y="2311955"/>
            <a:ext cx="7305087" cy="182627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137EEF9-4DC3-403D-88AA-CCC43636B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06" y="4207050"/>
            <a:ext cx="7347663" cy="1814238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8AE96E8-6F52-4C67-B4D3-BFFBD81606C6}"/>
              </a:ext>
            </a:extLst>
          </p:cNvPr>
          <p:cNvSpPr/>
          <p:nvPr/>
        </p:nvSpPr>
        <p:spPr bwMode="auto">
          <a:xfrm>
            <a:off x="755576" y="63069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/>
              <a:t>https://www.econlowdown.org/resource-gallery</a:t>
            </a:r>
          </a:p>
        </p:txBody>
      </p:sp>
    </p:spTree>
    <p:extLst>
      <p:ext uri="{BB962C8B-B14F-4D97-AF65-F5344CB8AC3E}">
        <p14:creationId xmlns:p14="http://schemas.microsoft.com/office/powerpoint/2010/main" val="1227026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33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511256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1: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Services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2B8F268-CB25-4C7C-ACEB-D74AF5D81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568481"/>
            <a:ext cx="3077880" cy="378702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527D0D2-BD26-4566-AD4A-DD27CFAD9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971600" y="2430294"/>
            <a:ext cx="2055653" cy="359099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E5F1635-164C-436F-ABB5-45243BC22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5641015"/>
            <a:ext cx="1511152" cy="73088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11827EB4-5547-42DD-BC23-156116604A56}"/>
              </a:ext>
            </a:extLst>
          </p:cNvPr>
          <p:cNvSpPr/>
          <p:nvPr/>
        </p:nvSpPr>
        <p:spPr bwMode="auto">
          <a:xfrm>
            <a:off x="741253" y="649943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/>
              <a:t>https://www.econlowdown.org/resource-gallery</a:t>
            </a:r>
          </a:p>
        </p:txBody>
      </p:sp>
    </p:spTree>
    <p:extLst>
      <p:ext uri="{BB962C8B-B14F-4D97-AF65-F5344CB8AC3E}">
        <p14:creationId xmlns:p14="http://schemas.microsoft.com/office/powerpoint/2010/main" val="360307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34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676875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2: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There‘s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such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thing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lunch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nhaltsplatzhalter 3">
            <a:extLst>
              <a:ext uri="{FF2B5EF4-FFF2-40B4-BE49-F238E27FC236}">
                <a16:creationId xmlns:a16="http://schemas.microsoft.com/office/drawing/2014/main" id="{74604728-71C5-4828-868A-C23A6BB7A5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1" r="21630"/>
          <a:stretch/>
        </p:blipFill>
        <p:spPr>
          <a:xfrm>
            <a:off x="722559" y="2544679"/>
            <a:ext cx="1872208" cy="20574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E1FC3F4-9DEC-419B-A772-B415DD088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2515312"/>
            <a:ext cx="1872208" cy="398140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F297770-9CF2-49CA-8A06-D3EAB0032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8867" y="4491323"/>
            <a:ext cx="1872208" cy="185702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230B99A-9D7C-4D1C-B13E-665D5E205346}"/>
              </a:ext>
            </a:extLst>
          </p:cNvPr>
          <p:cNvSpPr txBox="1"/>
          <p:nvPr/>
        </p:nvSpPr>
        <p:spPr bwMode="auto">
          <a:xfrm>
            <a:off x="5757145" y="2624992"/>
            <a:ext cx="2055653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Watch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Video:</a:t>
            </a:r>
          </a:p>
          <a:p>
            <a:pPr>
              <a:defRPr/>
            </a:pPr>
            <a:endParaRPr lang="de-DE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There‘s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such </a:t>
            </a:r>
            <a:b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thing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lunch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0650D6A-C89B-4038-8D88-FF37582F193E}"/>
              </a:ext>
            </a:extLst>
          </p:cNvPr>
          <p:cNvSpPr/>
          <p:nvPr/>
        </p:nvSpPr>
        <p:spPr bwMode="auto">
          <a:xfrm>
            <a:off x="674577" y="649228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/>
              <a:t>https://www.econlowdown.org/resource-gallery</a:t>
            </a:r>
          </a:p>
        </p:txBody>
      </p:sp>
    </p:spTree>
    <p:extLst>
      <p:ext uri="{BB962C8B-B14F-4D97-AF65-F5344CB8AC3E}">
        <p14:creationId xmlns:p14="http://schemas.microsoft.com/office/powerpoint/2010/main" val="2428443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35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676875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2: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There‘s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such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thing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lunch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B7ACAF0-1F4E-4544-9472-9F063F9BD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39" y="2688602"/>
            <a:ext cx="7433186" cy="3313698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3E63644F-92B2-4D12-8DB4-63C2FA100E11}"/>
              </a:ext>
            </a:extLst>
          </p:cNvPr>
          <p:cNvSpPr/>
          <p:nvPr/>
        </p:nvSpPr>
        <p:spPr bwMode="auto">
          <a:xfrm>
            <a:off x="323528" y="3973651"/>
            <a:ext cx="2082615" cy="369333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55E1A05-02AA-47B9-8A57-0B23773CDCCA}"/>
              </a:ext>
            </a:extLst>
          </p:cNvPr>
          <p:cNvSpPr/>
          <p:nvPr/>
        </p:nvSpPr>
        <p:spPr bwMode="auto">
          <a:xfrm>
            <a:off x="508566" y="5646037"/>
            <a:ext cx="2082615" cy="369333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4C3DB41-98FB-49BE-B770-FC73B469E366}"/>
              </a:ext>
            </a:extLst>
          </p:cNvPr>
          <p:cNvSpPr/>
          <p:nvPr/>
        </p:nvSpPr>
        <p:spPr bwMode="auto">
          <a:xfrm>
            <a:off x="707939" y="646064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/>
              <a:t>https://www.econlowdown.org/resource-gallery</a:t>
            </a:r>
          </a:p>
        </p:txBody>
      </p:sp>
    </p:spTree>
    <p:extLst>
      <p:ext uri="{BB962C8B-B14F-4D97-AF65-F5344CB8AC3E}">
        <p14:creationId xmlns:p14="http://schemas.microsoft.com/office/powerpoint/2010/main" val="406249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36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676875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2: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There‘s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such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thing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lunch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E1FC3F4-9DEC-419B-A772-B415DD088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730" y="2325574"/>
            <a:ext cx="1872208" cy="3981405"/>
          </a:xfrm>
          <a:prstGeom prst="rect">
            <a:avLst/>
          </a:prstGeom>
        </p:spPr>
      </p:pic>
      <p:pic>
        <p:nvPicPr>
          <p:cNvPr id="12" name="Inhaltsplatzhalter 7">
            <a:extLst>
              <a:ext uri="{FF2B5EF4-FFF2-40B4-BE49-F238E27FC236}">
                <a16:creationId xmlns:a16="http://schemas.microsoft.com/office/drawing/2014/main" id="{6D54FB03-4403-418C-9DF7-53C82C4C45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465"/>
          <a:stretch/>
        </p:blipFill>
        <p:spPr>
          <a:xfrm>
            <a:off x="2721279" y="2472774"/>
            <a:ext cx="5307105" cy="1998959"/>
          </a:xfrm>
          <a:prstGeom prst="rect">
            <a:avLst/>
          </a:prstGeom>
        </p:spPr>
      </p:pic>
      <p:pic>
        <p:nvPicPr>
          <p:cNvPr id="13" name="Inhaltsplatzhalter 3">
            <a:extLst>
              <a:ext uri="{FF2B5EF4-FFF2-40B4-BE49-F238E27FC236}">
                <a16:creationId xmlns:a16="http://schemas.microsoft.com/office/drawing/2014/main" id="{1AAB02B7-72CE-4190-BEA9-C5DFD81DF9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44449" r="590" b="590"/>
          <a:stretch/>
        </p:blipFill>
        <p:spPr>
          <a:xfrm>
            <a:off x="2693965" y="4501185"/>
            <a:ext cx="5334419" cy="1982979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FA7E96BB-8050-4172-87A0-887E7E3C6991}"/>
              </a:ext>
            </a:extLst>
          </p:cNvPr>
          <p:cNvSpPr/>
          <p:nvPr/>
        </p:nvSpPr>
        <p:spPr bwMode="auto">
          <a:xfrm>
            <a:off x="768730" y="654854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/>
              <a:t>https://www.econlowdown.org/resource-gallery</a:t>
            </a:r>
          </a:p>
        </p:txBody>
      </p:sp>
    </p:spTree>
    <p:extLst>
      <p:ext uri="{BB962C8B-B14F-4D97-AF65-F5344CB8AC3E}">
        <p14:creationId xmlns:p14="http://schemas.microsoft.com/office/powerpoint/2010/main" val="21221083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37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676875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2: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There‘s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such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thing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lunch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nhaltsplatzhalter 6">
            <a:extLst>
              <a:ext uri="{FF2B5EF4-FFF2-40B4-BE49-F238E27FC236}">
                <a16:creationId xmlns:a16="http://schemas.microsoft.com/office/drawing/2014/main" id="{1DB6ABD8-4877-4FF0-BAB2-34563258FB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042"/>
          <a:stretch/>
        </p:blipFill>
        <p:spPr>
          <a:xfrm>
            <a:off x="657083" y="2688602"/>
            <a:ext cx="7302299" cy="281964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5004099-AA82-44A9-BD4A-890BBADFEC4C}"/>
              </a:ext>
            </a:extLst>
          </p:cNvPr>
          <p:cNvSpPr/>
          <p:nvPr/>
        </p:nvSpPr>
        <p:spPr bwMode="auto">
          <a:xfrm>
            <a:off x="657083" y="652914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/>
              <a:t>https://www.econlowdown.org/resource-gallery</a:t>
            </a:r>
          </a:p>
        </p:txBody>
      </p:sp>
    </p:spTree>
    <p:extLst>
      <p:ext uri="{BB962C8B-B14F-4D97-AF65-F5344CB8AC3E}">
        <p14:creationId xmlns:p14="http://schemas.microsoft.com/office/powerpoint/2010/main" val="83305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38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676875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2: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There‘s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such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thing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lunch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C5FAEC58-E735-41AA-980B-756E5362FC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49"/>
          <a:stretch/>
        </p:blipFill>
        <p:spPr>
          <a:xfrm>
            <a:off x="465526" y="2390050"/>
            <a:ext cx="7595854" cy="3631238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ADEA7DE-0290-472C-AA22-921D15E6CBF3}"/>
              </a:ext>
            </a:extLst>
          </p:cNvPr>
          <p:cNvSpPr/>
          <p:nvPr/>
        </p:nvSpPr>
        <p:spPr bwMode="auto">
          <a:xfrm>
            <a:off x="481012" y="651511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/>
              <a:t>https://www.econlowdown.org/resource-gallery</a:t>
            </a:r>
          </a:p>
        </p:txBody>
      </p:sp>
    </p:spTree>
    <p:extLst>
      <p:ext uri="{BB962C8B-B14F-4D97-AF65-F5344CB8AC3E}">
        <p14:creationId xmlns:p14="http://schemas.microsoft.com/office/powerpoint/2010/main" val="2427803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39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676875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2: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There‘s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such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thing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lunch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nhaltsplatzhalter 4">
            <a:extLst>
              <a:ext uri="{FF2B5EF4-FFF2-40B4-BE49-F238E27FC236}">
                <a16:creationId xmlns:a16="http://schemas.microsoft.com/office/drawing/2014/main" id="{A69FA1EC-437C-4299-89F1-3879E1C0D5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01"/>
          <a:stretch/>
        </p:blipFill>
        <p:spPr>
          <a:xfrm>
            <a:off x="664284" y="2507100"/>
            <a:ext cx="7198337" cy="387459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D6B2B34-FBA4-485F-9E1E-1D0408D18BB1}"/>
              </a:ext>
            </a:extLst>
          </p:cNvPr>
          <p:cNvSpPr/>
          <p:nvPr/>
        </p:nvSpPr>
        <p:spPr bwMode="auto">
          <a:xfrm>
            <a:off x="683568" y="655631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/>
              <a:t>https://www.econlowdown.org/resource-gallery</a:t>
            </a:r>
          </a:p>
        </p:txBody>
      </p:sp>
    </p:spTree>
    <p:extLst>
      <p:ext uri="{BB962C8B-B14F-4D97-AF65-F5344CB8AC3E}">
        <p14:creationId xmlns:p14="http://schemas.microsoft.com/office/powerpoint/2010/main" val="869684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feld 2"/>
          <p:cNvSpPr txBox="1"/>
          <p:nvPr/>
        </p:nvSpPr>
        <p:spPr>
          <a:xfrm>
            <a:off x="899592" y="2266719"/>
            <a:ext cx="5472608" cy="2814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/>
            </a:pP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AGENDA</a:t>
            </a:r>
          </a:p>
          <a:p>
            <a:pPr marR="0" lvl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2400" b="1"/>
            </a:pPr>
            <a:endParaRPr lang="de-DE" sz="2000" b="1" cap="small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2400" b="1"/>
            </a:pPr>
            <a:r>
              <a:rPr lang="de-DE" sz="2000" b="1" cap="small" dirty="0">
                <a:solidFill>
                  <a:srgbClr val="339966"/>
                </a:solidFill>
                <a:latin typeface="Calibri"/>
                <a:ea typeface="Calibri"/>
                <a:cs typeface="Calibri"/>
                <a:sym typeface="Calibri"/>
              </a:rPr>
              <a:t>Bilingual unterrichten</a:t>
            </a:r>
          </a:p>
          <a:p>
            <a:pPr marL="457200" marR="0" lvl="0" indent="-45720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2400" b="1"/>
            </a:pPr>
            <a:r>
              <a:rPr kumimoji="0" lang="de-DE" sz="2000" b="1" i="0" u="none" strike="noStrike" kern="0" cap="sm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WR Bilingual - Allgemeines </a:t>
            </a:r>
          </a:p>
          <a:p>
            <a:pPr marL="457200" marR="0" lvl="0" indent="-45720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2400" b="1"/>
            </a:pPr>
            <a:r>
              <a:rPr lang="de-DE" sz="2000" b="1" cap="small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WR Bilingual – Praxisbeispiele, Materialien</a:t>
            </a:r>
            <a:endParaRPr kumimoji="0" lang="de-DE" sz="2000" b="1" i="0" u="none" strike="noStrike" kern="0" cap="sm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2400" b="1"/>
            </a:pPr>
            <a:r>
              <a:rPr lang="de-DE" sz="2000" b="1" cap="small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Austausch</a:t>
            </a:r>
            <a:endParaRPr kumimoji="0" lang="de-DE" sz="2000" b="1" i="0" u="none" strike="noStrike" kern="0" cap="sm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188232-6418-4E42-8EE5-10803B7AAF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5400000">
            <a:off x="5904147" y="3392998"/>
            <a:ext cx="5616625" cy="50405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de-DE" sz="2400" cap="small" dirty="0">
                <a:solidFill>
                  <a:srgbClr val="000000"/>
                </a:solidFill>
              </a:rPr>
              <a:t>Agenda</a:t>
            </a:r>
            <a:endParaRPr lang="de-DE" sz="1800" cap="smal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9856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40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676875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2: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There‘s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such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thing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lunch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5C853699-BD9E-43F6-AC4F-D13180B61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00846" y="2220110"/>
            <a:ext cx="6734195" cy="4161581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F51E40E7-F0C9-467D-8439-D283255EF6E5}"/>
              </a:ext>
            </a:extLst>
          </p:cNvPr>
          <p:cNvSpPr/>
          <p:nvPr/>
        </p:nvSpPr>
        <p:spPr bwMode="auto">
          <a:xfrm>
            <a:off x="683568" y="646376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/>
              <a:t>https://www.econlowdown.org/resource-gallery</a:t>
            </a:r>
          </a:p>
        </p:txBody>
      </p:sp>
    </p:spTree>
    <p:extLst>
      <p:ext uri="{BB962C8B-B14F-4D97-AF65-F5344CB8AC3E}">
        <p14:creationId xmlns:p14="http://schemas.microsoft.com/office/powerpoint/2010/main" val="404675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41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676875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2: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There‘s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such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thing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lunch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nhaltsplatzhalter 4">
            <a:extLst>
              <a:ext uri="{FF2B5EF4-FFF2-40B4-BE49-F238E27FC236}">
                <a16:creationId xmlns:a16="http://schemas.microsoft.com/office/drawing/2014/main" id="{480AB746-1DC7-4411-A73F-8B95C73206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6357" b="51098"/>
          <a:stretch/>
        </p:blipFill>
        <p:spPr bwMode="auto">
          <a:xfrm>
            <a:off x="389676" y="2754283"/>
            <a:ext cx="3856396" cy="3343778"/>
          </a:xfrm>
          <a:prstGeom prst="rect">
            <a:avLst/>
          </a:prstGeom>
        </p:spPr>
      </p:pic>
      <p:pic>
        <p:nvPicPr>
          <p:cNvPr id="12" name="Inhaltsplatzhalter 4">
            <a:extLst>
              <a:ext uri="{FF2B5EF4-FFF2-40B4-BE49-F238E27FC236}">
                <a16:creationId xmlns:a16="http://schemas.microsoft.com/office/drawing/2014/main" id="{6BED8588-C8F4-4918-8C31-82FDAA6B1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381" r="2056"/>
          <a:stretch/>
        </p:blipFill>
        <p:spPr bwMode="auto">
          <a:xfrm>
            <a:off x="4246072" y="3243920"/>
            <a:ext cx="4033520" cy="2777368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37567B6-FD5D-45C5-ADF8-A811D88120A6}"/>
              </a:ext>
            </a:extLst>
          </p:cNvPr>
          <p:cNvSpPr/>
          <p:nvPr/>
        </p:nvSpPr>
        <p:spPr bwMode="auto">
          <a:xfrm>
            <a:off x="683523" y="646458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/>
              <a:t>https://www.econlowdown.org/resource-gallery</a:t>
            </a:r>
          </a:p>
        </p:txBody>
      </p:sp>
    </p:spTree>
    <p:extLst>
      <p:ext uri="{BB962C8B-B14F-4D97-AF65-F5344CB8AC3E}">
        <p14:creationId xmlns:p14="http://schemas.microsoft.com/office/powerpoint/2010/main" val="1068686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42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676875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3: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Careers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Services / Skills Assessment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nhaltsplatzhalter 3">
            <a:extLst>
              <a:ext uri="{FF2B5EF4-FFF2-40B4-BE49-F238E27FC236}">
                <a16:creationId xmlns:a16="http://schemas.microsoft.com/office/drawing/2014/main" id="{31B42830-6CB5-433D-B8F2-5907761A0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9" r="10776"/>
          <a:stretch/>
        </p:blipFill>
        <p:spPr>
          <a:xfrm>
            <a:off x="662476" y="2796649"/>
            <a:ext cx="1570750" cy="155346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A28E756-5688-46E6-97D4-A4A80A85D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320" y="2832262"/>
            <a:ext cx="5370407" cy="2660014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EE435DD-B872-40B2-BA98-8CE16039ED05}"/>
              </a:ext>
            </a:extLst>
          </p:cNvPr>
          <p:cNvSpPr/>
          <p:nvPr/>
        </p:nvSpPr>
        <p:spPr>
          <a:xfrm>
            <a:off x="718310" y="52789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https://nationalcareers.service.gov.uk/</a:t>
            </a:r>
          </a:p>
        </p:txBody>
      </p:sp>
    </p:spTree>
    <p:extLst>
      <p:ext uri="{BB962C8B-B14F-4D97-AF65-F5344CB8AC3E}">
        <p14:creationId xmlns:p14="http://schemas.microsoft.com/office/powerpoint/2010/main" val="22258557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43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12879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3: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Careers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Services / Skills Assessment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61C97C4-1EFA-46BC-AE32-10528FE9B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420888"/>
            <a:ext cx="6896454" cy="3467278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4827FBCD-8727-4D95-A4F0-61E1B347B3B1}"/>
              </a:ext>
            </a:extLst>
          </p:cNvPr>
          <p:cNvSpPr/>
          <p:nvPr/>
        </p:nvSpPr>
        <p:spPr bwMode="auto">
          <a:xfrm>
            <a:off x="339842" y="2301265"/>
            <a:ext cx="2448272" cy="1775807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8990377-6F77-4E82-A7A0-D5A35233F1F2}"/>
              </a:ext>
            </a:extLst>
          </p:cNvPr>
          <p:cNvSpPr/>
          <p:nvPr/>
        </p:nvSpPr>
        <p:spPr>
          <a:xfrm>
            <a:off x="5292080" y="5890483"/>
            <a:ext cx="24176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/>
              <a:t>https://nationalcareers.service.gov.uk/</a:t>
            </a:r>
          </a:p>
        </p:txBody>
      </p:sp>
    </p:spTree>
    <p:extLst>
      <p:ext uri="{BB962C8B-B14F-4D97-AF65-F5344CB8AC3E}">
        <p14:creationId xmlns:p14="http://schemas.microsoft.com/office/powerpoint/2010/main" val="226256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44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684076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3: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Careers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Services / Skills Assessment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CE1E52-183D-44DA-B917-8C7883A64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568" y="2568516"/>
            <a:ext cx="4610337" cy="339107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A0E41D5-6D0F-4503-A3E5-FF8902FFD4FF}"/>
              </a:ext>
            </a:extLst>
          </p:cNvPr>
          <p:cNvSpPr/>
          <p:nvPr/>
        </p:nvSpPr>
        <p:spPr bwMode="auto">
          <a:xfrm>
            <a:off x="5292080" y="6120081"/>
            <a:ext cx="24176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/>
              <a:t>https://nationalcareers.service.gov.uk/</a:t>
            </a:r>
          </a:p>
        </p:txBody>
      </p:sp>
    </p:spTree>
    <p:extLst>
      <p:ext uri="{BB962C8B-B14F-4D97-AF65-F5344CB8AC3E}">
        <p14:creationId xmlns:p14="http://schemas.microsoft.com/office/powerpoint/2010/main" val="27965228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45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676875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3: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Careers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Services / Skills Assessment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CE034B8-3242-4E59-B054-1C5548F6A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436" y="5323698"/>
            <a:ext cx="3835222" cy="1057993"/>
          </a:xfrm>
          <a:prstGeom prst="rect">
            <a:avLst/>
          </a:prstGeom>
        </p:spPr>
      </p:pic>
      <p:pic>
        <p:nvPicPr>
          <p:cNvPr id="10" name="Inhaltsplatzhalter 3">
            <a:extLst>
              <a:ext uri="{FF2B5EF4-FFF2-40B4-BE49-F238E27FC236}">
                <a16:creationId xmlns:a16="http://schemas.microsoft.com/office/drawing/2014/main" id="{04616530-D5A0-4B64-8C03-3D8082F9C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360" y="5062688"/>
            <a:ext cx="1734200" cy="159509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7FDB71B-E135-4399-8D3E-BE59AA5078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2413870"/>
            <a:ext cx="6351293" cy="2472509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A222347D-9D3C-4BE9-822A-0C7FED80887F}"/>
              </a:ext>
            </a:extLst>
          </p:cNvPr>
          <p:cNvSpPr/>
          <p:nvPr/>
        </p:nvSpPr>
        <p:spPr bwMode="auto">
          <a:xfrm>
            <a:off x="827584" y="6356600"/>
            <a:ext cx="24176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/>
              <a:t>https://nationalcareers.service.gov.uk/</a:t>
            </a:r>
          </a:p>
        </p:txBody>
      </p:sp>
    </p:spTree>
    <p:extLst>
      <p:ext uri="{BB962C8B-B14F-4D97-AF65-F5344CB8AC3E}">
        <p14:creationId xmlns:p14="http://schemas.microsoft.com/office/powerpoint/2010/main" val="730269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46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3: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Careers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Services / Job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nhaltsplatzhalter 3">
            <a:extLst>
              <a:ext uri="{FF2B5EF4-FFF2-40B4-BE49-F238E27FC236}">
                <a16:creationId xmlns:a16="http://schemas.microsoft.com/office/drawing/2014/main" id="{D84C7D5E-7EE5-4FFB-9089-F9BE08244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3" r="9326"/>
          <a:stretch/>
        </p:blipFill>
        <p:spPr>
          <a:xfrm>
            <a:off x="683569" y="2383499"/>
            <a:ext cx="2160240" cy="217323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CF154BF-4C94-42A9-A897-0783EF3E2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9" y="2502593"/>
            <a:ext cx="5035809" cy="309260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FB44E07-5F8E-4109-8142-CAD1985B2709}"/>
              </a:ext>
            </a:extLst>
          </p:cNvPr>
          <p:cNvSpPr/>
          <p:nvPr/>
        </p:nvSpPr>
        <p:spPr>
          <a:xfrm>
            <a:off x="792442" y="5402271"/>
            <a:ext cx="7087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https://www.prospects.ac.uk/careers-advice/applying-for-jobs/write-a-successful-job-application</a:t>
            </a:r>
          </a:p>
        </p:txBody>
      </p:sp>
    </p:spTree>
    <p:extLst>
      <p:ext uri="{BB962C8B-B14F-4D97-AF65-F5344CB8AC3E}">
        <p14:creationId xmlns:p14="http://schemas.microsoft.com/office/powerpoint/2010/main" val="156046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47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3: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Careers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Services / Job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nhaltsplatzhalter 3">
            <a:extLst>
              <a:ext uri="{FF2B5EF4-FFF2-40B4-BE49-F238E27FC236}">
                <a16:creationId xmlns:a16="http://schemas.microsoft.com/office/drawing/2014/main" id="{D84C7D5E-7EE5-4FFB-9089-F9BE08244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3" r="9326"/>
          <a:stretch/>
        </p:blipFill>
        <p:spPr>
          <a:xfrm>
            <a:off x="683569" y="2383499"/>
            <a:ext cx="2160240" cy="217323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BFB44E07-5F8E-4109-8142-CAD1985B2709}"/>
              </a:ext>
            </a:extLst>
          </p:cNvPr>
          <p:cNvSpPr/>
          <p:nvPr/>
        </p:nvSpPr>
        <p:spPr>
          <a:xfrm>
            <a:off x="792442" y="5402271"/>
            <a:ext cx="7087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https://www.prospects.ac.uk/careers-advice/applying-for-jobs/write-a-successful-job-application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F8FC38-34F3-41D4-B2C8-3C45DF527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893" y="2402478"/>
            <a:ext cx="3139405" cy="320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766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48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3: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Careers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Services / Job Interview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FB44E07-5F8E-4109-8142-CAD1985B2709}"/>
              </a:ext>
            </a:extLst>
          </p:cNvPr>
          <p:cNvSpPr/>
          <p:nvPr/>
        </p:nvSpPr>
        <p:spPr>
          <a:xfrm>
            <a:off x="792442" y="5402271"/>
            <a:ext cx="7087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https://www.prospects.ac.uk/careers-advice/interview-tips/interview-questions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3289E8A-F6F4-4010-B986-9F771B42F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77" y="2421522"/>
            <a:ext cx="2009328" cy="201495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00D6E41-CA9F-4748-A46E-8DE4FC852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0394" y="2421522"/>
            <a:ext cx="5004048" cy="327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772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49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3: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Careers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Services / Job Interview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8EA07EB-60FB-4FB5-A0FA-D3CF2D2CC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27" y="2466028"/>
            <a:ext cx="5822851" cy="4181415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4694358E-AD8A-41BD-95BC-7D0DBFE049D8}"/>
              </a:ext>
            </a:extLst>
          </p:cNvPr>
          <p:cNvSpPr/>
          <p:nvPr/>
        </p:nvSpPr>
        <p:spPr>
          <a:xfrm>
            <a:off x="3491880" y="603330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/>
              <a:t>https://www.prospects.ac.uk/careers-advice/applying-for-jobs/write-a-successful-job-application</a:t>
            </a:r>
          </a:p>
        </p:txBody>
      </p:sp>
    </p:spTree>
    <p:extLst>
      <p:ext uri="{BB962C8B-B14F-4D97-AF65-F5344CB8AC3E}">
        <p14:creationId xmlns:p14="http://schemas.microsoft.com/office/powerpoint/2010/main" val="2518259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rcRect l="8263" t="17801" r="13775" b="8001"/>
          <a:stretch/>
        </p:blipFill>
        <p:spPr bwMode="auto">
          <a:xfrm>
            <a:off x="385982" y="2349750"/>
            <a:ext cx="7801907" cy="4176778"/>
          </a:xfrm>
          <a:prstGeom prst="rect">
            <a:avLst/>
          </a:prstGeom>
        </p:spPr>
      </p:pic>
      <p:sp>
        <p:nvSpPr>
          <p:cNvPr id="4" name="Textfeld 2"/>
          <p:cNvSpPr/>
          <p:nvPr/>
        </p:nvSpPr>
        <p:spPr bwMode="auto">
          <a:xfrm>
            <a:off x="467544" y="1703419"/>
            <a:ext cx="6552729" cy="64633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lang="de-DE" sz="2000" dirty="0"/>
          </a:p>
          <a:p>
            <a:pPr>
              <a:buSzPct val="100000"/>
              <a:defRPr sz="2400"/>
            </a:pPr>
            <a:r>
              <a:rPr lang="de-DE" sz="1600" b="1" dirty="0">
                <a:solidFill>
                  <a:schemeClr val="tx1"/>
                </a:solidFill>
                <a:cs typeface="Arial"/>
              </a:rPr>
              <a:t>Wo finde ich Informationen/Material?</a:t>
            </a:r>
            <a:endParaRPr dirty="0"/>
          </a:p>
        </p:txBody>
      </p:sp>
      <p:sp>
        <p:nvSpPr>
          <p:cNvPr id="5" name="Ellipse 4"/>
          <p:cNvSpPr/>
          <p:nvPr/>
        </p:nvSpPr>
        <p:spPr bwMode="auto">
          <a:xfrm>
            <a:off x="385982" y="3141331"/>
            <a:ext cx="1107670" cy="43204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Textfeld 5"/>
          <p:cNvSpPr txBox="1"/>
          <p:nvPr/>
        </p:nvSpPr>
        <p:spPr bwMode="auto">
          <a:xfrm>
            <a:off x="5148064" y="2032843"/>
            <a:ext cx="2880320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rgbClr val="0070C0"/>
                </a:solidFill>
                <a:cs typeface="Arial"/>
              </a:rPr>
              <a:t>www.bayern.bilingual.de</a:t>
            </a:r>
            <a:endParaRPr dirty="0"/>
          </a:p>
        </p:txBody>
      </p:sp>
      <p:sp>
        <p:nvSpPr>
          <p:cNvPr id="7" name="Ellipse 6"/>
          <p:cNvSpPr/>
          <p:nvPr/>
        </p:nvSpPr>
        <p:spPr bwMode="auto">
          <a:xfrm>
            <a:off x="2483768" y="5373216"/>
            <a:ext cx="1107670" cy="43204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	BILINGUAL UNTERRICHTEN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5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50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3: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Careers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Services / Job Interview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584908E-F70B-4AF1-9AA2-1E7D214CB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347611"/>
            <a:ext cx="4841411" cy="4500744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EE85CF9-67D0-4DF2-BDC7-386806B38346}"/>
              </a:ext>
            </a:extLst>
          </p:cNvPr>
          <p:cNvSpPr/>
          <p:nvPr/>
        </p:nvSpPr>
        <p:spPr>
          <a:xfrm>
            <a:off x="4860032" y="6353145"/>
            <a:ext cx="30448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https://www.prospects.ac.uk/careers-advice/applying-for-jobs/write-a-successful-job-application</a:t>
            </a:r>
          </a:p>
        </p:txBody>
      </p:sp>
    </p:spTree>
    <p:extLst>
      <p:ext uri="{BB962C8B-B14F-4D97-AF65-F5344CB8AC3E}">
        <p14:creationId xmlns:p14="http://schemas.microsoft.com/office/powerpoint/2010/main" val="23114384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51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3: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Careers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Services / Job Interview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DE946DB-A921-42D9-9633-D08B8C1A8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459519"/>
            <a:ext cx="5949850" cy="4194433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3A6FCBE-E989-4887-A0F9-97444118B34C}"/>
              </a:ext>
            </a:extLst>
          </p:cNvPr>
          <p:cNvSpPr/>
          <p:nvPr/>
        </p:nvSpPr>
        <p:spPr bwMode="auto">
          <a:xfrm>
            <a:off x="2980764" y="6565985"/>
            <a:ext cx="60486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https://www.prospects.ac.uk/careers-advice/applying-for-jobs/write-a-successful-job-application</a:t>
            </a:r>
          </a:p>
        </p:txBody>
      </p:sp>
    </p:spTree>
    <p:extLst>
      <p:ext uri="{BB962C8B-B14F-4D97-AF65-F5344CB8AC3E}">
        <p14:creationId xmlns:p14="http://schemas.microsoft.com/office/powerpoint/2010/main" val="9862230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52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3: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Careers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Services / Job Interview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5D1D68D-0E97-4833-BEE2-879FEC53D408}"/>
              </a:ext>
            </a:extLst>
          </p:cNvPr>
          <p:cNvSpPr/>
          <p:nvPr/>
        </p:nvSpPr>
        <p:spPr>
          <a:xfrm>
            <a:off x="683568" y="2501888"/>
            <a:ext cx="705678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/>
              <a:t>Auch die Seiten der BBC bieten nützliches Unterrichtsmaterial.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D123C33-0CDE-4AAD-B4AD-6D9602AEF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212976"/>
            <a:ext cx="1949803" cy="194421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48A2762-4E7C-4137-95B2-40ADD4056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276" y="3093138"/>
            <a:ext cx="4992070" cy="2388844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5C3ECCC3-982A-4922-ABB2-0EA145F94B83}"/>
              </a:ext>
            </a:extLst>
          </p:cNvPr>
          <p:cNvSpPr/>
          <p:nvPr/>
        </p:nvSpPr>
        <p:spPr bwMode="auto">
          <a:xfrm>
            <a:off x="683568" y="5595611"/>
            <a:ext cx="7087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https://www.bbc.co.uk/bitesize/careers</a:t>
            </a:r>
          </a:p>
        </p:txBody>
      </p:sp>
    </p:spTree>
    <p:extLst>
      <p:ext uri="{BB962C8B-B14F-4D97-AF65-F5344CB8AC3E}">
        <p14:creationId xmlns:p14="http://schemas.microsoft.com/office/powerpoint/2010/main" val="4581149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53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3: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Careers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Services / Job Interview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5D1D68D-0E97-4833-BEE2-879FEC53D408}"/>
              </a:ext>
            </a:extLst>
          </p:cNvPr>
          <p:cNvSpPr/>
          <p:nvPr/>
        </p:nvSpPr>
        <p:spPr>
          <a:xfrm>
            <a:off x="683568" y="2702511"/>
            <a:ext cx="705678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/>
              <a:t>Auch die Seiten der BBC bieten nützliches Unterrichtsmaterial.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C3ECCC3-982A-4922-ABB2-0EA145F94B83}"/>
              </a:ext>
            </a:extLst>
          </p:cNvPr>
          <p:cNvSpPr/>
          <p:nvPr/>
        </p:nvSpPr>
        <p:spPr bwMode="auto">
          <a:xfrm>
            <a:off x="629910" y="5595611"/>
            <a:ext cx="7087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https://www.bbc.co.uk/bitesize/careers</a:t>
            </a:r>
          </a:p>
        </p:txBody>
      </p:sp>
      <p:pic>
        <p:nvPicPr>
          <p:cNvPr id="10" name="Inhaltsplatzhalter 5">
            <a:extLst>
              <a:ext uri="{FF2B5EF4-FFF2-40B4-BE49-F238E27FC236}">
                <a16:creationId xmlns:a16="http://schemas.microsoft.com/office/drawing/2014/main" id="{37AA33E6-C74F-4319-9957-F998C160A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49" r="11601"/>
          <a:stretch/>
        </p:blipFill>
        <p:spPr>
          <a:xfrm>
            <a:off x="683568" y="3258245"/>
            <a:ext cx="1972668" cy="205863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D9B996B-211B-4C7E-8957-79746B310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2532" y="3258245"/>
            <a:ext cx="3298935" cy="190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638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54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3: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Careers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Services / Job Interview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5D1D68D-0E97-4833-BEE2-879FEC53D408}"/>
              </a:ext>
            </a:extLst>
          </p:cNvPr>
          <p:cNvSpPr/>
          <p:nvPr/>
        </p:nvSpPr>
        <p:spPr>
          <a:xfrm>
            <a:off x="683568" y="2702511"/>
            <a:ext cx="705678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/>
              <a:t>Auch die Seiten der BBC bieten nützliches Unterrichtsmaterial.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C3ECCC3-982A-4922-ABB2-0EA145F94B83}"/>
              </a:ext>
            </a:extLst>
          </p:cNvPr>
          <p:cNvSpPr/>
          <p:nvPr/>
        </p:nvSpPr>
        <p:spPr bwMode="auto">
          <a:xfrm>
            <a:off x="629910" y="5595611"/>
            <a:ext cx="7087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https://www.bbc.co.uk/bitesize/careers</a:t>
            </a:r>
          </a:p>
        </p:txBody>
      </p:sp>
      <p:pic>
        <p:nvPicPr>
          <p:cNvPr id="10" name="Inhaltsplatzhalter 5">
            <a:extLst>
              <a:ext uri="{FF2B5EF4-FFF2-40B4-BE49-F238E27FC236}">
                <a16:creationId xmlns:a16="http://schemas.microsoft.com/office/drawing/2014/main" id="{37AA33E6-C74F-4319-9957-F998C160A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49" r="11601"/>
          <a:stretch/>
        </p:blipFill>
        <p:spPr>
          <a:xfrm>
            <a:off x="683568" y="3258245"/>
            <a:ext cx="1631922" cy="170303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D9B996B-211B-4C7E-8957-79746B310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805" y="3258245"/>
            <a:ext cx="3298935" cy="190173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F1C48B8-F1CD-4CDD-9B27-84B897EC3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623" y="3166804"/>
            <a:ext cx="4043916" cy="254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0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55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4: The Marketing Mix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C3ECCC3-982A-4922-ABB2-0EA145F94B83}"/>
              </a:ext>
            </a:extLst>
          </p:cNvPr>
          <p:cNvSpPr/>
          <p:nvPr/>
        </p:nvSpPr>
        <p:spPr bwMode="auto">
          <a:xfrm>
            <a:off x="629910" y="5595611"/>
            <a:ext cx="7087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https://www.bbc.co.uk/bitesize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B991B96-E65E-4226-9734-B73A11C6A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176" y="2496586"/>
            <a:ext cx="5439064" cy="290370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975B8A9-8605-43DB-8C70-38CC70C0A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550226"/>
            <a:ext cx="1803002" cy="1757548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F3D99FC7-1E4D-40C3-8CB1-FF3FE2A82498}"/>
              </a:ext>
            </a:extLst>
          </p:cNvPr>
          <p:cNvSpPr/>
          <p:nvPr/>
        </p:nvSpPr>
        <p:spPr bwMode="auto">
          <a:xfrm>
            <a:off x="3752065" y="3429001"/>
            <a:ext cx="1639870" cy="197129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213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56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4: The Marketing Mix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C3ECCC3-982A-4922-ABB2-0EA145F94B83}"/>
              </a:ext>
            </a:extLst>
          </p:cNvPr>
          <p:cNvSpPr/>
          <p:nvPr/>
        </p:nvSpPr>
        <p:spPr bwMode="auto">
          <a:xfrm>
            <a:off x="629910" y="5595611"/>
            <a:ext cx="7087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https://www.bbc.co.uk/bitesize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C049C79-F106-4A4D-B382-277B69EDB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7" y="2559610"/>
            <a:ext cx="3484057" cy="2935933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F3D99FC7-1E4D-40C3-8CB1-FF3FE2A82498}"/>
              </a:ext>
            </a:extLst>
          </p:cNvPr>
          <p:cNvSpPr/>
          <p:nvPr/>
        </p:nvSpPr>
        <p:spPr bwMode="auto">
          <a:xfrm>
            <a:off x="2829972" y="4613223"/>
            <a:ext cx="1742028" cy="98238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347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57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E5D17C9-B169-44A7-AFCA-65E345CD4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62" y="1934819"/>
            <a:ext cx="7749782" cy="4228157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F3D99FC7-1E4D-40C3-8CB1-FF3FE2A82498}"/>
              </a:ext>
            </a:extLst>
          </p:cNvPr>
          <p:cNvSpPr/>
          <p:nvPr/>
        </p:nvSpPr>
        <p:spPr bwMode="auto">
          <a:xfrm>
            <a:off x="4067944" y="1934819"/>
            <a:ext cx="2160239" cy="1594862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864F21C-CDF1-406C-9106-18E75E594FBC}"/>
              </a:ext>
            </a:extLst>
          </p:cNvPr>
          <p:cNvSpPr/>
          <p:nvPr/>
        </p:nvSpPr>
        <p:spPr>
          <a:xfrm>
            <a:off x="6346719" y="6177400"/>
            <a:ext cx="18421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/>
              <a:t>https://www.bbc.co.uk/bitesize</a:t>
            </a:r>
          </a:p>
        </p:txBody>
      </p:sp>
    </p:spTree>
    <p:extLst>
      <p:ext uri="{BB962C8B-B14F-4D97-AF65-F5344CB8AC3E}">
        <p14:creationId xmlns:p14="http://schemas.microsoft.com/office/powerpoint/2010/main" val="187503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58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4: The Marketing Mix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C3ECCC3-982A-4922-ABB2-0EA145F94B83}"/>
              </a:ext>
            </a:extLst>
          </p:cNvPr>
          <p:cNvSpPr/>
          <p:nvPr/>
        </p:nvSpPr>
        <p:spPr bwMode="auto">
          <a:xfrm>
            <a:off x="629910" y="5595611"/>
            <a:ext cx="7087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https://www.bbc.co.uk/bitesize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8CDCE63-B92E-4637-A187-3BE952701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26" y="2387890"/>
            <a:ext cx="6865944" cy="2563804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F3D99FC7-1E4D-40C3-8CB1-FF3FE2A82498}"/>
              </a:ext>
            </a:extLst>
          </p:cNvPr>
          <p:cNvSpPr/>
          <p:nvPr/>
        </p:nvSpPr>
        <p:spPr bwMode="auto">
          <a:xfrm>
            <a:off x="740526" y="3576974"/>
            <a:ext cx="1742028" cy="98238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749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59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4: The Marketing Mix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C3ECCC3-982A-4922-ABB2-0EA145F94B83}"/>
              </a:ext>
            </a:extLst>
          </p:cNvPr>
          <p:cNvSpPr/>
          <p:nvPr/>
        </p:nvSpPr>
        <p:spPr bwMode="auto">
          <a:xfrm>
            <a:off x="629910" y="5595611"/>
            <a:ext cx="7087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</a:t>
            </a:r>
          </a:p>
          <a:p>
            <a:r>
              <a:rPr lang="de-DE" dirty="0"/>
              <a:t>https://www.bbc.co.uk/bitesize/guides/zjqvf4j/revision/1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F398DF-B3FC-4021-ACED-4E34A10C8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4262" y="2535207"/>
            <a:ext cx="2850975" cy="319804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CA5499C-1A9E-4D65-A6DE-CF2F0214C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77" y="2583883"/>
            <a:ext cx="1719291" cy="169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34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287F04F-AACC-49A5-8AF9-7B7DC2F1C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6937" y="2492896"/>
            <a:ext cx="7779958" cy="3841954"/>
          </a:xfrm>
          <a:prstGeom prst="rect">
            <a:avLst/>
          </a:prstGeom>
        </p:spPr>
      </p:pic>
      <p:sp>
        <p:nvSpPr>
          <p:cNvPr id="4" name="Textfeld 2"/>
          <p:cNvSpPr/>
          <p:nvPr/>
        </p:nvSpPr>
        <p:spPr bwMode="auto">
          <a:xfrm>
            <a:off x="467544" y="1703419"/>
            <a:ext cx="6552729" cy="64633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lang="de-DE" sz="2000" dirty="0"/>
          </a:p>
          <a:p>
            <a:pPr>
              <a:buSzPct val="100000"/>
              <a:defRPr sz="2400"/>
            </a:pPr>
            <a:r>
              <a:rPr lang="de-DE" sz="1600" b="1" dirty="0">
                <a:solidFill>
                  <a:schemeClr val="tx1"/>
                </a:solidFill>
                <a:cs typeface="Arial"/>
              </a:rPr>
              <a:t>Wo finde ich Informationen/Material?</a:t>
            </a:r>
            <a:endParaRPr dirty="0"/>
          </a:p>
        </p:txBody>
      </p:sp>
      <p:sp>
        <p:nvSpPr>
          <p:cNvPr id="5" name="Ellipse 4"/>
          <p:cNvSpPr/>
          <p:nvPr/>
        </p:nvSpPr>
        <p:spPr bwMode="auto">
          <a:xfrm>
            <a:off x="695096" y="5661248"/>
            <a:ext cx="1107670" cy="288032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Textfeld 5"/>
          <p:cNvSpPr txBox="1"/>
          <p:nvPr/>
        </p:nvSpPr>
        <p:spPr bwMode="auto">
          <a:xfrm>
            <a:off x="5148064" y="2032843"/>
            <a:ext cx="2880320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rgbClr val="0070C0"/>
                </a:solidFill>
                <a:cs typeface="Arial"/>
              </a:rPr>
              <a:t>www.bayern.bilingual.de</a:t>
            </a:r>
            <a:endParaRPr dirty="0"/>
          </a:p>
        </p:txBody>
      </p:sp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	BILINGUAL UNTERRICHTEN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6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202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60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9548428-01B6-4823-97EC-128F8F710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11" y="1836366"/>
            <a:ext cx="7664452" cy="4545325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B64DE7FD-1D39-4518-894A-904BA355A2EB}"/>
              </a:ext>
            </a:extLst>
          </p:cNvPr>
          <p:cNvSpPr/>
          <p:nvPr/>
        </p:nvSpPr>
        <p:spPr>
          <a:xfrm>
            <a:off x="638007" y="643008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/>
              <a:t>https://www.bbc.co.uk/bitesize/guides/zjqvf4j/revision/1</a:t>
            </a:r>
          </a:p>
        </p:txBody>
      </p:sp>
    </p:spTree>
    <p:extLst>
      <p:ext uri="{BB962C8B-B14F-4D97-AF65-F5344CB8AC3E}">
        <p14:creationId xmlns:p14="http://schemas.microsoft.com/office/powerpoint/2010/main" val="34432840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61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079B9B1-7AEA-47C4-BACB-0F273D72A7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3" r="8519"/>
          <a:stretch/>
        </p:blipFill>
        <p:spPr>
          <a:xfrm>
            <a:off x="1259632" y="1610379"/>
            <a:ext cx="6192689" cy="466390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97FC6F7C-B0D7-4BD1-8B8C-64AB1F3D68CD}"/>
              </a:ext>
            </a:extLst>
          </p:cNvPr>
          <p:cNvSpPr/>
          <p:nvPr/>
        </p:nvSpPr>
        <p:spPr bwMode="auto">
          <a:xfrm>
            <a:off x="510736" y="638898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/>
              <a:t>https://www.bbc.co.uk/bitesize/guides/zjqvf4j/revision/1</a:t>
            </a:r>
          </a:p>
        </p:txBody>
      </p:sp>
    </p:spTree>
    <p:extLst>
      <p:ext uri="{BB962C8B-B14F-4D97-AF65-F5344CB8AC3E}">
        <p14:creationId xmlns:p14="http://schemas.microsoft.com/office/powerpoint/2010/main" val="2785270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62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5: Welcome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Germany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C3ECCC3-982A-4922-ABB2-0EA145F94B83}"/>
              </a:ext>
            </a:extLst>
          </p:cNvPr>
          <p:cNvSpPr/>
          <p:nvPr/>
        </p:nvSpPr>
        <p:spPr bwMode="auto">
          <a:xfrm>
            <a:off x="683568" y="5699245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</a:t>
            </a:r>
          </a:p>
          <a:p>
            <a:r>
              <a:rPr lang="de-DE" dirty="0"/>
              <a:t>https://www.bamf.de/SharedDocs/Anlagen/EN/Integration/WillkommenDeutschland/willkommen-in-deutschland.pdf?__blob=publicationFile&amp;v=21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9689C35-085C-4863-BD9D-0FA2D168F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7" y="2429811"/>
            <a:ext cx="2478285" cy="351570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1B11159-6DBF-49AE-8B05-B0CF265D4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23" y="2475686"/>
            <a:ext cx="2311519" cy="229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468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63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5: Welcome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Germany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5B9306D-FA30-47B4-B695-9F012CD80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56" y="2374261"/>
            <a:ext cx="2590933" cy="404515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5F2C206-9134-4747-9173-36B217A0F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600" y="2677833"/>
            <a:ext cx="2521080" cy="364508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9EC3AA4-CDEE-4D3E-A038-7C9DA9AC3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7177" y="2688602"/>
            <a:ext cx="2692538" cy="341647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DD10E509-2DC2-4039-8399-1F496050DCA1}"/>
              </a:ext>
            </a:extLst>
          </p:cNvPr>
          <p:cNvSpPr/>
          <p:nvPr/>
        </p:nvSpPr>
        <p:spPr>
          <a:xfrm>
            <a:off x="239256" y="6553200"/>
            <a:ext cx="741218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/>
              <a:t>https://www.bamf.de/SharedDocs/Anlagen/EN/Integration/WillkommenDeutschland/willkommen-in-deutschland.pdf?__blob=publicationFile&amp;v=21</a:t>
            </a:r>
          </a:p>
        </p:txBody>
      </p:sp>
    </p:spTree>
    <p:extLst>
      <p:ext uri="{BB962C8B-B14F-4D97-AF65-F5344CB8AC3E}">
        <p14:creationId xmlns:p14="http://schemas.microsoft.com/office/powerpoint/2010/main" val="6333624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64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5: Welcome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Germany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7E707B5-4257-4AAB-8D58-C5466025C2C9}"/>
              </a:ext>
            </a:extLst>
          </p:cNvPr>
          <p:cNvSpPr/>
          <p:nvPr/>
        </p:nvSpPr>
        <p:spPr bwMode="auto">
          <a:xfrm>
            <a:off x="797510" y="3782949"/>
            <a:ext cx="1614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Year 9</a:t>
            </a:r>
          </a:p>
          <a:p>
            <a:r>
              <a:rPr lang="de-DE" dirty="0"/>
              <a:t>p. 66 </a:t>
            </a:r>
            <a:r>
              <a:rPr lang="de-DE" dirty="0" err="1"/>
              <a:t>Maternity</a:t>
            </a:r>
            <a:r>
              <a:rPr lang="de-DE" dirty="0"/>
              <a:t> </a:t>
            </a:r>
          </a:p>
          <a:p>
            <a:r>
              <a:rPr lang="de-DE" dirty="0" err="1"/>
              <a:t>protection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FBAE9CB-3ECE-42A7-B4FB-08FA0D36A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0"/>
          <a:stretch/>
        </p:blipFill>
        <p:spPr>
          <a:xfrm>
            <a:off x="2771800" y="2199700"/>
            <a:ext cx="4230537" cy="4162033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B69537E5-344D-4CAC-B32A-604BA15623BF}"/>
              </a:ext>
            </a:extLst>
          </p:cNvPr>
          <p:cNvSpPr/>
          <p:nvPr/>
        </p:nvSpPr>
        <p:spPr bwMode="auto">
          <a:xfrm>
            <a:off x="507364" y="6590382"/>
            <a:ext cx="741218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/>
              <a:t>https://www.bamf.de/SharedDocs/Anlagen/EN/Integration/WillkommenDeutschland/willkommen-in-deutschland.pdf?__blob=publicationFile&amp;v=21</a:t>
            </a:r>
          </a:p>
        </p:txBody>
      </p:sp>
    </p:spTree>
    <p:extLst>
      <p:ext uri="{BB962C8B-B14F-4D97-AF65-F5344CB8AC3E}">
        <p14:creationId xmlns:p14="http://schemas.microsoft.com/office/powerpoint/2010/main" val="41544083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65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5: Welcome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Germany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5317E5F-8E4A-4590-BD84-8B8FE7211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2483688"/>
            <a:ext cx="4122136" cy="389118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87E707B5-4257-4AAB-8D58-C5466025C2C9}"/>
              </a:ext>
            </a:extLst>
          </p:cNvPr>
          <p:cNvSpPr/>
          <p:nvPr/>
        </p:nvSpPr>
        <p:spPr bwMode="auto">
          <a:xfrm>
            <a:off x="797510" y="3782949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Year 8</a:t>
            </a:r>
          </a:p>
          <a:p>
            <a:r>
              <a:rPr lang="de-DE" dirty="0"/>
              <a:t>p. 117 Online </a:t>
            </a:r>
            <a:r>
              <a:rPr lang="de-DE" dirty="0" err="1"/>
              <a:t>shopping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24A270E-4159-4C56-AFE3-622D10C3A326}"/>
              </a:ext>
            </a:extLst>
          </p:cNvPr>
          <p:cNvSpPr/>
          <p:nvPr/>
        </p:nvSpPr>
        <p:spPr bwMode="auto">
          <a:xfrm>
            <a:off x="721890" y="6590382"/>
            <a:ext cx="741218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dirty="0"/>
              <a:t>https://www.bamf.de/SharedDocs/Anlagen/EN/Integration/WillkommenDeutschland/willkommen-in-deutschland.pdf?__blob=publicationFile&amp;v=21</a:t>
            </a:r>
          </a:p>
        </p:txBody>
      </p:sp>
    </p:spTree>
    <p:extLst>
      <p:ext uri="{BB962C8B-B14F-4D97-AF65-F5344CB8AC3E}">
        <p14:creationId xmlns:p14="http://schemas.microsoft.com/office/powerpoint/2010/main" val="35277524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66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5: Shopping Rights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D52204-1A70-40E1-B8E7-1BBD041FB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51805">
            <a:off x="471171" y="3675102"/>
            <a:ext cx="1538741" cy="238566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73ABB30-13C5-4286-B2FE-11BCAE158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417" y="2298904"/>
            <a:ext cx="2803261" cy="394617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5F15C00-D535-49DF-A588-641617919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16354">
            <a:off x="3914991" y="2382728"/>
            <a:ext cx="2519381" cy="413262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CCFF28A-999B-4C5C-832F-E02B0E43AA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 rot="1230513">
            <a:off x="5779552" y="3270314"/>
            <a:ext cx="1939020" cy="303954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C01DE51-1962-4865-A452-A7A37D2FD311}"/>
              </a:ext>
            </a:extLst>
          </p:cNvPr>
          <p:cNvSpPr/>
          <p:nvPr/>
        </p:nvSpPr>
        <p:spPr bwMode="auto">
          <a:xfrm>
            <a:off x="827584" y="6445260"/>
            <a:ext cx="115929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Materialien © ISB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7244334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67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5: Welcome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Germany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7E707B5-4257-4AAB-8D58-C5466025C2C9}"/>
              </a:ext>
            </a:extLst>
          </p:cNvPr>
          <p:cNvSpPr/>
          <p:nvPr/>
        </p:nvSpPr>
        <p:spPr bwMode="auto">
          <a:xfrm>
            <a:off x="797510" y="3782949"/>
            <a:ext cx="16142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Year 9</a:t>
            </a:r>
          </a:p>
          <a:p>
            <a:r>
              <a:rPr lang="de-DE" dirty="0"/>
              <a:t>p. 106ff.</a:t>
            </a:r>
          </a:p>
          <a:p>
            <a:r>
              <a:rPr lang="de-DE" dirty="0" err="1"/>
              <a:t>Statutory</a:t>
            </a:r>
            <a:r>
              <a:rPr lang="de-DE" dirty="0"/>
              <a:t> </a:t>
            </a:r>
            <a:r>
              <a:rPr lang="de-DE" dirty="0" err="1"/>
              <a:t>Social</a:t>
            </a:r>
            <a:r>
              <a:rPr lang="de-DE" dirty="0"/>
              <a:t> Insurance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DBC3BC3-567E-4456-A4DF-174C1F146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2427695"/>
            <a:ext cx="4314121" cy="39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006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3EE55DC-532A-415A-B152-60BF7C691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908">
            <a:off x="3123781" y="2580658"/>
            <a:ext cx="2743474" cy="3845059"/>
          </a:xfrm>
          <a:prstGeom prst="rect">
            <a:avLst/>
          </a:prstGeom>
        </p:spPr>
      </p:pic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PRAXISBEISPIELE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68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Praxisbeispiel 5: Welcome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Germany / </a:t>
            </a:r>
            <a:r>
              <a:rPr lang="de-DE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Insurance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ADEE7FC-143F-409A-8834-03B62F516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7076">
            <a:off x="4818473" y="2650707"/>
            <a:ext cx="2880051" cy="422263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37B2AD6-49D8-4BD3-AAA6-8AC0A4F30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4596">
            <a:off x="877006" y="2652430"/>
            <a:ext cx="2820332" cy="3781451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24B87FAB-EE59-426A-82A3-DE2E9AF883D8}"/>
              </a:ext>
            </a:extLst>
          </p:cNvPr>
          <p:cNvSpPr/>
          <p:nvPr/>
        </p:nvSpPr>
        <p:spPr bwMode="auto">
          <a:xfrm>
            <a:off x="2433115" y="6503287"/>
            <a:ext cx="115929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Materialien © ISB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34591478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MATERIALIEN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69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Material für Lehrkräfte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D374518-2B3E-4EA2-B7E3-34CF5C5E58BB}"/>
              </a:ext>
            </a:extLst>
          </p:cNvPr>
          <p:cNvSpPr/>
          <p:nvPr/>
        </p:nvSpPr>
        <p:spPr>
          <a:xfrm>
            <a:off x="654398" y="5452775"/>
            <a:ext cx="3773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</a:t>
            </a:r>
          </a:p>
          <a:p>
            <a:r>
              <a:rPr lang="de-DE" dirty="0"/>
              <a:t>https://www.arbeitsagentur.de/datei/duale-ausbildung-en_ba013173.pdf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E83F709-4A97-45F4-BA95-012BD6C96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721" y="1480003"/>
            <a:ext cx="3492679" cy="489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66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F7FFBFBE-FBD2-4E84-B480-D6A74F65C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60167" y="2577859"/>
            <a:ext cx="5472608" cy="3860784"/>
          </a:xfrm>
          <a:prstGeom prst="rect">
            <a:avLst/>
          </a:prstGeom>
        </p:spPr>
      </p:pic>
      <p:sp>
        <p:nvSpPr>
          <p:cNvPr id="4" name="Textfeld 2"/>
          <p:cNvSpPr/>
          <p:nvPr/>
        </p:nvSpPr>
        <p:spPr bwMode="auto">
          <a:xfrm>
            <a:off x="467544" y="1703419"/>
            <a:ext cx="6552729" cy="64633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lang="de-DE" sz="2000" dirty="0"/>
          </a:p>
          <a:p>
            <a:pPr>
              <a:buSzPct val="100000"/>
              <a:defRPr sz="2400"/>
            </a:pPr>
            <a:r>
              <a:rPr lang="de-DE" sz="1600" b="1" dirty="0">
                <a:solidFill>
                  <a:schemeClr val="tx1"/>
                </a:solidFill>
                <a:cs typeface="Arial"/>
              </a:rPr>
              <a:t>Wo finde ich Informationen/Material?</a:t>
            </a:r>
            <a:endParaRPr dirty="0"/>
          </a:p>
        </p:txBody>
      </p:sp>
      <p:sp>
        <p:nvSpPr>
          <p:cNvPr id="6" name="Textfeld 5"/>
          <p:cNvSpPr txBox="1"/>
          <p:nvPr/>
        </p:nvSpPr>
        <p:spPr bwMode="auto">
          <a:xfrm>
            <a:off x="5148064" y="2032843"/>
            <a:ext cx="2880320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rgbClr val="0070C0"/>
                </a:solidFill>
                <a:cs typeface="Arial"/>
              </a:rPr>
              <a:t>www.bayern.bilingual.de</a:t>
            </a:r>
            <a:endParaRPr dirty="0"/>
          </a:p>
        </p:txBody>
      </p:sp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	BILINGUAL UNTERRICHTEN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7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BC7EF40-99D8-4010-B61B-DB477ABDEAAF}"/>
              </a:ext>
            </a:extLst>
          </p:cNvPr>
          <p:cNvSpPr/>
          <p:nvPr/>
        </p:nvSpPr>
        <p:spPr bwMode="auto">
          <a:xfrm>
            <a:off x="4931751" y="3592052"/>
            <a:ext cx="2082615" cy="2016223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CC90CC0-1D9D-4C3A-8CA3-347299919A90}"/>
              </a:ext>
            </a:extLst>
          </p:cNvPr>
          <p:cNvSpPr/>
          <p:nvPr/>
        </p:nvSpPr>
        <p:spPr>
          <a:xfrm>
            <a:off x="6846704" y="5229200"/>
            <a:ext cx="9733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Cliparts</a:t>
            </a:r>
            <a:r>
              <a:rPr lang="de-DE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© ISB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32926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MATERIALIEN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70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Material für Lehrkräfte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nhaltsplatzhalter 3">
            <a:extLst>
              <a:ext uri="{FF2B5EF4-FFF2-40B4-BE49-F238E27FC236}">
                <a16:creationId xmlns:a16="http://schemas.microsoft.com/office/drawing/2014/main" id="{B8BEBE40-4107-4506-9995-FD23C0972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938" y="1765422"/>
            <a:ext cx="3313501" cy="461068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1040629-2832-4D91-A3CA-B99386EFE97A}"/>
              </a:ext>
            </a:extLst>
          </p:cNvPr>
          <p:cNvSpPr/>
          <p:nvPr/>
        </p:nvSpPr>
        <p:spPr>
          <a:xfrm>
            <a:off x="664615" y="5373216"/>
            <a:ext cx="36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</a:t>
            </a:r>
          </a:p>
          <a:p>
            <a:r>
              <a:rPr lang="de-DE" dirty="0"/>
              <a:t>file:///C:/Users/di36pir/Downloads/eu%20&amp;%20me-NA0422312ENN.pdf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EA83ACD-FCB7-4CD0-892A-12222DE36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15" y="2943580"/>
            <a:ext cx="2267067" cy="22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524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MATERIALIEN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71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C0F717B-76AB-4541-914B-1D2F4DA9B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64" y="1544596"/>
            <a:ext cx="7524677" cy="4501086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5F99C6AF-3DBD-4FB6-BF1A-25CA7BA256E5}"/>
              </a:ext>
            </a:extLst>
          </p:cNvPr>
          <p:cNvSpPr/>
          <p:nvPr/>
        </p:nvSpPr>
        <p:spPr bwMode="auto">
          <a:xfrm>
            <a:off x="714211" y="4904363"/>
            <a:ext cx="22065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 https://op.europa.eu/webpub/com/eu-and-me/en/index.html</a:t>
            </a:r>
          </a:p>
        </p:txBody>
      </p:sp>
    </p:spTree>
    <p:extLst>
      <p:ext uri="{BB962C8B-B14F-4D97-AF65-F5344CB8AC3E}">
        <p14:creationId xmlns:p14="http://schemas.microsoft.com/office/powerpoint/2010/main" val="37022547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MATERIALIEN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72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Material für Lehrkräfte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1040629-2832-4D91-A3CA-B99386EFE97A}"/>
              </a:ext>
            </a:extLst>
          </p:cNvPr>
          <p:cNvSpPr/>
          <p:nvPr/>
        </p:nvSpPr>
        <p:spPr>
          <a:xfrm>
            <a:off x="752112" y="5964756"/>
            <a:ext cx="7507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/>
              <a:t>Or</a:t>
            </a:r>
            <a:r>
              <a:rPr lang="de-DE" sz="1400" dirty="0"/>
              <a:t> </a:t>
            </a:r>
            <a:r>
              <a:rPr lang="de-DE" sz="1400" dirty="0" err="1"/>
              <a:t>go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:</a:t>
            </a:r>
          </a:p>
          <a:p>
            <a:r>
              <a:rPr lang="de-DE" sz="1400" dirty="0"/>
              <a:t>https://www.bmas.de/EN/Services/Publications/a998-social-security-at-a-glance.html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EB12D23-13D6-4F6E-8DCE-8B495814D1F3}"/>
              </a:ext>
            </a:extLst>
          </p:cNvPr>
          <p:cNvSpPr/>
          <p:nvPr/>
        </p:nvSpPr>
        <p:spPr>
          <a:xfrm>
            <a:off x="685407" y="2334586"/>
            <a:ext cx="727280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Ausführliche Informationen zur sozialen Sicherung, Arbeitsrecht, Betriebsverfassung; </a:t>
            </a:r>
            <a:br>
              <a:rPr lang="de-DE" sz="2400" dirty="0"/>
            </a:br>
            <a:r>
              <a:rPr lang="de-DE" sz="1400" dirty="0"/>
              <a:t>(PDF </a:t>
            </a:r>
            <a:r>
              <a:rPr lang="de-DE" sz="1400" dirty="0" err="1"/>
              <a:t>version</a:t>
            </a:r>
            <a:r>
              <a:rPr lang="de-DE" sz="1400" dirty="0"/>
              <a:t>, stand 2020)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DD71EDC-25FF-4DD0-A335-E5AB0BA9C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245" y="2857806"/>
            <a:ext cx="2224184" cy="31405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C70BA38-B264-4691-9CEC-87E7B84DA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3568" y="3957787"/>
            <a:ext cx="4782566" cy="144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959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MATERIALIEN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73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Material für Lehrkräfte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39FD4DD-29E8-4A09-AECE-1A7006EB4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01265"/>
            <a:ext cx="2820411" cy="409246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7259B50-C56A-4B68-9476-0A8BCD0D0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52" y="2301265"/>
            <a:ext cx="2866761" cy="409246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8F47A131-F7A3-4AA5-8C3B-6FFEE0CE0C88}"/>
              </a:ext>
            </a:extLst>
          </p:cNvPr>
          <p:cNvSpPr/>
          <p:nvPr/>
        </p:nvSpPr>
        <p:spPr bwMode="auto">
          <a:xfrm>
            <a:off x="827584" y="6445260"/>
            <a:ext cx="37321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Bildmaterial urheberrechtlich geschützt © narr </a:t>
            </a:r>
            <a:r>
              <a:rPr lang="de-DE" sz="10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francke</a:t>
            </a:r>
            <a:r>
              <a:rPr lang="de-DE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attempto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20312075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C	WR BILINGUAL – MATERIALIEN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74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C7FDD5-CD33-4797-B99B-E308CF6CA37F}"/>
              </a:ext>
            </a:extLst>
          </p:cNvPr>
          <p:cNvSpPr txBox="1"/>
          <p:nvPr/>
        </p:nvSpPr>
        <p:spPr bwMode="auto">
          <a:xfrm>
            <a:off x="683568" y="1931933"/>
            <a:ext cx="748883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 bilingual – Material für Lehrkräfte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DEEF22-FDF0-4F1A-BBA7-4584A07E3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77283"/>
            <a:ext cx="2952328" cy="40674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9296CB2-A5DC-4CFC-B452-CA00A48F6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77283"/>
            <a:ext cx="2929387" cy="4067483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85DFE1DD-CA56-4C39-A340-008B7108859F}"/>
              </a:ext>
            </a:extLst>
          </p:cNvPr>
          <p:cNvSpPr/>
          <p:nvPr/>
        </p:nvSpPr>
        <p:spPr bwMode="auto">
          <a:xfrm>
            <a:off x="695872" y="6568372"/>
            <a:ext cx="350608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Bildmaterial urheberrechtlich geschützt © Europa Lehrmittel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15995000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D	AUSTAUSCH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75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4F6B3BC-B241-4693-90C0-A17B31FBDE57}"/>
              </a:ext>
            </a:extLst>
          </p:cNvPr>
          <p:cNvSpPr/>
          <p:nvPr/>
        </p:nvSpPr>
        <p:spPr bwMode="auto">
          <a:xfrm>
            <a:off x="796860" y="2219434"/>
            <a:ext cx="6912768" cy="349431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r>
              <a:rPr lang="de-DE" sz="3600" b="1" dirty="0"/>
              <a:t>Fragen, Wünsche, Anregungen?</a:t>
            </a:r>
            <a:endParaRPr dirty="0"/>
          </a:p>
          <a:p>
            <a:pPr algn="ctr">
              <a:defRPr/>
            </a:pPr>
            <a:endParaRPr lang="de-DE" sz="3600" b="1" dirty="0"/>
          </a:p>
          <a:p>
            <a:pPr algn="ctr">
              <a:defRPr/>
            </a:pPr>
            <a:endParaRPr lang="de-DE" sz="3600" b="1" dirty="0"/>
          </a:p>
        </p:txBody>
      </p:sp>
      <p:pic>
        <p:nvPicPr>
          <p:cNvPr id="7" name="Picture 2" descr="C:\Users\di36pir\Filr\Meine Dateien\AK_BILI\08_PORTAL_NEU NEU\00_bildchen\bili-guru\01_IMG_6870_weiß_cut.jpg">
            <a:extLst>
              <a:ext uri="{FF2B5EF4-FFF2-40B4-BE49-F238E27FC236}">
                <a16:creationId xmlns:a16="http://schemas.microsoft.com/office/drawing/2014/main" id="{51FF9889-219C-4DAC-A125-B35EC22AA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332276" y="3861048"/>
            <a:ext cx="3327320" cy="1495131"/>
          </a:xfrm>
          <a:prstGeom prst="rect">
            <a:avLst/>
          </a:prstGeom>
          <a:noFill/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D479810A-6963-4589-8866-48B7F4BB7EAE}"/>
              </a:ext>
            </a:extLst>
          </p:cNvPr>
          <p:cNvSpPr/>
          <p:nvPr/>
        </p:nvSpPr>
        <p:spPr bwMode="auto">
          <a:xfrm>
            <a:off x="6948264" y="5713750"/>
            <a:ext cx="88678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5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Clipart</a:t>
            </a:r>
            <a:r>
              <a:rPr lang="de-DE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© ISB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14449737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algn="ctr">
              <a:defRPr/>
            </a:pPr>
            <a:endParaRPr lang="de-DE" sz="1000"/>
          </a:p>
          <a:p>
            <a:pPr algn="ctr">
              <a:defRPr/>
            </a:pPr>
            <a:r>
              <a:rPr lang="de-DE">
                <a:solidFill>
                  <a:schemeClr val="bg1">
                    <a:lumMod val="95000"/>
                  </a:schemeClr>
                </a:solidFill>
              </a:rPr>
              <a:t>C</a:t>
            </a:r>
            <a:endParaRPr lang="de-DE" sz="100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defRPr/>
            </a:pPr>
            <a:endParaRPr lang="de-DE" sz="100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55576" y="3874858"/>
            <a:ext cx="1679229" cy="185478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" name="Rechteck 12"/>
          <p:cNvSpPr/>
          <p:nvPr/>
        </p:nvSpPr>
        <p:spPr bwMode="auto">
          <a:xfrm>
            <a:off x="814380" y="1376407"/>
            <a:ext cx="6912768" cy="1574846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r>
              <a:rPr lang="de-DE" sz="3600" b="1" dirty="0"/>
              <a:t>Vielen Dank für Ihre Aufmerksamkeit!</a:t>
            </a:r>
            <a:endParaRPr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76</a:t>
            </a:fld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B4EAA35-4EA5-440B-AE37-4E8FAC975162}"/>
              </a:ext>
            </a:extLst>
          </p:cNvPr>
          <p:cNvSpPr/>
          <p:nvPr/>
        </p:nvSpPr>
        <p:spPr>
          <a:xfrm>
            <a:off x="2699792" y="342900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 b="1" dirty="0">
                <a:solidFill>
                  <a:srgbClr val="339966"/>
                </a:solidFill>
              </a:rPr>
              <a:t>Arbeitskreis Bilingual am ISB</a:t>
            </a:r>
          </a:p>
          <a:p>
            <a:pPr lvl="0">
              <a:defRPr sz="1600">
                <a:solidFill>
                  <a:srgbClr val="A6A6A6"/>
                </a:solidFill>
              </a:defRPr>
            </a:pPr>
            <a:endParaRPr lang="de-DE" sz="2000" dirty="0">
              <a:solidFill>
                <a:srgbClr val="339966"/>
              </a:solidFill>
            </a:endParaRPr>
          </a:p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 b="1" dirty="0" err="1">
                <a:solidFill>
                  <a:srgbClr val="339966"/>
                </a:solidFill>
              </a:rPr>
              <a:t>Let‘s</a:t>
            </a:r>
            <a:r>
              <a:rPr lang="de-DE" sz="2000" b="1" dirty="0">
                <a:solidFill>
                  <a:srgbClr val="339966"/>
                </a:solidFill>
              </a:rPr>
              <a:t> Start …  </a:t>
            </a:r>
            <a:r>
              <a:rPr lang="de-DE" sz="2000" dirty="0" err="1">
                <a:solidFill>
                  <a:srgbClr val="339966"/>
                </a:solidFill>
              </a:rPr>
              <a:t>StRin</a:t>
            </a:r>
            <a:r>
              <a:rPr lang="de-DE" sz="2000" dirty="0">
                <a:solidFill>
                  <a:srgbClr val="339966"/>
                </a:solidFill>
              </a:rPr>
              <a:t> (RS) Stefanie Hartl</a:t>
            </a:r>
            <a:br>
              <a:rPr lang="de-DE" sz="2000" dirty="0">
                <a:solidFill>
                  <a:srgbClr val="339966"/>
                </a:solidFill>
              </a:rPr>
            </a:br>
            <a:r>
              <a:rPr lang="de-DE" sz="2000" u="sng" dirty="0">
                <a:solidFill>
                  <a:srgbClr val="0070C0"/>
                </a:solidFill>
              </a:rPr>
              <a:t>stefanie.hartl2@schule.bayern.de</a:t>
            </a:r>
          </a:p>
          <a:p>
            <a:pPr lvl="0">
              <a:defRPr sz="1600">
                <a:solidFill>
                  <a:srgbClr val="A6A6A6"/>
                </a:solidFill>
              </a:defRPr>
            </a:pPr>
            <a:endParaRPr lang="de-DE" sz="2000" dirty="0">
              <a:solidFill>
                <a:srgbClr val="339966"/>
              </a:solidFill>
              <a:ea typeface="Verdana"/>
              <a:cs typeface="Verdana"/>
            </a:endParaRPr>
          </a:p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 b="1" dirty="0">
                <a:solidFill>
                  <a:srgbClr val="339966"/>
                </a:solidFill>
                <a:ea typeface="Verdana"/>
                <a:cs typeface="Verdana"/>
              </a:rPr>
              <a:t>WR …  </a:t>
            </a:r>
            <a:r>
              <a:rPr lang="de-DE" sz="2000" dirty="0" err="1">
                <a:solidFill>
                  <a:srgbClr val="339966"/>
                </a:solidFill>
                <a:ea typeface="Verdana"/>
                <a:cs typeface="Verdana"/>
              </a:rPr>
              <a:t>StR</a:t>
            </a:r>
            <a:r>
              <a:rPr lang="de-DE" sz="2000" dirty="0">
                <a:solidFill>
                  <a:srgbClr val="339966"/>
                </a:solidFill>
                <a:ea typeface="Verdana"/>
                <a:cs typeface="Verdana"/>
              </a:rPr>
              <a:t> (RS) Steffen </a:t>
            </a:r>
            <a:r>
              <a:rPr lang="de-DE" sz="2000" dirty="0" err="1">
                <a:solidFill>
                  <a:srgbClr val="339966"/>
                </a:solidFill>
                <a:ea typeface="Verdana"/>
                <a:cs typeface="Verdana"/>
              </a:rPr>
              <a:t>Ellbrück</a:t>
            </a:r>
            <a:endParaRPr lang="de-DE" sz="2000" dirty="0">
              <a:solidFill>
                <a:srgbClr val="339966"/>
              </a:solidFill>
              <a:ea typeface="Verdana"/>
              <a:cs typeface="Verdana"/>
            </a:endParaRPr>
          </a:p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 dirty="0">
                <a:solidFill>
                  <a:srgbClr val="339966"/>
                </a:solidFill>
                <a:ea typeface="Verdana"/>
                <a:cs typeface="Verdana"/>
              </a:rPr>
              <a:t>Kontakt über </a:t>
            </a:r>
            <a:r>
              <a:rPr lang="de-DE" sz="2000" dirty="0" err="1">
                <a:solidFill>
                  <a:srgbClr val="339966"/>
                </a:solidFill>
                <a:ea typeface="Verdana"/>
                <a:cs typeface="Verdana"/>
              </a:rPr>
              <a:t>IRin</a:t>
            </a:r>
            <a:r>
              <a:rPr lang="de-DE" sz="2000" dirty="0">
                <a:solidFill>
                  <a:srgbClr val="339966"/>
                </a:solidFill>
                <a:ea typeface="Verdana"/>
                <a:cs typeface="Verdana"/>
              </a:rPr>
              <a:t> Ariane Sailer, ISB</a:t>
            </a:r>
          </a:p>
          <a:p>
            <a:pPr lvl="0">
              <a:defRPr sz="1600">
                <a:solidFill>
                  <a:srgbClr val="A6A6A6"/>
                </a:solidFill>
              </a:defRPr>
            </a:pPr>
            <a:r>
              <a:rPr lang="de-DE" sz="2000" u="sng" dirty="0">
                <a:solidFill>
                  <a:srgbClr val="0070C0"/>
                </a:solidFill>
              </a:rPr>
              <a:t>ariane.sailer@isb.bayern.de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467544" y="1703419"/>
            <a:ext cx="6552729" cy="64633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lang="de-DE" sz="2000" dirty="0"/>
          </a:p>
          <a:p>
            <a:pPr>
              <a:buSzPct val="100000"/>
              <a:defRPr sz="2400"/>
            </a:pPr>
            <a:r>
              <a:rPr lang="de-DE" sz="1600" b="1" dirty="0">
                <a:solidFill>
                  <a:schemeClr val="tx1"/>
                </a:solidFill>
                <a:cs typeface="Arial"/>
              </a:rPr>
              <a:t>Wo finde ich Informationen/Material?</a:t>
            </a:r>
            <a:endParaRPr dirty="0"/>
          </a:p>
        </p:txBody>
      </p:sp>
      <p:sp>
        <p:nvSpPr>
          <p:cNvPr id="6" name="Textfeld 5"/>
          <p:cNvSpPr txBox="1"/>
          <p:nvPr/>
        </p:nvSpPr>
        <p:spPr bwMode="auto">
          <a:xfrm>
            <a:off x="5148064" y="2032843"/>
            <a:ext cx="2880320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rgbClr val="0070C0"/>
                </a:solidFill>
                <a:cs typeface="Arial"/>
              </a:rPr>
              <a:t>www.bayern.bilingual.de</a:t>
            </a:r>
            <a:endParaRPr dirty="0"/>
          </a:p>
        </p:txBody>
      </p:sp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	BILINGUAL UNTERRICHTEN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8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70EEEDF-3B65-4F9E-A2F8-3B3F400EC9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1" t="2508"/>
          <a:stretch/>
        </p:blipFill>
        <p:spPr bwMode="auto">
          <a:xfrm>
            <a:off x="971600" y="2636912"/>
            <a:ext cx="6762990" cy="3841476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5BF96925-2C5E-4F3E-9DB0-311FBC94A176}"/>
              </a:ext>
            </a:extLst>
          </p:cNvPr>
          <p:cNvSpPr/>
          <p:nvPr/>
        </p:nvSpPr>
        <p:spPr bwMode="auto">
          <a:xfrm>
            <a:off x="755576" y="4148211"/>
            <a:ext cx="3384376" cy="720080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47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feld 2"/>
          <p:cNvSpPr/>
          <p:nvPr/>
        </p:nvSpPr>
        <p:spPr bwMode="auto">
          <a:xfrm>
            <a:off x="467544" y="1703419"/>
            <a:ext cx="6552729" cy="64633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>
              <a:buSzPct val="100000"/>
              <a:defRPr sz="2400"/>
            </a:pPr>
            <a:r>
              <a:rPr lang="de-DE" sz="2000" b="1" dirty="0"/>
              <a:t>Vorgehensweise bei der Einführung des Bilingualen Zugs</a:t>
            </a:r>
            <a:endParaRPr lang="de-DE" sz="2000" dirty="0"/>
          </a:p>
          <a:p>
            <a:pPr>
              <a:buSzPct val="100000"/>
              <a:defRPr sz="2400"/>
            </a:pPr>
            <a:r>
              <a:rPr lang="de-DE" sz="1600" b="1" dirty="0">
                <a:solidFill>
                  <a:schemeClr val="tx1"/>
                </a:solidFill>
                <a:cs typeface="Arial"/>
              </a:rPr>
              <a:t>Wo finde ich Informationen/Material?</a:t>
            </a:r>
            <a:endParaRPr dirty="0"/>
          </a:p>
        </p:txBody>
      </p:sp>
      <p:sp>
        <p:nvSpPr>
          <p:cNvPr id="6" name="Textfeld 5"/>
          <p:cNvSpPr txBox="1"/>
          <p:nvPr/>
        </p:nvSpPr>
        <p:spPr bwMode="auto">
          <a:xfrm>
            <a:off x="5148064" y="2032843"/>
            <a:ext cx="2880320" cy="36933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rgbClr val="0070C0"/>
                </a:solidFill>
                <a:cs typeface="Arial"/>
              </a:rPr>
              <a:t>www.bayern.bilingual.de</a:t>
            </a:r>
            <a:endParaRPr dirty="0"/>
          </a:p>
        </p:txBody>
      </p:sp>
      <p:sp>
        <p:nvSpPr>
          <p:cNvPr id="2" name="Textfeld 4"/>
          <p:cNvSpPr/>
          <p:nvPr/>
        </p:nvSpPr>
        <p:spPr bwMode="auto">
          <a:xfrm>
            <a:off x="8347394" y="765067"/>
            <a:ext cx="677106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vert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dirty="0"/>
              <a:t>A	BILINGUAL UNTERRICHTEN</a:t>
            </a:r>
            <a:endParaRPr lang="de-DE" sz="18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000" b="0" i="0" u="none" strike="noStrike" cap="none" spc="0" dirty="0">
              <a:ln>
                <a:noFill/>
              </a:ln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2"/>
          </p:nvPr>
        </p:nvSpPr>
        <p:spPr bwMode="auto"/>
        <p:txBody>
          <a:bodyPr/>
          <a:lstStyle/>
          <a:p>
            <a:pPr>
              <a:defRPr/>
            </a:pPr>
            <a:fld id="{86CB4B4D-7CA3-9044-876B-883B54F8677D}" type="slidenum">
              <a:rPr lang="de-DE"/>
              <a:t>9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8832BB8-7982-40E1-994B-E79FAC59646F}"/>
              </a:ext>
            </a:extLst>
          </p:cNvPr>
          <p:cNvSpPr txBox="1"/>
          <p:nvPr/>
        </p:nvSpPr>
        <p:spPr>
          <a:xfrm>
            <a:off x="179512" y="836712"/>
            <a:ext cx="81678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hangingPunct="0"/>
            <a:r>
              <a:rPr lang="de-DE" sz="2000" dirty="0" err="1">
                <a:solidFill>
                  <a:srgbClr val="339966"/>
                </a:solidFill>
                <a:sym typeface="Calibri"/>
              </a:rPr>
              <a:t>Make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</a:t>
            </a:r>
            <a:r>
              <a:rPr lang="de-DE" sz="2000" dirty="0" err="1">
                <a:solidFill>
                  <a:srgbClr val="339966"/>
                </a:solidFill>
                <a:sym typeface="Calibri"/>
              </a:rPr>
              <a:t>it</a:t>
            </a:r>
            <a:r>
              <a:rPr lang="de-DE" sz="2000" dirty="0">
                <a:solidFill>
                  <a:srgbClr val="339966"/>
                </a:solidFill>
                <a:sym typeface="Calibri"/>
              </a:rPr>
              <a:t> happen – bilingualer Unterricht im Fach Wirtschaft &amp; Recht</a:t>
            </a:r>
            <a:br>
              <a:rPr lang="de-DE" sz="2000" dirty="0">
                <a:solidFill>
                  <a:srgbClr val="339966"/>
                </a:solidFill>
                <a:sym typeface="Calibri"/>
              </a:rPr>
            </a:br>
            <a:r>
              <a:rPr lang="de-DE" sz="2000" dirty="0">
                <a:solidFill>
                  <a:srgbClr val="339966"/>
                </a:solidFill>
                <a:sym typeface="Calibri"/>
              </a:rPr>
              <a:t>Realschule Bayern</a:t>
            </a:r>
            <a:endParaRPr kumimoji="0" lang="de-DE" sz="2000" i="0" u="none" strike="noStrike" kern="0" cap="small" spc="0" normalizeH="0" baseline="0" noProof="0" dirty="0">
              <a:ln>
                <a:noFill/>
              </a:ln>
              <a:solidFill>
                <a:srgbClr val="3399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00E48AD-A236-46C6-84C7-87A5FBD764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807"/>
          <a:stretch/>
        </p:blipFill>
        <p:spPr bwMode="auto">
          <a:xfrm>
            <a:off x="395536" y="2420848"/>
            <a:ext cx="4660684" cy="406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47603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Standard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tandarddesign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Standarddesign">
  <a:themeElements>
    <a:clrScheme name="Standard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Standard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tandard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000" b="0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Standarddesign">
  <a:themeElements>
    <a:clrScheme name="Standard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tandarddesign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spDef>
    <a:lnDef>
      <a:spPr bwMode="auto">
        <a:prstGeom prst="rect">
          <a:avLst/>
        </a:prstGeom>
        <a:noFill/>
        <a:ln w="25400" cap="flat">
          <a:solidFill>
            <a:schemeClr val="accent1"/>
          </a:solidFill>
          <a:prstDash val="solid"/>
          <a:round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lnDef>
    <a:txDef>
      <a:spPr bwMode="auto">
        <a:prstGeom prst="rect">
          <a:avLst/>
        </a:prstGeom>
        <a:noFill/>
        <a:ln w="12700" cap="flat">
          <a:noFill/>
          <a:miter lim="400000"/>
        </a:ln>
      </a:spPr>
      <a:bodyPr/>
      <a:lstStyle/>
      <a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4753</Words>
  <Application>Microsoft Office PowerPoint</Application>
  <DocSecurity>0</DocSecurity>
  <PresentationFormat>Bildschirmpräsentation (4:3)</PresentationFormat>
  <Paragraphs>712</Paragraphs>
  <Slides>76</Slides>
  <Notes>76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76</vt:i4>
      </vt:variant>
    </vt:vector>
  </HeadingPairs>
  <TitlesOfParts>
    <vt:vector size="87" baseType="lpstr">
      <vt:lpstr>Arial</vt:lpstr>
      <vt:lpstr>Calibri</vt:lpstr>
      <vt:lpstr>Century Gothic</vt:lpstr>
      <vt:lpstr>FreeSans</vt:lpstr>
      <vt:lpstr>Helvetica</vt:lpstr>
      <vt:lpstr>Times New Roman</vt:lpstr>
      <vt:lpstr>Verdana</vt:lpstr>
      <vt:lpstr>Wingdings</vt:lpstr>
      <vt:lpstr>Wingdings 3</vt:lpstr>
      <vt:lpstr>Standarddesign</vt:lpstr>
      <vt:lpstr>1_Standarddesign</vt:lpstr>
      <vt:lpstr>PowerPoint-Präsentation</vt:lpstr>
      <vt:lpstr>Agenda</vt:lpstr>
      <vt:lpstr>Agenda</vt:lpstr>
      <vt:lpstr>Agenda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Agenda</vt:lpstr>
      <vt:lpstr>PowerPoint-Präsentation</vt:lpstr>
      <vt:lpstr>Agenda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Sailer, Ariane</dc:creator>
  <cp:keywords/>
  <dc:description/>
  <cp:lastModifiedBy>Sailer, Ariane</cp:lastModifiedBy>
  <cp:revision>467</cp:revision>
  <dcterms:modified xsi:type="dcterms:W3CDTF">2024-04-15T10:37:58Z</dcterms:modified>
  <cp:category/>
  <dc:identifier/>
  <cp:contentStatus/>
  <dc:language/>
  <cp:version/>
</cp:coreProperties>
</file>