
<file path=[Content_Types].xml><?xml version="1.0" encoding="utf-8"?>
<Types xmlns="http://schemas.openxmlformats.org/package/2006/content-types">
  <Default Extension="mp4" ContentType="video/unknown"/>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slides/slide18.xml" ContentType="application/vnd.openxmlformats-officedocument.presentationml.slide+xml"/>
  <Override PartName="/ppt/notesSlides/notesSlide19.xml" ContentType="application/vnd.openxmlformats-officedocument.presentationml.notesSlide+xml"/>
  <Override PartName="/ppt/slides/slide17.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0.xml" ContentType="application/vnd.openxmlformats-officedocument.presentationml.slide+xml"/>
  <Override PartName="/ppt/notesSlides/notesSlide15.xml" ContentType="application/vnd.openxmlformats-officedocument.presentationml.notesSlide+xml"/>
  <Override PartName="/ppt/slides/slide8.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1.xml" ContentType="application/vnd.openxmlformats-officedocument.presentationml.slide+xml"/>
  <Override PartName="/ppt/slides/slide9.xml" ContentType="application/vnd.openxmlformats-officedocument.presentationml.slide+xml"/>
  <Override PartName="/ppt/slideLayouts/slideLayout2.xml" ContentType="application/vnd.openxmlformats-officedocument.presentationml.slideLayout+xml"/>
  <Override PartName="/ppt/slides/slide5.xml" ContentType="application/vnd.openxmlformats-officedocument.presentationml.slide+xml"/>
  <Override PartName="/ppt/notesSlides/notesSlide20.xml" ContentType="application/vnd.openxmlformats-officedocument.presentationml.notesSlide+xml"/>
  <Override PartName="/ppt/slides/slide3.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4.xml" ContentType="application/vnd.openxmlformats-officedocument.presentationml.slide+xml"/>
  <Override PartName="/ppt/notesSlides/notesSlide23.xml" ContentType="application/vnd.openxmlformats-officedocument.presentationml.notesSlide+xml"/>
  <Override PartName="/ppt/theme/theme2.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s/slide16.xml" ContentType="application/vnd.openxmlformats-officedocument.presentationml.slide+xml"/>
  <Override PartName="/ppt/theme/theme1.xml" ContentType="application/vnd.openxmlformats-officedocument.theme+xml"/>
  <Override PartName="/ppt/slides/slide2.xml" ContentType="application/vnd.openxmlformats-officedocument.presentationml.slide+xml"/>
  <Override PartName="/ppt/viewProps.xml" ContentType="application/vnd.openxmlformats-officedocument.presentationml.viewProps+xml"/>
  <Override PartName="/ppt/presProps.xml" ContentType="application/vnd.openxmlformats-officedocument.presentationml.presProps+xml"/>
  <Override PartName="/ppt/notesSlides/notesSlide22.xml" ContentType="application/vnd.openxmlformats-officedocument.presentationml.notesSlide+xml"/>
  <Override PartName="/ppt/notesSlides/notesSlide12.xml" ContentType="application/vnd.openxmlformats-officedocument.presentationml.notesSlide+xml"/>
  <Override PartName="/ppt/slideLayouts/slideLayout5.xml" ContentType="application/vnd.openxmlformats-officedocument.presentationml.slideLayout+xml"/>
  <Override PartName="/ppt/notesSlides/notesSlide21.xml" ContentType="application/vnd.openxmlformats-officedocument.presentationml.notesSlide+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sldMasterIdLst>
    <p:sldMasterId id="2147483648" r:id="rId1"/>
  </p:sldMasterIdLst>
  <p:notesMasterIdLst>
    <p:notesMasterId r:id="rId2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9144000" cy="6858000" type="screen4x3"/>
  <p:notesSz cx="9144000" cy="6858000"/>
  <p:defaultTex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1pPr>
    <a:lvl2pPr marL="0" marR="0" indent="4572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9144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13716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18288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22860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27432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32004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36576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varScale="1">
        <p:scale>
          <a:sx n="83" d="100"/>
          <a:sy n="83" d="100"/>
        </p:scale>
        <p:origin x="730" y="72"/>
      </p:cViewPr>
      <p:guideLst>
        <p:guide pos="2160" orient="horz"/>
        <p:guide pos="2880"/>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notesMaster" Target="notesMasters/notesMaster1.xml"/><Relationship Id="rId29" Type="http://schemas.openxmlformats.org/officeDocument/2006/relationships/presProps" Target="presProps.xml" /><Relationship Id="rId30" Type="http://schemas.openxmlformats.org/officeDocument/2006/relationships/tableStyles" Target="tableStyles.xml" /><Relationship Id="rId31"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83" name="Shape 83"/>
          <p:cNvSpPr>
            <a:spLocks noChangeAspect="1" noGrp="1" noRot="1"/>
          </p:cNvSpPr>
          <p:nvPr>
            <p:ph type="sldImg"/>
          </p:nvPr>
        </p:nvSpPr>
        <p:spPr bwMode="auto">
          <a:xfrm>
            <a:off x="938213" y="750888"/>
            <a:ext cx="5011736" cy="3757612"/>
          </a:xfrm>
          <a:prstGeom prst="rect">
            <a:avLst/>
          </a:prstGeom>
        </p:spPr>
        <p:txBody>
          <a:bodyPr lIns="92437" tIns="46218" rIns="92437" bIns="46218"/>
          <a:lstStyle/>
          <a:p>
            <a:pPr>
              <a:defRPr/>
            </a:pPr>
            <a:endParaRPr/>
          </a:p>
        </p:txBody>
      </p:sp>
      <p:sp>
        <p:nvSpPr>
          <p:cNvPr id="84" name="Shape 84"/>
          <p:cNvSpPr>
            <a:spLocks noGrp="1"/>
          </p:cNvSpPr>
          <p:nvPr>
            <p:ph type="body" sz="quarter" idx="1"/>
          </p:nvPr>
        </p:nvSpPr>
        <p:spPr bwMode="auto">
          <a:xfrm>
            <a:off x="918422" y="4758889"/>
            <a:ext cx="5051320" cy="4508421"/>
          </a:xfrm>
          <a:prstGeom prst="rect">
            <a:avLst/>
          </a:prstGeom>
        </p:spPr>
        <p:txBody>
          <a:bodyPr lIns="92437" tIns="46218" rIns="92437" bIns="46218"/>
          <a:lstStyle/>
          <a:p>
            <a:pPr>
              <a:defRPr/>
            </a:pPr>
            <a:endParaRPr/>
          </a:p>
        </p:txBody>
      </p:sp>
    </p:spTree>
  </p:cSld>
  <p:clrMap bg1="lt1" tx1="dk1" bg2="lt2" tx2="dk2" accent1="accent1" accent2="accent2" accent3="accent3" accent4="accent4" accent5="accent5" accent6="accent6" hlink="hlink" folHlink="folHlink"/>
  <p:notesStyle>
    <a:lvl1pPr>
      <a:defRPr sz="1200">
        <a:latin typeface="+mj-lt"/>
        <a:ea typeface="+mj-ea"/>
        <a:cs typeface="+mj-cs"/>
      </a:defRPr>
    </a:lvl1pPr>
    <a:lvl2pPr indent="228600">
      <a:defRPr sz="1200">
        <a:latin typeface="+mj-lt"/>
        <a:ea typeface="+mj-ea"/>
        <a:cs typeface="+mj-cs"/>
      </a:defRPr>
    </a:lvl2pPr>
    <a:lvl3pPr indent="457200">
      <a:defRPr sz="1200">
        <a:latin typeface="+mj-lt"/>
        <a:ea typeface="+mj-ea"/>
        <a:cs typeface="+mj-cs"/>
      </a:defRPr>
    </a:lvl3pPr>
    <a:lvl4pPr indent="685800">
      <a:defRPr sz="1200">
        <a:latin typeface="+mj-lt"/>
        <a:ea typeface="+mj-ea"/>
        <a:cs typeface="+mj-cs"/>
      </a:defRPr>
    </a:lvl4pPr>
    <a:lvl5pPr indent="914400">
      <a:defRPr sz="1200">
        <a:latin typeface="+mj-lt"/>
        <a:ea typeface="+mj-ea"/>
        <a:cs typeface="+mj-cs"/>
      </a:defRPr>
    </a:lvl5pPr>
    <a:lvl6pPr indent="1143000">
      <a:defRPr sz="1200">
        <a:latin typeface="+mj-lt"/>
        <a:ea typeface="+mj-ea"/>
        <a:cs typeface="+mj-cs"/>
      </a:defRPr>
    </a:lvl6pPr>
    <a:lvl7pPr indent="1371600">
      <a:defRPr sz="1200">
        <a:latin typeface="+mj-lt"/>
        <a:ea typeface="+mj-ea"/>
        <a:cs typeface="+mj-cs"/>
      </a:defRPr>
    </a:lvl7pPr>
    <a:lvl8pPr indent="1600200">
      <a:defRPr sz="1200">
        <a:latin typeface="+mj-lt"/>
        <a:ea typeface="+mj-ea"/>
        <a:cs typeface="+mj-cs"/>
      </a:defRPr>
    </a:lvl8pPr>
    <a:lvl9pPr indent="1828800">
      <a:defRPr sz="1200">
        <a:latin typeface="+mj-lt"/>
        <a:ea typeface="+mj-ea"/>
        <a:cs typeface="+mj-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D6BF337-70E2-02B9-DEFC-D5B83772B1A7}" type="slidenum">
              <a:rPr/>
              <a:t/>
            </a:fld>
            <a:endParaRPr/>
          </a:p>
        </p:txBody>
      </p:sp>
    </p:spTree>
  </p:cSld>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EC628A6-42FE-C487-1738-9623F03D82AB}" type="slidenum">
              <a:rPr/>
              <a:t/>
            </a:fld>
            <a:endParaRPr/>
          </a:p>
        </p:txBody>
      </p:sp>
    </p:spTree>
  </p:cSld>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B2946A5-9A2F-2A67-5708-68B320A3E935}" type="slidenum">
              <a:rPr/>
              <a:t/>
            </a:fld>
            <a:endParaRPr/>
          </a:p>
        </p:txBody>
      </p:sp>
    </p:spTree>
  </p:cSld>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A9914AC-F36E-1331-5CBA-01EA1942CF8D}" type="slidenum">
              <a:rPr/>
              <a:t/>
            </a:fld>
            <a:endParaRPr/>
          </a:p>
        </p:txBody>
      </p:sp>
    </p:spTree>
  </p:cSld>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BBB281E-18E1-3921-6021-DB146E62087D}" type="slidenum">
              <a:rPr/>
              <a:t/>
            </a:fld>
            <a:endParaRPr/>
          </a:p>
        </p:txBody>
      </p:sp>
    </p:spTree>
  </p:cSld>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63D51C6-1A6E-3297-D0AA-78962713F13F}" type="slidenum">
              <a:rPr/>
              <a:t/>
            </a:fld>
            <a:endParaRPr/>
          </a:p>
        </p:txBody>
      </p:sp>
    </p:spTree>
  </p:cSld>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995103A-E471-04EE-E853-EBC87C16C95B}" type="slidenum">
              <a:rPr/>
              <a:t/>
            </a:fld>
            <a:endParaRPr/>
          </a:p>
        </p:txBody>
      </p:sp>
    </p:spTree>
  </p:cSld>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3300CA0-68E5-60BC-3ABC-E60E239A282C}" type="slidenum">
              <a:rPr/>
              <a:t/>
            </a:fld>
            <a:endParaRPr/>
          </a:p>
        </p:txBody>
      </p:sp>
    </p:spTree>
  </p:cSld>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D5CACCC-BE83-16C5-FDC0-AC4C5F3E0BEF}" type="slidenum">
              <a:rPr/>
              <a:t/>
            </a:fld>
            <a:endParaRPr/>
          </a:p>
        </p:txBody>
      </p:sp>
    </p:spTree>
  </p:cSld>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C85F6E1-7CC9-3FF6-E50A-9F558BAF52C2}" type="slidenum">
              <a:rPr/>
              <a:t/>
            </a:fld>
            <a:endParaRPr/>
          </a:p>
        </p:txBody>
      </p:sp>
    </p:spTree>
  </p:cSld>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BE62FB7-5F5B-52D1-5350-48F6B4396CAE}" type="slidenum">
              <a:rPr/>
              <a:t/>
            </a:fld>
            <a:endParaRPr/>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Folienbildplatzhalter 1"/>
          <p:cNvSpPr>
            <a:spLocks noChangeAspect="1" noGrp="1" noRot="1"/>
          </p:cNvSpPr>
          <p:nvPr>
            <p:ph type="sldImg"/>
          </p:nvPr>
        </p:nvSpPr>
        <p:spPr bwMode="auto">
          <a:xfrm>
            <a:off x="938213" y="750888"/>
            <a:ext cx="5011736" cy="3757612"/>
          </a:xfrm>
        </p:spPr>
      </p:sp>
      <p:sp>
        <p:nvSpPr>
          <p:cNvPr id="3" name="Notizenplatzhalter 2"/>
          <p:cNvSpPr>
            <a:spLocks noGrp="1"/>
          </p:cNvSpPr>
          <p:nvPr>
            <p:ph type="body" idx="1"/>
          </p:nvPr>
        </p:nvSpPr>
        <p:spPr bwMode="auto"/>
        <p:txBody>
          <a:bodyPr/>
          <a:lstStyle/>
          <a:p>
            <a:pPr>
              <a:defRPr/>
            </a:pPr>
            <a:r>
              <a:rPr lang="de-DE"/>
              <a:t>A) Grundlagen der Bewertung von Schreiben</a:t>
            </a:r>
            <a:endParaRPr/>
          </a:p>
          <a:p>
            <a:pPr>
              <a:defRPr/>
            </a:pPr>
            <a:r>
              <a:rPr lang="de-DE"/>
              <a:t>B) Ausgangsbasis</a:t>
            </a:r>
            <a:br>
              <a:rPr lang="de-DE"/>
            </a:br>
            <a:r>
              <a:rPr lang="de-DE"/>
              <a:t>Entwicklungsprozess</a:t>
            </a:r>
            <a:endParaRPr/>
          </a:p>
          <a:p>
            <a:pPr>
              <a:defRPr/>
            </a:pPr>
            <a:r>
              <a:rPr lang="de-DE"/>
              <a:t>Neuerungen</a:t>
            </a:r>
            <a:endParaRPr/>
          </a:p>
          <a:p>
            <a:pPr>
              <a:defRPr/>
            </a:pPr>
            <a:r>
              <a:rPr lang="de-DE"/>
              <a:t>Bewertungskriterien</a:t>
            </a:r>
            <a:endParaRPr/>
          </a:p>
          <a:p>
            <a:pPr>
              <a:defRPr/>
            </a:pPr>
            <a:r>
              <a:rPr lang="de-DE"/>
              <a:t>Begleitmaterialien</a:t>
            </a:r>
            <a:endParaRPr/>
          </a:p>
          <a:p>
            <a:pPr>
              <a:defRPr/>
            </a:pPr>
            <a:r>
              <a:rPr lang="de-DE"/>
              <a:t>c) Praxisteil: schreiben – bewerten – auswerten (Google Statistik Tool)</a:t>
            </a:r>
            <a:endParaRPr/>
          </a:p>
          <a:p>
            <a:pPr>
              <a:defRPr/>
            </a:pPr>
            <a:r>
              <a:rPr lang="de-DE"/>
              <a:t>D) Gelegenheit zu Fragen und Gesprächen</a:t>
            </a:r>
            <a:endParaRPr/>
          </a:p>
        </p:txBody>
      </p:sp>
    </p:spTree>
  </p:cSld>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8B939F8-9125-A971-379E-D8C14377849E}" type="slidenum">
              <a:rPr/>
              <a:t/>
            </a:fld>
            <a:endParaRPr/>
          </a:p>
        </p:txBody>
      </p:sp>
    </p:spTree>
  </p:cSld>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65F85D0-743B-712C-0C14-72EBDC0F2178}" type="slidenum">
              <a:rPr/>
              <a:t/>
            </a:fld>
            <a:endParaRPr/>
          </a:p>
        </p:txBody>
      </p:sp>
    </p:spTree>
  </p:cSld>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4EDD06A-063D-F624-0162-55A7BE993040}" type="slidenum">
              <a:rPr/>
              <a:t/>
            </a:fld>
            <a:endParaRPr/>
          </a:p>
        </p:txBody>
      </p:sp>
    </p:spTree>
  </p:cSld>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785E26F-C4DB-FE23-0F0F-1718354FC923}" type="slidenum">
              <a:rPr/>
              <a:t/>
            </a:fld>
            <a:endParaRPr/>
          </a:p>
        </p:txBody>
      </p:sp>
    </p:spTree>
  </p:cSld>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2412B18-846E-80AD-1F57-A35BF0C25D88}" type="slidenum">
              <a:rPr/>
              <a:t/>
            </a:fld>
            <a:endParaRPr/>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86E2F7A-05EB-3D60-99A5-7AC236AE3141}" type="slidenum">
              <a:rPr/>
              <a:t/>
            </a:fld>
            <a:endParaRPr/>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E73DB78-CE3A-96CE-BA86-68695AFEF947}" type="slidenum">
              <a:rPr/>
              <a:t/>
            </a:fld>
            <a:endParaRPr/>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58B38D2-81B7-9017-5826-A942709A4111}" type="slidenum">
              <a:rPr/>
              <a:t/>
            </a:fld>
            <a:endParaRPr/>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586371F-9524-43CA-6236-890123FE874B}" type="slidenum">
              <a:rPr/>
              <a:t/>
            </a:fld>
            <a:endParaRPr/>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746B47E-9196-8A9F-212C-3D7EAAD9EF39}" type="slidenum">
              <a:rPr/>
              <a:t/>
            </a:fld>
            <a:endParaRPr/>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463C921-D404-B328-5A6F-D9ECA66875D3}" type="slidenum">
              <a:rPr/>
              <a:t/>
            </a:fld>
            <a:endParaRPr/>
          </a:p>
        </p:txBody>
      </p:sp>
    </p:spTree>
  </p:cSld>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739342A-8045-0716-ADA8-F8C50005DBF1}" type="slidenum">
              <a:rPr/>
              <a:t/>
            </a:fld>
            <a:endParaRP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x" userDrawn="1">
  <p:cSld name="Abschnitts- überschrift">
    <p:spTree>
      <p:nvGrpSpPr>
        <p:cNvPr id="1" name=""/>
        <p:cNvGrpSpPr/>
        <p:nvPr/>
      </p:nvGrpSpPr>
      <p:grpSpPr bwMode="auto">
        <a:xfrm>
          <a:off x="0" y="0"/>
          <a:ext cx="0" cy="0"/>
          <a:chOff x="0" y="0"/>
          <a:chExt cx="0" cy="0"/>
        </a:xfrm>
      </p:grpSpPr>
      <p:sp>
        <p:nvSpPr>
          <p:cNvPr id="31" name="Titeltext"/>
          <p:cNvSpPr txBox="1">
            <a:spLocks noGrp="1"/>
          </p:cNvSpPr>
          <p:nvPr>
            <p:ph type="title"/>
          </p:nvPr>
        </p:nvSpPr>
        <p:spPr bwMode="auto">
          <a:xfrm>
            <a:off x="722312" y="4406900"/>
            <a:ext cx="7772401" cy="1362075"/>
          </a:xfrm>
          <a:prstGeom prst="rect">
            <a:avLst/>
          </a:prstGeom>
        </p:spPr>
        <p:txBody>
          <a:bodyPr>
            <a:normAutofit/>
          </a:bodyPr>
          <a:lstStyle>
            <a:lvl1pPr>
              <a:defRPr sz="4000" b="1" cap="all"/>
            </a:lvl1pPr>
          </a:lstStyle>
          <a:p>
            <a:pPr>
              <a:defRPr/>
            </a:pPr>
            <a:r>
              <a:rPr/>
              <a:t>Titeltext</a:t>
            </a:r>
            <a:endParaRPr/>
          </a:p>
        </p:txBody>
      </p:sp>
      <p:sp>
        <p:nvSpPr>
          <p:cNvPr id="32" name="Textebene 1…"/>
          <p:cNvSpPr txBox="1">
            <a:spLocks noGrp="1"/>
          </p:cNvSpPr>
          <p:nvPr>
            <p:ph type="body" sz="quarter" idx="1"/>
          </p:nvPr>
        </p:nvSpPr>
        <p:spPr bwMode="auto">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pPr>
              <a:defRPr/>
            </a:pPr>
            <a:r>
              <a:rPr/>
              <a:t>Textebene 1</a:t>
            </a:r>
            <a:endParaRPr/>
          </a:p>
          <a:p>
            <a:pPr lvl="1">
              <a:defRPr/>
            </a:pPr>
            <a:r>
              <a:rPr/>
              <a:t>Textebene 2</a:t>
            </a:r>
            <a:endParaRPr/>
          </a:p>
          <a:p>
            <a:pPr lvl="2">
              <a:defRPr/>
            </a:pPr>
            <a:r>
              <a:rPr/>
              <a:t>Textebene 3</a:t>
            </a:r>
            <a:endParaRPr/>
          </a:p>
          <a:p>
            <a:pPr lvl="3">
              <a:defRPr/>
            </a:pPr>
            <a:r>
              <a:rPr/>
              <a:t>Textebene 4</a:t>
            </a:r>
            <a:endParaRPr/>
          </a:p>
          <a:p>
            <a:pPr lvl="4">
              <a:defRPr/>
            </a:pPr>
            <a:r>
              <a:rPr/>
              <a:t>Textebene 5</a:t>
            </a:r>
            <a:endParaRPr/>
          </a:p>
        </p:txBody>
      </p:sp>
      <p:sp>
        <p:nvSpPr>
          <p:cNvPr id="33" name="Folien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x" userDrawn="1">
  <p:cSld name="Zwei Inhalte">
    <p:spTree>
      <p:nvGrpSpPr>
        <p:cNvPr id="1" name=""/>
        <p:cNvGrpSpPr/>
        <p:nvPr/>
      </p:nvGrpSpPr>
      <p:grpSpPr bwMode="auto">
        <a:xfrm>
          <a:off x="0" y="0"/>
          <a:ext cx="0" cy="0"/>
          <a:chOff x="0" y="0"/>
          <a:chExt cx="0" cy="0"/>
        </a:xfrm>
      </p:grpSpPr>
      <p:sp>
        <p:nvSpPr>
          <p:cNvPr id="40" name="Titeltext"/>
          <p:cNvSpPr txBox="1">
            <a:spLocks noGrp="1"/>
          </p:cNvSpPr>
          <p:nvPr>
            <p:ph type="title"/>
          </p:nvPr>
        </p:nvSpPr>
        <p:spPr bwMode="auto">
          <a:xfrm>
            <a:off x="684212" y="1230312"/>
            <a:ext cx="8002588" cy="1143001"/>
          </a:xfrm>
          <a:prstGeom prst="rect">
            <a:avLst/>
          </a:prstGeom>
        </p:spPr>
        <p:txBody>
          <a:bodyPr>
            <a:normAutofit/>
          </a:bodyPr>
          <a:lstStyle/>
          <a:p>
            <a:pPr>
              <a:defRPr/>
            </a:pPr>
            <a:r>
              <a:rPr/>
              <a:t>Titeltext</a:t>
            </a:r>
            <a:endParaRPr/>
          </a:p>
        </p:txBody>
      </p:sp>
      <p:sp>
        <p:nvSpPr>
          <p:cNvPr id="41" name="Textebene 1…"/>
          <p:cNvSpPr txBox="1">
            <a:spLocks noGrp="1"/>
          </p:cNvSpPr>
          <p:nvPr>
            <p:ph type="body" sz="half" idx="1"/>
          </p:nvPr>
        </p:nvSpPr>
        <p:spPr bwMode="auto">
          <a:xfrm>
            <a:off x="684212" y="2555875"/>
            <a:ext cx="3924301" cy="3825875"/>
          </a:xfrm>
          <a:prstGeom prst="rect">
            <a:avLst/>
          </a:prstGeom>
        </p:spPr>
        <p:txBody>
          <a:bodyPr>
            <a:normAutofit/>
          </a:bodyPr>
          <a:lstStyle>
            <a:lvl5pPr marL="2184400" indent="-355600"/>
          </a:lstStyle>
          <a:p>
            <a:pPr>
              <a:defRPr/>
            </a:pPr>
            <a:r>
              <a:rPr/>
              <a:t>Textebene 1</a:t>
            </a:r>
            <a:endParaRPr/>
          </a:p>
          <a:p>
            <a:pPr lvl="1">
              <a:defRPr/>
            </a:pPr>
            <a:r>
              <a:rPr/>
              <a:t>Textebene 2</a:t>
            </a:r>
            <a:endParaRPr/>
          </a:p>
          <a:p>
            <a:pPr lvl="2">
              <a:defRPr/>
            </a:pPr>
            <a:r>
              <a:rPr/>
              <a:t>Textebene 3</a:t>
            </a:r>
            <a:endParaRPr/>
          </a:p>
          <a:p>
            <a:pPr lvl="3">
              <a:defRPr/>
            </a:pPr>
            <a:r>
              <a:rPr/>
              <a:t>Textebene 4</a:t>
            </a:r>
            <a:endParaRPr/>
          </a:p>
          <a:p>
            <a:pPr lvl="4">
              <a:defRPr/>
            </a:pPr>
            <a:r>
              <a:rPr/>
              <a:t>Textebene 5</a:t>
            </a:r>
            <a:endParaRPr/>
          </a:p>
        </p:txBody>
      </p:sp>
      <p:sp>
        <p:nvSpPr>
          <p:cNvPr id="42" name="Folien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x" userDrawn="1">
  <p:cSld name="Leer">
    <p:spTree>
      <p:nvGrpSpPr>
        <p:cNvPr id="1" name=""/>
        <p:cNvGrpSpPr/>
        <p:nvPr/>
      </p:nvGrpSpPr>
      <p:grpSpPr bwMode="auto">
        <a:xfrm>
          <a:off x="0" y="0"/>
          <a:ext cx="0" cy="0"/>
          <a:chOff x="0" y="0"/>
          <a:chExt cx="0" cy="0"/>
        </a:xfrm>
      </p:grpSpPr>
      <p:sp>
        <p:nvSpPr>
          <p:cNvPr id="49" name="Folien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x" userDrawn="1">
  <p:cSld name="Inhalt mit Überschrift">
    <p:spTree>
      <p:nvGrpSpPr>
        <p:cNvPr id="1" name=""/>
        <p:cNvGrpSpPr/>
        <p:nvPr/>
      </p:nvGrpSpPr>
      <p:grpSpPr bwMode="auto">
        <a:xfrm>
          <a:off x="0" y="0"/>
          <a:ext cx="0" cy="0"/>
          <a:chOff x="0" y="0"/>
          <a:chExt cx="0" cy="0"/>
        </a:xfrm>
      </p:grpSpPr>
      <p:sp>
        <p:nvSpPr>
          <p:cNvPr id="56" name="Titeltext"/>
          <p:cNvSpPr txBox="1">
            <a:spLocks noGrp="1"/>
          </p:cNvSpPr>
          <p:nvPr>
            <p:ph type="title"/>
          </p:nvPr>
        </p:nvSpPr>
        <p:spPr bwMode="auto">
          <a:xfrm>
            <a:off x="457200" y="1055633"/>
            <a:ext cx="3008314" cy="1162051"/>
          </a:xfrm>
          <a:prstGeom prst="rect">
            <a:avLst/>
          </a:prstGeom>
        </p:spPr>
        <p:txBody>
          <a:bodyPr anchor="b">
            <a:normAutofit/>
          </a:bodyPr>
          <a:lstStyle>
            <a:lvl1pPr>
              <a:defRPr sz="2000" b="1"/>
            </a:lvl1pPr>
          </a:lstStyle>
          <a:p>
            <a:pPr>
              <a:defRPr/>
            </a:pPr>
            <a:r>
              <a:rPr/>
              <a:t>Titeltext</a:t>
            </a:r>
            <a:endParaRPr/>
          </a:p>
        </p:txBody>
      </p:sp>
      <p:sp>
        <p:nvSpPr>
          <p:cNvPr id="57" name="Textebene 1…"/>
          <p:cNvSpPr txBox="1">
            <a:spLocks noGrp="1"/>
          </p:cNvSpPr>
          <p:nvPr>
            <p:ph type="body" idx="1"/>
          </p:nvPr>
        </p:nvSpPr>
        <p:spPr bwMode="auto">
          <a:xfrm>
            <a:off x="3575050" y="1055633"/>
            <a:ext cx="5111750" cy="5070531"/>
          </a:xfrm>
          <a:prstGeom prst="rect">
            <a:avLst/>
          </a:prstGeom>
        </p:spPr>
        <p:txBody>
          <a:bodyPr>
            <a:normAutofit/>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a:defRPr/>
            </a:pPr>
            <a:r>
              <a:rPr/>
              <a:t>Textebene 1</a:t>
            </a:r>
            <a:endParaRPr/>
          </a:p>
          <a:p>
            <a:pPr lvl="1">
              <a:defRPr/>
            </a:pPr>
            <a:r>
              <a:rPr/>
              <a:t>Textebene 2</a:t>
            </a:r>
            <a:endParaRPr/>
          </a:p>
          <a:p>
            <a:pPr lvl="2">
              <a:defRPr/>
            </a:pPr>
            <a:r>
              <a:rPr/>
              <a:t>Textebene 3</a:t>
            </a:r>
            <a:endParaRPr/>
          </a:p>
          <a:p>
            <a:pPr lvl="3">
              <a:defRPr/>
            </a:pPr>
            <a:r>
              <a:rPr/>
              <a:t>Textebene 4</a:t>
            </a:r>
            <a:endParaRPr/>
          </a:p>
          <a:p>
            <a:pPr lvl="4">
              <a:defRPr/>
            </a:pPr>
            <a:r>
              <a:rPr/>
              <a:t>Textebene 5</a:t>
            </a:r>
            <a:endParaRPr/>
          </a:p>
        </p:txBody>
      </p:sp>
      <p:sp>
        <p:nvSpPr>
          <p:cNvPr id="58" name="Textplatzhalter 3"/>
          <p:cNvSpPr>
            <a:spLocks noGrp="1"/>
          </p:cNvSpPr>
          <p:nvPr>
            <p:ph type="body" sz="quarter" idx="13"/>
          </p:nvPr>
        </p:nvSpPr>
        <p:spPr bwMode="auto">
          <a:xfrm>
            <a:off x="457199" y="2217683"/>
            <a:ext cx="3008315" cy="3908481"/>
          </a:xfrm>
          <a:prstGeom prst="rect">
            <a:avLst/>
          </a:prstGeom>
        </p:spPr>
        <p:txBody>
          <a:bodyPr>
            <a:normAutofit/>
          </a:bodyPr>
          <a:lstStyle/>
          <a:p>
            <a:pPr marL="0" indent="0">
              <a:spcBef>
                <a:spcPts val="300"/>
              </a:spcBef>
              <a:buSzTx/>
              <a:buNone/>
              <a:defRPr sz="1400"/>
            </a:pPr>
            <a:endParaRPr/>
          </a:p>
        </p:txBody>
      </p:sp>
      <p:sp>
        <p:nvSpPr>
          <p:cNvPr id="59" name="Folien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x" userDrawn="1">
  <p:cSld name="Bild mit Überschrift">
    <p:spTree>
      <p:nvGrpSpPr>
        <p:cNvPr id="1" name=""/>
        <p:cNvGrpSpPr/>
        <p:nvPr/>
      </p:nvGrpSpPr>
      <p:grpSpPr bwMode="auto">
        <a:xfrm>
          <a:off x="0" y="0"/>
          <a:ext cx="0" cy="0"/>
          <a:chOff x="0" y="0"/>
          <a:chExt cx="0" cy="0"/>
        </a:xfrm>
      </p:grpSpPr>
      <p:sp>
        <p:nvSpPr>
          <p:cNvPr id="66" name="Titeltext"/>
          <p:cNvSpPr txBox="1">
            <a:spLocks noGrp="1"/>
          </p:cNvSpPr>
          <p:nvPr>
            <p:ph type="title"/>
          </p:nvPr>
        </p:nvSpPr>
        <p:spPr bwMode="auto">
          <a:xfrm>
            <a:off x="1792288" y="4800600"/>
            <a:ext cx="5486401" cy="566738"/>
          </a:xfrm>
          <a:prstGeom prst="rect">
            <a:avLst/>
          </a:prstGeom>
        </p:spPr>
        <p:txBody>
          <a:bodyPr anchor="b">
            <a:normAutofit/>
          </a:bodyPr>
          <a:lstStyle>
            <a:lvl1pPr>
              <a:defRPr sz="2000" b="1"/>
            </a:lvl1pPr>
          </a:lstStyle>
          <a:p>
            <a:pPr>
              <a:defRPr/>
            </a:pPr>
            <a:r>
              <a:rPr/>
              <a:t>Titeltext</a:t>
            </a:r>
            <a:endParaRPr/>
          </a:p>
        </p:txBody>
      </p:sp>
      <p:sp>
        <p:nvSpPr>
          <p:cNvPr id="67" name="Bildplatzhalter 2"/>
          <p:cNvSpPr>
            <a:spLocks noGrp="1"/>
          </p:cNvSpPr>
          <p:nvPr>
            <p:ph type="pic" sz="half" idx="13"/>
          </p:nvPr>
        </p:nvSpPr>
        <p:spPr bwMode="auto">
          <a:xfrm>
            <a:off x="1792288" y="935421"/>
            <a:ext cx="5486401" cy="3792155"/>
          </a:xfrm>
          <a:prstGeom prst="rect">
            <a:avLst/>
          </a:prstGeom>
        </p:spPr>
        <p:txBody>
          <a:bodyPr lIns="91439" rIns="91439"/>
          <a:lstStyle/>
          <a:p>
            <a:pPr>
              <a:defRPr/>
            </a:pPr>
            <a:endParaRPr/>
          </a:p>
        </p:txBody>
      </p:sp>
      <p:sp>
        <p:nvSpPr>
          <p:cNvPr id="68" name="Textebene 1…"/>
          <p:cNvSpPr txBox="1">
            <a:spLocks noGrp="1"/>
          </p:cNvSpPr>
          <p:nvPr>
            <p:ph type="body" sz="quarter" idx="1"/>
          </p:nvPr>
        </p:nvSpPr>
        <p:spPr bwMode="auto">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pPr>
              <a:defRPr/>
            </a:pPr>
            <a:r>
              <a:rPr/>
              <a:t>Textebene 1</a:t>
            </a:r>
            <a:endParaRPr/>
          </a:p>
          <a:p>
            <a:pPr lvl="1">
              <a:defRPr/>
            </a:pPr>
            <a:r>
              <a:rPr/>
              <a:t>Textebene 2</a:t>
            </a:r>
            <a:endParaRPr/>
          </a:p>
          <a:p>
            <a:pPr lvl="2">
              <a:defRPr/>
            </a:pPr>
            <a:r>
              <a:rPr/>
              <a:t>Textebene 3</a:t>
            </a:r>
            <a:endParaRPr/>
          </a:p>
          <a:p>
            <a:pPr lvl="3">
              <a:defRPr/>
            </a:pPr>
            <a:r>
              <a:rPr/>
              <a:t>Textebene 4</a:t>
            </a:r>
            <a:endParaRPr/>
          </a:p>
          <a:p>
            <a:pPr lvl="4">
              <a:defRPr/>
            </a:pPr>
            <a:r>
              <a:rPr/>
              <a:t>Textebene 5</a:t>
            </a:r>
            <a:endParaRPr/>
          </a:p>
        </p:txBody>
      </p:sp>
      <p:sp>
        <p:nvSpPr>
          <p:cNvPr id="69" name="Foliennummer"/>
          <p:cNvSpPr txBox="1">
            <a:spLocks noGrp="1"/>
          </p:cNvSpPr>
          <p:nvPr>
            <p:ph type="sldNum" sz="quarter" idx="2"/>
          </p:nvPr>
        </p:nvSpPr>
        <p:spPr bwMode="auto">
          <a:prstGeom prst="rect">
            <a:avLst/>
          </a:prstGeom>
        </p:spPr>
        <p:txBody>
          <a:bodyPr/>
          <a:lstStyle/>
          <a:p>
            <a:pPr>
              <a:defRPr/>
            </a:pPr>
            <a:fld id="{86CB4B4D-7CA3-9044-876B-883B54F8677D}" type="slidenum">
              <a:rPr/>
              <a:t>‹Nr.›</a:t>
            </a:fld>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chemeClr val="bg1">
            <a:lumMod val="85000"/>
          </a:schemeClr>
        </a:solidFill>
      </p:bgPr>
    </p:bg>
    <p:spTree>
      <p:nvGrpSpPr>
        <p:cNvPr id="1" name=""/>
        <p:cNvGrpSpPr/>
        <p:nvPr/>
      </p:nvGrpSpPr>
      <p:grpSpPr bwMode="auto">
        <a:xfrm>
          <a:off x="0" y="0"/>
          <a:ext cx="0" cy="0"/>
          <a:chOff x="0" y="0"/>
          <a:chExt cx="0" cy="0"/>
        </a:xfrm>
      </p:grpSpPr>
      <p:pic>
        <p:nvPicPr>
          <p:cNvPr id="2" name="Grafik 1" descr="Grafik 1"/>
          <p:cNvPicPr>
            <a:picLocks noChangeAspect="1"/>
          </p:cNvPicPr>
          <p:nvPr/>
        </p:nvPicPr>
        <p:blipFill>
          <a:blip r:embed="rId7"/>
          <a:stretch/>
        </p:blipFill>
        <p:spPr bwMode="auto">
          <a:xfrm>
            <a:off x="0" y="0"/>
            <a:ext cx="9144000" cy="6858000"/>
          </a:xfrm>
          <a:prstGeom prst="rect">
            <a:avLst/>
          </a:prstGeom>
          <a:ln w="12700">
            <a:miter lim="400000"/>
          </a:ln>
        </p:spPr>
      </p:pic>
      <p:sp>
        <p:nvSpPr>
          <p:cNvPr id="3" name="Titeltext"/>
          <p:cNvSpPr txBox="1">
            <a:spLocks noGrp="1"/>
          </p:cNvSpPr>
          <p:nvPr>
            <p:ph type="title"/>
          </p:nvPr>
        </p:nvSpPr>
        <p:spPr bwMode="auto">
          <a:xfrm>
            <a:off x="457200" y="274637"/>
            <a:ext cx="8229600" cy="1325563"/>
          </a:xfrm>
          <a:prstGeom prst="rect">
            <a:avLst/>
          </a:prstGeom>
          <a:ln w="12700">
            <a:miter lim="400000"/>
          </a:ln>
        </p:spPr>
        <p:txBody>
          <a:bodyPr lIns="45719" rIns="45719"/>
          <a:lstStyle/>
          <a:p>
            <a:pPr>
              <a:defRPr/>
            </a:pPr>
            <a:r>
              <a:rPr/>
              <a:t>Titeltext</a:t>
            </a:r>
            <a:endParaRPr/>
          </a:p>
        </p:txBody>
      </p:sp>
      <p:sp>
        <p:nvSpPr>
          <p:cNvPr id="4" name="Textebene 1…"/>
          <p:cNvSpPr txBox="1">
            <a:spLocks noGrp="1"/>
          </p:cNvSpPr>
          <p:nvPr>
            <p:ph type="body" idx="1"/>
          </p:nvPr>
        </p:nvSpPr>
        <p:spPr bwMode="auto">
          <a:xfrm>
            <a:off x="457200" y="1600200"/>
            <a:ext cx="8229600" cy="5257800"/>
          </a:xfrm>
          <a:prstGeom prst="rect">
            <a:avLst/>
          </a:prstGeom>
          <a:ln w="12700">
            <a:miter lim="400000"/>
          </a:ln>
        </p:spPr>
        <p:txBody>
          <a:bodyPr lIns="45719" rIns="45719"/>
          <a:lstStyle/>
          <a:p>
            <a:pPr>
              <a:defRPr/>
            </a:pPr>
            <a:r>
              <a:rPr/>
              <a:t>Textebene 1</a:t>
            </a:r>
            <a:endParaRPr/>
          </a:p>
          <a:p>
            <a:pPr lvl="1">
              <a:defRPr/>
            </a:pPr>
            <a:r>
              <a:rPr/>
              <a:t>Textebene 2</a:t>
            </a:r>
            <a:endParaRPr/>
          </a:p>
          <a:p>
            <a:pPr lvl="2">
              <a:defRPr/>
            </a:pPr>
            <a:r>
              <a:rPr/>
              <a:t>Textebene 3</a:t>
            </a:r>
            <a:endParaRPr/>
          </a:p>
          <a:p>
            <a:pPr lvl="3">
              <a:defRPr/>
            </a:pPr>
            <a:r>
              <a:rPr/>
              <a:t>Textebene 4</a:t>
            </a:r>
            <a:endParaRPr/>
          </a:p>
          <a:p>
            <a:pPr lvl="4">
              <a:defRPr/>
            </a:pPr>
            <a:r>
              <a:rPr/>
              <a:t>Textebene 5</a:t>
            </a:r>
            <a:endParaRPr/>
          </a:p>
        </p:txBody>
      </p:sp>
      <p:sp>
        <p:nvSpPr>
          <p:cNvPr id="5" name="Foliennummer"/>
          <p:cNvSpPr txBox="1">
            <a:spLocks noGrp="1"/>
          </p:cNvSpPr>
          <p:nvPr>
            <p:ph type="sldNum" sz="quarter" idx="2"/>
          </p:nvPr>
        </p:nvSpPr>
        <p:spPr bwMode="auto">
          <a:xfrm>
            <a:off x="8332778" y="6553200"/>
            <a:ext cx="330210" cy="307340"/>
          </a:xfrm>
          <a:prstGeom prst="rect">
            <a:avLst/>
          </a:prstGeom>
          <a:ln w="12700">
            <a:miter lim="400000"/>
          </a:ln>
        </p:spPr>
        <p:txBody>
          <a:bodyPr wrap="none" lIns="45719" rIns="45719">
            <a:spAutoFit/>
          </a:bodyPr>
          <a:lstStyle>
            <a:lvl1pPr algn="r">
              <a:defRPr sz="1400">
                <a:latin typeface="Verdana"/>
                <a:ea typeface="Verdana"/>
                <a:cs typeface="Verdana"/>
              </a:defRPr>
            </a:lvl1pPr>
          </a:lstStyle>
          <a:p>
            <a:pPr>
              <a:defRPr/>
            </a:pPr>
            <a:fld id="{86CB4B4D-7CA3-9044-876B-883B54F8677D}" type="slidenum">
              <a:rPr/>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1pPr>
      <a:lvl2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2pPr>
      <a:lvl3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3pPr>
      <a:lvl4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4pPr>
      <a:lvl5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5pPr>
      <a:lvl6pPr marL="0" marR="0" indent="4572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6pPr>
      <a:lvl7pPr marL="0" marR="0" indent="9144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7pPr>
      <a:lvl8pPr marL="0" marR="0" indent="13716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8pPr>
      <a:lvl9pPr marL="0" marR="0" indent="18288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9pPr>
    </p:titleStyle>
    <p:bodyStyle>
      <a:lvl1pPr marL="342900" marR="0" indent="-342900" algn="l" defTabSz="914400">
        <a:lnSpc>
          <a:spcPct val="100000"/>
        </a:lnSpc>
        <a:spcBef>
          <a:spcPts val="600"/>
        </a:spcBef>
        <a:spcAft>
          <a:spcPts val="0"/>
        </a:spcAft>
        <a:buClrTx/>
        <a:buSzPct val="65000"/>
        <a:buFontTx/>
        <a:buChar char="◆"/>
        <a:defRPr sz="2800" b="0" i="0" u="none" strike="noStrike" cap="none" spc="0">
          <a:ln>
            <a:noFill/>
          </a:ln>
          <a:solidFill>
            <a:srgbClr val="000000"/>
          </a:solidFill>
          <a:latin typeface="+mj-lt"/>
          <a:ea typeface="+mj-ea"/>
          <a:cs typeface="+mj-cs"/>
        </a:defRPr>
      </a:lvl1pPr>
      <a:lvl2pPr marL="790575" marR="0" indent="-333375" algn="l" defTabSz="914400">
        <a:lnSpc>
          <a:spcPct val="100000"/>
        </a:lnSpc>
        <a:spcBef>
          <a:spcPts val="600"/>
        </a:spcBef>
        <a:spcAft>
          <a:spcPts val="0"/>
        </a:spcAft>
        <a:buClrTx/>
        <a:buSzPct val="65000"/>
        <a:buFontTx/>
        <a:buChar char="◆"/>
        <a:defRPr sz="2800" b="0" i="0" u="none" strike="noStrike" cap="none" spc="0">
          <a:ln>
            <a:noFill/>
          </a:ln>
          <a:solidFill>
            <a:srgbClr val="000000"/>
          </a:solidFill>
          <a:latin typeface="+mj-lt"/>
          <a:ea typeface="+mj-ea"/>
          <a:cs typeface="+mj-cs"/>
        </a:defRPr>
      </a:lvl2pPr>
      <a:lvl3pPr marL="1234439" marR="0" indent="-320039" algn="l" defTabSz="914400">
        <a:lnSpc>
          <a:spcPct val="100000"/>
        </a:lnSpc>
        <a:spcBef>
          <a:spcPts val="600"/>
        </a:spcBef>
        <a:spcAft>
          <a:spcPts val="0"/>
        </a:spcAft>
        <a:buClrTx/>
        <a:buSzPct val="65000"/>
        <a:buFontTx/>
        <a:buChar char="◆"/>
        <a:defRPr sz="2800" b="0" i="0" u="none" strike="noStrike" cap="none" spc="0">
          <a:ln>
            <a:noFill/>
          </a:ln>
          <a:solidFill>
            <a:srgbClr val="000000"/>
          </a:solidFill>
          <a:latin typeface="+mj-lt"/>
          <a:ea typeface="+mj-ea"/>
          <a:cs typeface="+mj-cs"/>
        </a:defRPr>
      </a:lvl3pPr>
      <a:lvl4pPr marL="1727199" marR="0" indent="-355600" algn="l" defTabSz="914400">
        <a:lnSpc>
          <a:spcPct val="100000"/>
        </a:lnSpc>
        <a:spcBef>
          <a:spcPts val="600"/>
        </a:spcBef>
        <a:spcAft>
          <a:spcPts val="0"/>
        </a:spcAft>
        <a:buClrTx/>
        <a:buSzPct val="65000"/>
        <a:buFontTx/>
        <a:buChar char="◆"/>
        <a:defRPr sz="2800" b="0" i="0" u="none" strike="noStrike" cap="none" spc="0">
          <a:ln>
            <a:noFill/>
          </a:ln>
          <a:solidFill>
            <a:srgbClr val="000000"/>
          </a:solidFill>
          <a:latin typeface="+mj-lt"/>
          <a:ea typeface="+mj-ea"/>
          <a:cs typeface="+mj-cs"/>
        </a:defRPr>
      </a:lvl4pPr>
      <a:lvl5pPr marL="2228850" marR="0" indent="-400050" algn="l" defTabSz="914400">
        <a:lnSpc>
          <a:spcPct val="100000"/>
        </a:lnSpc>
        <a:spcBef>
          <a:spcPts val="600"/>
        </a:spcBef>
        <a:spcAft>
          <a:spcPts val="0"/>
        </a:spcAft>
        <a:buClrTx/>
        <a:buSzPct val="65000"/>
        <a:buFontTx/>
        <a:buChar char="◆"/>
        <a:defRPr sz="2800" b="0" i="0" u="none" strike="noStrike" cap="none" spc="0">
          <a:ln>
            <a:noFill/>
          </a:ln>
          <a:solidFill>
            <a:srgbClr val="000000"/>
          </a:solidFill>
          <a:latin typeface="+mj-lt"/>
          <a:ea typeface="+mj-ea"/>
          <a:cs typeface="+mj-cs"/>
        </a:defRPr>
      </a:lvl5pPr>
      <a:lvl6pPr marL="2686050" marR="0" indent="-400050" algn="l" defTabSz="914400">
        <a:lnSpc>
          <a:spcPct val="100000"/>
        </a:lnSpc>
        <a:spcBef>
          <a:spcPts val="600"/>
        </a:spcBef>
        <a:spcAft>
          <a:spcPts val="0"/>
        </a:spcAft>
        <a:buClrTx/>
        <a:buSzPct val="65000"/>
        <a:buFontTx/>
        <a:buChar char="◆"/>
        <a:defRPr sz="2800" b="0" i="0" u="none" strike="noStrike" cap="none" spc="0">
          <a:ln>
            <a:noFill/>
          </a:ln>
          <a:solidFill>
            <a:srgbClr val="000000"/>
          </a:solidFill>
          <a:latin typeface="+mj-lt"/>
          <a:ea typeface="+mj-ea"/>
          <a:cs typeface="+mj-cs"/>
        </a:defRPr>
      </a:lvl6pPr>
      <a:lvl7pPr marL="3143250" marR="0" indent="-400050" algn="l" defTabSz="914400">
        <a:lnSpc>
          <a:spcPct val="100000"/>
        </a:lnSpc>
        <a:spcBef>
          <a:spcPts val="600"/>
        </a:spcBef>
        <a:spcAft>
          <a:spcPts val="0"/>
        </a:spcAft>
        <a:buClrTx/>
        <a:buSzPct val="65000"/>
        <a:buFontTx/>
        <a:buChar char="◆"/>
        <a:defRPr sz="2800" b="0" i="0" u="none" strike="noStrike" cap="none" spc="0">
          <a:ln>
            <a:noFill/>
          </a:ln>
          <a:solidFill>
            <a:srgbClr val="000000"/>
          </a:solidFill>
          <a:latin typeface="+mj-lt"/>
          <a:ea typeface="+mj-ea"/>
          <a:cs typeface="+mj-cs"/>
        </a:defRPr>
      </a:lvl7pPr>
      <a:lvl8pPr marL="3600450" marR="0" indent="-400050" algn="l" defTabSz="914400">
        <a:lnSpc>
          <a:spcPct val="100000"/>
        </a:lnSpc>
        <a:spcBef>
          <a:spcPts val="600"/>
        </a:spcBef>
        <a:spcAft>
          <a:spcPts val="0"/>
        </a:spcAft>
        <a:buClrTx/>
        <a:buSzPct val="65000"/>
        <a:buFontTx/>
        <a:buChar char="◆"/>
        <a:defRPr sz="2800" b="0" i="0" u="none" strike="noStrike" cap="none" spc="0">
          <a:ln>
            <a:noFill/>
          </a:ln>
          <a:solidFill>
            <a:srgbClr val="000000"/>
          </a:solidFill>
          <a:latin typeface="+mj-lt"/>
          <a:ea typeface="+mj-ea"/>
          <a:cs typeface="+mj-cs"/>
        </a:defRPr>
      </a:lvl8pPr>
      <a:lvl9pPr marL="4057650" marR="0" indent="-400050" algn="l" defTabSz="914400">
        <a:lnSpc>
          <a:spcPct val="100000"/>
        </a:lnSpc>
        <a:spcBef>
          <a:spcPts val="600"/>
        </a:spcBef>
        <a:spcAft>
          <a:spcPts val="0"/>
        </a:spcAft>
        <a:buClrTx/>
        <a:buSzPct val="65000"/>
        <a:buFontTx/>
        <a:buChar char="◆"/>
        <a:defRPr sz="2800" b="0" i="0" u="none" strike="noStrike" cap="none" spc="0">
          <a:ln>
            <a:noFill/>
          </a:ln>
          <a:solidFill>
            <a:srgbClr val="000000"/>
          </a:solidFill>
          <a:latin typeface="+mj-lt"/>
          <a:ea typeface="+mj-ea"/>
          <a:cs typeface="+mj-cs"/>
        </a:defRPr>
      </a:lvl9pPr>
    </p:bodyStyle>
    <p:otherStyle>
      <a:lvl1pPr marL="0" marR="0" indent="0" algn="r" defTabSz="914400">
        <a:lnSpc>
          <a:spcPct val="100000"/>
        </a:lnSpc>
        <a:spcBef>
          <a:spcPts val="0"/>
        </a:spcBef>
        <a:spcAft>
          <a:spcPts val="0"/>
        </a:spcAft>
        <a:buClrTx/>
        <a:buSzTx/>
        <a:buFontTx/>
        <a:buNone/>
        <a:defRPr sz="1400" b="0" i="0" u="none" strike="noStrike" cap="none" spc="0">
          <a:ln>
            <a:noFill/>
          </a:ln>
          <a:solidFill>
            <a:schemeClr val="tx1"/>
          </a:solidFill>
          <a:latin typeface="+mn-lt"/>
          <a:ea typeface="+mn-ea"/>
          <a:cs typeface="+mn-cs"/>
        </a:defRPr>
      </a:lvl1pPr>
      <a:lvl2pPr marL="0" marR="0" indent="457200" algn="r" defTabSz="914400">
        <a:lnSpc>
          <a:spcPct val="100000"/>
        </a:lnSpc>
        <a:spcBef>
          <a:spcPts val="0"/>
        </a:spcBef>
        <a:spcAft>
          <a:spcPts val="0"/>
        </a:spcAft>
        <a:buClrTx/>
        <a:buSzTx/>
        <a:buFontTx/>
        <a:buNone/>
        <a:defRPr sz="1400" b="0" i="0" u="none" strike="noStrike" cap="none" spc="0">
          <a:ln>
            <a:noFill/>
          </a:ln>
          <a:solidFill>
            <a:schemeClr val="tx1"/>
          </a:solidFill>
          <a:latin typeface="+mn-lt"/>
          <a:ea typeface="+mn-ea"/>
          <a:cs typeface="+mn-cs"/>
        </a:defRPr>
      </a:lvl2pPr>
      <a:lvl3pPr marL="0" marR="0" indent="914400" algn="r" defTabSz="914400">
        <a:lnSpc>
          <a:spcPct val="100000"/>
        </a:lnSpc>
        <a:spcBef>
          <a:spcPts val="0"/>
        </a:spcBef>
        <a:spcAft>
          <a:spcPts val="0"/>
        </a:spcAft>
        <a:buClrTx/>
        <a:buSzTx/>
        <a:buFontTx/>
        <a:buNone/>
        <a:defRPr sz="1400" b="0" i="0" u="none" strike="noStrike" cap="none" spc="0">
          <a:ln>
            <a:noFill/>
          </a:ln>
          <a:solidFill>
            <a:schemeClr val="tx1"/>
          </a:solidFill>
          <a:latin typeface="+mn-lt"/>
          <a:ea typeface="+mn-ea"/>
          <a:cs typeface="+mn-cs"/>
        </a:defRPr>
      </a:lvl3pPr>
      <a:lvl4pPr marL="0" marR="0" indent="1371600" algn="r" defTabSz="914400">
        <a:lnSpc>
          <a:spcPct val="100000"/>
        </a:lnSpc>
        <a:spcBef>
          <a:spcPts val="0"/>
        </a:spcBef>
        <a:spcAft>
          <a:spcPts val="0"/>
        </a:spcAft>
        <a:buClrTx/>
        <a:buSzTx/>
        <a:buFontTx/>
        <a:buNone/>
        <a:defRPr sz="1400" b="0" i="0" u="none" strike="noStrike" cap="none" spc="0">
          <a:ln>
            <a:noFill/>
          </a:ln>
          <a:solidFill>
            <a:schemeClr val="tx1"/>
          </a:solidFill>
          <a:latin typeface="+mn-lt"/>
          <a:ea typeface="+mn-ea"/>
          <a:cs typeface="+mn-cs"/>
        </a:defRPr>
      </a:lvl4pPr>
      <a:lvl5pPr marL="0" marR="0" indent="1828800" algn="r" defTabSz="914400">
        <a:lnSpc>
          <a:spcPct val="100000"/>
        </a:lnSpc>
        <a:spcBef>
          <a:spcPts val="0"/>
        </a:spcBef>
        <a:spcAft>
          <a:spcPts val="0"/>
        </a:spcAft>
        <a:buClrTx/>
        <a:buSzTx/>
        <a:buFontTx/>
        <a:buNone/>
        <a:defRPr sz="1400" b="0" i="0" u="none" strike="noStrike" cap="none" spc="0">
          <a:ln>
            <a:noFill/>
          </a:ln>
          <a:solidFill>
            <a:schemeClr val="tx1"/>
          </a:solidFill>
          <a:latin typeface="+mn-lt"/>
          <a:ea typeface="+mn-ea"/>
          <a:cs typeface="+mn-cs"/>
        </a:defRPr>
      </a:lvl5pPr>
      <a:lvl6pPr marL="0" marR="0" indent="2286000" algn="r" defTabSz="914400">
        <a:lnSpc>
          <a:spcPct val="100000"/>
        </a:lnSpc>
        <a:spcBef>
          <a:spcPts val="0"/>
        </a:spcBef>
        <a:spcAft>
          <a:spcPts val="0"/>
        </a:spcAft>
        <a:buClrTx/>
        <a:buSzTx/>
        <a:buFontTx/>
        <a:buNone/>
        <a:defRPr sz="1400" b="0" i="0" u="none" strike="noStrike" cap="none" spc="0">
          <a:ln>
            <a:noFill/>
          </a:ln>
          <a:solidFill>
            <a:schemeClr val="tx1"/>
          </a:solidFill>
          <a:latin typeface="+mn-lt"/>
          <a:ea typeface="+mn-ea"/>
          <a:cs typeface="+mn-cs"/>
        </a:defRPr>
      </a:lvl6pPr>
      <a:lvl7pPr marL="0" marR="0" indent="2743200" algn="r" defTabSz="914400">
        <a:lnSpc>
          <a:spcPct val="100000"/>
        </a:lnSpc>
        <a:spcBef>
          <a:spcPts val="0"/>
        </a:spcBef>
        <a:spcAft>
          <a:spcPts val="0"/>
        </a:spcAft>
        <a:buClrTx/>
        <a:buSzTx/>
        <a:buFontTx/>
        <a:buNone/>
        <a:defRPr sz="1400" b="0" i="0" u="none" strike="noStrike" cap="none" spc="0">
          <a:ln>
            <a:noFill/>
          </a:ln>
          <a:solidFill>
            <a:schemeClr val="tx1"/>
          </a:solidFill>
          <a:latin typeface="+mn-lt"/>
          <a:ea typeface="+mn-ea"/>
          <a:cs typeface="+mn-cs"/>
        </a:defRPr>
      </a:lvl7pPr>
      <a:lvl8pPr marL="0" marR="0" indent="3200400" algn="r" defTabSz="914400">
        <a:lnSpc>
          <a:spcPct val="100000"/>
        </a:lnSpc>
        <a:spcBef>
          <a:spcPts val="0"/>
        </a:spcBef>
        <a:spcAft>
          <a:spcPts val="0"/>
        </a:spcAft>
        <a:buClrTx/>
        <a:buSzTx/>
        <a:buFontTx/>
        <a:buNone/>
        <a:defRPr sz="1400" b="0" i="0" u="none" strike="noStrike" cap="none" spc="0">
          <a:ln>
            <a:noFill/>
          </a:ln>
          <a:solidFill>
            <a:schemeClr val="tx1"/>
          </a:solidFill>
          <a:latin typeface="+mn-lt"/>
          <a:ea typeface="+mn-ea"/>
          <a:cs typeface="+mn-cs"/>
        </a:defRPr>
      </a:lvl8pPr>
      <a:lvl9pPr marL="0" marR="0" indent="3657600" algn="r" defTabSz="914400">
        <a:lnSpc>
          <a:spcPct val="100000"/>
        </a:lnSpc>
        <a:spcBef>
          <a:spcPts val="0"/>
        </a:spcBef>
        <a:spcAft>
          <a:spcPts val="0"/>
        </a:spcAft>
        <a:buClrTx/>
        <a:buSzTx/>
        <a:buFontTx/>
        <a:buNone/>
        <a:defRPr sz="1400" b="0" i="0" u="none" strike="noStrike" cap="none" spc="0">
          <a:ln>
            <a:noFill/>
          </a:ln>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 Id="rId4" Type="http://schemas.microsoft.com/office/2007/relationships/media" Target="../media/media1.mp4"/><Relationship Id="rId5" Type="http://schemas.openxmlformats.org/officeDocument/2006/relationships/video" Target="../media/media1.mp4" /><Relationship Id="rId6" Type="http://schemas.openxmlformats.org/officeDocument/2006/relationships/image" Target="../media/image8.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png"/><Relationship Id="rId4" Type="http://schemas.microsoft.com/office/2007/relationships/media" Target="../media/media1.mp4"/><Relationship Id="rId5" Type="http://schemas.openxmlformats.org/officeDocument/2006/relationships/video" Target="../media/media1.mp4" /></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tinyurl.com/5ps9xpxw" TargetMode="External"/><Relationship Id="rId4" Type="http://schemas.openxmlformats.org/officeDocument/2006/relationships/hyperlink" Target="http://tinyurl.com/3cw6e2vu" TargetMode="Externa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6.jp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image" Target="../media/image2.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klimawandel-schule.de/de/der-lmu-klimakoffer" TargetMode="Externa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1027" name="Picture 3"/>
          <p:cNvPicPr>
            <a:picLocks noChangeAspect="1" noChangeArrowheads="1"/>
          </p:cNvPicPr>
          <p:nvPr/>
        </p:nvPicPr>
        <p:blipFill>
          <a:blip r:embed="rId3"/>
          <a:stretch/>
        </p:blipFill>
        <p:spPr bwMode="auto">
          <a:xfrm>
            <a:off x="4025750" y="4365104"/>
            <a:ext cx="1338337" cy="1478254"/>
          </a:xfrm>
          <a:prstGeom prst="rect">
            <a:avLst/>
          </a:prstGeom>
          <a:noFill/>
          <a:ln>
            <a:noFill/>
          </a:ln>
          <a:effectLst/>
        </p:spPr>
      </p:pic>
      <p:sp>
        <p:nvSpPr>
          <p:cNvPr id="6" name="Textfeld 5"/>
          <p:cNvSpPr txBox="1"/>
          <p:nvPr/>
        </p:nvSpPr>
        <p:spPr bwMode="auto">
          <a:xfrm>
            <a:off x="971599" y="1484784"/>
            <a:ext cx="7488832" cy="2000546"/>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R="0" algn="ctr" defTabSz="914400">
              <a:lnSpc>
                <a:spcPct val="100000"/>
              </a:lnSpc>
              <a:spcBef>
                <a:spcPts val="0"/>
              </a:spcBef>
              <a:spcAft>
                <a:spcPts val="0"/>
              </a:spcAft>
              <a:buClrTx/>
              <a:buSzTx/>
              <a:defRPr/>
            </a:pPr>
            <a:r>
              <a:rPr lang="de-DE" sz="3200"/>
              <a:t>Make</a:t>
            </a:r>
            <a:r>
              <a:rPr lang="de-DE" sz="3200"/>
              <a:t> </a:t>
            </a:r>
            <a:r>
              <a:rPr lang="de-DE" sz="3200"/>
              <a:t>it</a:t>
            </a:r>
            <a:r>
              <a:rPr lang="de-DE" sz="3200"/>
              <a:t> happen - bilingualer Unterricht im Fach Geographie</a:t>
            </a:r>
            <a:endParaRPr/>
          </a:p>
          <a:p>
            <a:pPr marR="0" algn="ctr" defTabSz="914400">
              <a:lnSpc>
                <a:spcPct val="100000"/>
              </a:lnSpc>
              <a:spcBef>
                <a:spcPts val="0"/>
              </a:spcBef>
              <a:spcAft>
                <a:spcPts val="0"/>
              </a:spcAft>
              <a:buClrTx/>
              <a:buSzTx/>
              <a:defRPr/>
            </a:pPr>
            <a:endParaRPr lang="de-DE" sz="3200">
              <a:solidFill>
                <a:srgbClr val="339966"/>
              </a:solidFill>
            </a:endParaRPr>
          </a:p>
          <a:p>
            <a:pPr marR="0" algn="ctr" defTabSz="914400">
              <a:lnSpc>
                <a:spcPct val="100000"/>
              </a:lnSpc>
              <a:spcBef>
                <a:spcPts val="0"/>
              </a:spcBef>
              <a:spcAft>
                <a:spcPts val="0"/>
              </a:spcAft>
              <a:buClrTx/>
              <a:buSzTx/>
              <a:defRPr/>
            </a:pPr>
            <a:r>
              <a:rPr lang="de-DE" sz="1400">
                <a:solidFill>
                  <a:srgbClr val="339966"/>
                </a:solidFill>
              </a:rPr>
              <a:t>Realschule Bayern</a:t>
            </a:r>
            <a:endParaRPr/>
          </a:p>
          <a:p>
            <a:pPr marR="0" algn="ctr" defTabSz="914400">
              <a:lnSpc>
                <a:spcPct val="100000"/>
              </a:lnSpc>
              <a:spcBef>
                <a:spcPts val="0"/>
              </a:spcBef>
              <a:spcAft>
                <a:spcPts val="0"/>
              </a:spcAft>
              <a:buClrTx/>
              <a:buSzTx/>
              <a:defRPr/>
            </a:pPr>
            <a:r>
              <a:rPr lang="de-DE" sz="1400">
                <a:solidFill>
                  <a:srgbClr val="339966"/>
                </a:solidFill>
              </a:rPr>
              <a:t>25.01.24 Stefanie Hartl</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br>
              <a:rPr lang="de-DE" sz="3200">
                <a:latin typeface="Arial Narrow"/>
              </a:rPr>
            </a:br>
            <a:endParaRPr lang="de-DE"/>
          </a:p>
        </p:txBody>
      </p:sp>
      <p:sp>
        <p:nvSpPr>
          <p:cNvPr id="3" name="Textplatzhalter 2"/>
          <p:cNvSpPr>
            <a:spLocks noGrp="1"/>
          </p:cNvSpPr>
          <p:nvPr>
            <p:ph type="body" sz="half" idx="1"/>
          </p:nvPr>
        </p:nvSpPr>
        <p:spPr bwMode="auto">
          <a:xfrm>
            <a:off x="654264" y="1916831"/>
            <a:ext cx="7590144" cy="4464859"/>
          </a:xfrm>
        </p:spPr>
        <p:txBody>
          <a:bodyPr>
            <a:normAutofit/>
          </a:bodyPr>
          <a:lstStyle/>
          <a:p>
            <a:pPr marL="0" indent="0">
              <a:lnSpc>
                <a:spcPct val="170000"/>
              </a:lnSpc>
              <a:buNone/>
              <a:defRPr/>
            </a:pPr>
            <a:endParaRPr lang="de-DE" sz="2000">
              <a:latin typeface="Arial Narrow"/>
              <a:cs typeface="Arial"/>
            </a:endParaRPr>
          </a:p>
        </p:txBody>
      </p:sp>
      <p:sp>
        <p:nvSpPr>
          <p:cNvPr id="7" name="Textfeld 6"/>
          <p:cNvSpPr txBox="1"/>
          <p:nvPr/>
        </p:nvSpPr>
        <p:spPr bwMode="auto">
          <a:xfrm>
            <a:off x="8347394" y="765067"/>
            <a:ext cx="677106" cy="5616624"/>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r>
              <a:rPr lang="de-DE"/>
              <a:t>Unterrichtsideen</a:t>
            </a:r>
            <a:endParaRPr lang="de-DE" sz="18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p:txBody>
      </p:sp>
      <p:sp>
        <p:nvSpPr>
          <p:cNvPr id="9" name="Textfeld 8"/>
          <p:cNvSpPr txBox="1"/>
          <p:nvPr/>
        </p:nvSpPr>
        <p:spPr bwMode="auto">
          <a:xfrm>
            <a:off x="674518" y="1404628"/>
            <a:ext cx="4572000" cy="40011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defRPr/>
            </a:pPr>
            <a:r>
              <a:rPr lang="de-DE" sz="2000" b="1">
                <a:latin typeface="Arial Narrow"/>
              </a:rPr>
              <a:t>1.2 Vorstellung Klimakoffer</a:t>
            </a:r>
            <a:endParaRPr lang="de-DE" sz="2000" b="1"/>
          </a:p>
        </p:txBody>
      </p:sp>
      <p:sp>
        <p:nvSpPr>
          <p:cNvPr id="4" name="Textfeld 3"/>
          <p:cNvSpPr txBox="1"/>
          <p:nvPr/>
        </p:nvSpPr>
        <p:spPr bwMode="auto">
          <a:xfrm>
            <a:off x="488059" y="83671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Make</a:t>
            </a:r>
            <a:r>
              <a:rPr lang="de-DE">
                <a:solidFill>
                  <a:srgbClr val="4F7921"/>
                </a:solidFill>
              </a:rPr>
              <a:t> </a:t>
            </a:r>
            <a:r>
              <a:rPr lang="de-DE">
                <a:solidFill>
                  <a:srgbClr val="4F7921"/>
                </a:solidFill>
              </a:rPr>
              <a:t>it</a:t>
            </a:r>
            <a:r>
              <a:rPr lang="de-DE">
                <a:solidFill>
                  <a:srgbClr val="4F7921"/>
                </a:solidFill>
              </a:rPr>
              <a:t> happen – bilingualer Unterricht im Fach Geographie</a:t>
            </a:r>
            <a:endParaRPr/>
          </a:p>
        </p:txBody>
      </p:sp>
      <p:pic>
        <p:nvPicPr>
          <p:cNvPr id="6" name="Grafik 5" descr="Ein Bild, das Text, Screenshot, Webseite, Website enthält.&#10;&#10;Automatisch generierte Beschreibung"/>
          <p:cNvPicPr>
            <a:picLocks noChangeAspect="1"/>
          </p:cNvPicPr>
          <p:nvPr/>
        </p:nvPicPr>
        <p:blipFill>
          <a:blip r:embed="rId3"/>
          <a:stretch/>
        </p:blipFill>
        <p:spPr bwMode="auto">
          <a:xfrm>
            <a:off x="611342" y="1916831"/>
            <a:ext cx="7768424" cy="4590881"/>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br>
              <a:rPr lang="de-DE" sz="3200">
                <a:latin typeface="Arial Narrow"/>
              </a:rPr>
            </a:br>
            <a:endParaRPr lang="de-DE"/>
          </a:p>
        </p:txBody>
      </p:sp>
      <p:sp>
        <p:nvSpPr>
          <p:cNvPr id="3" name="Textplatzhalter 2"/>
          <p:cNvSpPr>
            <a:spLocks noGrp="1"/>
          </p:cNvSpPr>
          <p:nvPr>
            <p:ph type="body" sz="half" idx="1"/>
          </p:nvPr>
        </p:nvSpPr>
        <p:spPr bwMode="auto">
          <a:xfrm>
            <a:off x="654264" y="1916831"/>
            <a:ext cx="7590144" cy="4464859"/>
          </a:xfrm>
        </p:spPr>
        <p:txBody>
          <a:bodyPr>
            <a:normAutofit/>
          </a:bodyPr>
          <a:lstStyle/>
          <a:p>
            <a:pPr marL="0" indent="0">
              <a:lnSpc>
                <a:spcPct val="170000"/>
              </a:lnSpc>
              <a:buNone/>
              <a:defRPr/>
            </a:pPr>
            <a:endParaRPr lang="de-DE" sz="2000">
              <a:latin typeface="Arial Narrow"/>
              <a:cs typeface="Arial"/>
            </a:endParaRPr>
          </a:p>
        </p:txBody>
      </p:sp>
      <p:sp>
        <p:nvSpPr>
          <p:cNvPr id="7" name="Textfeld 6"/>
          <p:cNvSpPr txBox="1"/>
          <p:nvPr/>
        </p:nvSpPr>
        <p:spPr bwMode="auto">
          <a:xfrm>
            <a:off x="8347394" y="765067"/>
            <a:ext cx="677106" cy="5616624"/>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r>
              <a:rPr lang="de-DE"/>
              <a:t>Unterrichtsideen</a:t>
            </a:r>
            <a:endParaRPr lang="de-DE" sz="18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p:txBody>
      </p:sp>
      <p:sp>
        <p:nvSpPr>
          <p:cNvPr id="9" name="Textfeld 8"/>
          <p:cNvSpPr txBox="1"/>
          <p:nvPr/>
        </p:nvSpPr>
        <p:spPr bwMode="auto">
          <a:xfrm>
            <a:off x="674518" y="1404628"/>
            <a:ext cx="4572000" cy="40011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defRPr/>
            </a:pPr>
            <a:r>
              <a:rPr lang="de-DE" sz="2000" b="1">
                <a:latin typeface="Arial Narrow"/>
              </a:rPr>
              <a:t>1.2 Vorstellung Klimakoffer</a:t>
            </a:r>
            <a:endParaRPr lang="de-DE" sz="2000" b="1"/>
          </a:p>
        </p:txBody>
      </p:sp>
      <p:sp>
        <p:nvSpPr>
          <p:cNvPr id="4" name="Textfeld 3"/>
          <p:cNvSpPr txBox="1"/>
          <p:nvPr/>
        </p:nvSpPr>
        <p:spPr bwMode="auto">
          <a:xfrm>
            <a:off x="488059" y="83671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Make</a:t>
            </a:r>
            <a:r>
              <a:rPr lang="de-DE">
                <a:solidFill>
                  <a:srgbClr val="4F7921"/>
                </a:solidFill>
              </a:rPr>
              <a:t> </a:t>
            </a:r>
            <a:r>
              <a:rPr lang="de-DE">
                <a:solidFill>
                  <a:srgbClr val="4F7921"/>
                </a:solidFill>
              </a:rPr>
              <a:t>it</a:t>
            </a:r>
            <a:r>
              <a:rPr lang="de-DE">
                <a:solidFill>
                  <a:srgbClr val="4F7921"/>
                </a:solidFill>
              </a:rPr>
              <a:t> happen – bilingualer Unterricht im Fach Geographie</a:t>
            </a:r>
            <a:endParaRPr/>
          </a:p>
        </p:txBody>
      </p:sp>
      <p:pic>
        <p:nvPicPr>
          <p:cNvPr id="8" name="Grafik 7" descr="Ein Bild, das Text, Screenshot enthält.&#10;&#10;Automatisch generierte Beschreibung"/>
          <p:cNvPicPr>
            <a:picLocks noChangeAspect="1"/>
          </p:cNvPicPr>
          <p:nvPr/>
        </p:nvPicPr>
        <p:blipFill>
          <a:blip r:embed="rId3"/>
          <a:stretch/>
        </p:blipFill>
        <p:spPr bwMode="auto">
          <a:xfrm>
            <a:off x="430830" y="1790631"/>
            <a:ext cx="7916563" cy="4929859"/>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br>
              <a:rPr lang="de-DE" sz="3200">
                <a:latin typeface="Arial Narrow"/>
              </a:rPr>
            </a:br>
            <a:endParaRPr lang="de-DE"/>
          </a:p>
        </p:txBody>
      </p:sp>
      <p:sp>
        <p:nvSpPr>
          <p:cNvPr id="3" name="Textplatzhalter 2"/>
          <p:cNvSpPr>
            <a:spLocks noGrp="1"/>
          </p:cNvSpPr>
          <p:nvPr>
            <p:ph type="body" sz="half" idx="1"/>
          </p:nvPr>
        </p:nvSpPr>
        <p:spPr bwMode="auto">
          <a:xfrm>
            <a:off x="654264" y="1916831"/>
            <a:ext cx="7590144" cy="4464859"/>
          </a:xfrm>
        </p:spPr>
        <p:txBody>
          <a:bodyPr>
            <a:normAutofit/>
          </a:bodyPr>
          <a:lstStyle/>
          <a:p>
            <a:pPr>
              <a:lnSpc>
                <a:spcPct val="170000"/>
              </a:lnSpc>
              <a:defRPr/>
            </a:pPr>
            <a:endParaRPr lang="de-DE" sz="2000">
              <a:latin typeface="Arial Narrow"/>
              <a:cs typeface="Arial"/>
            </a:endParaRPr>
          </a:p>
          <a:p>
            <a:pPr>
              <a:defRPr/>
            </a:pPr>
            <a:endParaRPr lang="de-DE" sz="1800"/>
          </a:p>
        </p:txBody>
      </p:sp>
      <p:sp>
        <p:nvSpPr>
          <p:cNvPr id="7" name="Textfeld 6"/>
          <p:cNvSpPr txBox="1"/>
          <p:nvPr/>
        </p:nvSpPr>
        <p:spPr bwMode="auto">
          <a:xfrm>
            <a:off x="8347394" y="765067"/>
            <a:ext cx="677106" cy="5616624"/>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r>
              <a:rPr lang="de-DE"/>
              <a:t>Unterrichtsideen</a:t>
            </a:r>
            <a:endParaRPr lang="de-DE" sz="18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p:txBody>
      </p:sp>
      <p:sp>
        <p:nvSpPr>
          <p:cNvPr id="9" name="Textfeld 8"/>
          <p:cNvSpPr txBox="1"/>
          <p:nvPr/>
        </p:nvSpPr>
        <p:spPr bwMode="auto">
          <a:xfrm flipH="0" flipV="0">
            <a:off x="674517" y="1404627"/>
            <a:ext cx="6185176" cy="396599"/>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defRPr/>
            </a:pPr>
            <a:r>
              <a:rPr lang="de-DE" sz="2000" b="1">
                <a:latin typeface="Arial Narrow"/>
              </a:rPr>
              <a:t>1.3 Vorstellung der Methode Dictogloss </a:t>
            </a:r>
            <a:endParaRPr lang="de-DE" sz="2000" b="1"/>
          </a:p>
        </p:txBody>
      </p:sp>
      <p:sp>
        <p:nvSpPr>
          <p:cNvPr id="4" name="Textfeld 3"/>
          <p:cNvSpPr txBox="1"/>
          <p:nvPr/>
        </p:nvSpPr>
        <p:spPr bwMode="auto">
          <a:xfrm>
            <a:off x="488059" y="83671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Make</a:t>
            </a:r>
            <a:r>
              <a:rPr lang="de-DE">
                <a:solidFill>
                  <a:srgbClr val="4F7921"/>
                </a:solidFill>
              </a:rPr>
              <a:t> </a:t>
            </a:r>
            <a:r>
              <a:rPr lang="de-DE">
                <a:solidFill>
                  <a:srgbClr val="4F7921"/>
                </a:solidFill>
              </a:rPr>
              <a:t>it</a:t>
            </a:r>
            <a:r>
              <a:rPr lang="de-DE">
                <a:solidFill>
                  <a:srgbClr val="4F7921"/>
                </a:solidFill>
              </a:rPr>
              <a:t> happen – bilingualer Unterricht im Fach Geographie</a:t>
            </a:r>
            <a:endParaRPr/>
          </a:p>
        </p:txBody>
      </p:sp>
      <p:sp>
        <p:nvSpPr>
          <p:cNvPr id="6" name="Textfeld 5"/>
          <p:cNvSpPr txBox="1"/>
          <p:nvPr/>
        </p:nvSpPr>
        <p:spPr bwMode="auto">
          <a:xfrm>
            <a:off x="837277" y="1953720"/>
            <a:ext cx="7417543" cy="5578199"/>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marL="285750" indent="-285750">
              <a:lnSpc>
                <a:spcPct val="150000"/>
              </a:lnSpc>
              <a:buFont typeface="Arial"/>
              <a:buChar char="•"/>
              <a:defRPr/>
            </a:pPr>
            <a:r>
              <a:rPr lang="de-DE" sz="1700"/>
              <a:t>Möglichst genaues Rekonstruieren eines zuvor gehörten Textes </a:t>
            </a:r>
            <a:endParaRPr/>
          </a:p>
          <a:p>
            <a:pPr marL="285750" indent="-285750">
              <a:lnSpc>
                <a:spcPct val="150000"/>
              </a:lnSpc>
              <a:buFont typeface="Arial"/>
              <a:buChar char="•"/>
              <a:defRPr/>
            </a:pPr>
            <a:r>
              <a:rPr lang="de-DE" sz="1700"/>
              <a:t>Form des sogenannten Kollaborativen Dialogs</a:t>
            </a:r>
            <a:endParaRPr/>
          </a:p>
          <a:p>
            <a:pPr marL="285750" indent="-285750">
              <a:lnSpc>
                <a:spcPct val="150000"/>
              </a:lnSpc>
              <a:buFont typeface="Arial"/>
              <a:buChar char="•"/>
              <a:defRPr/>
            </a:pPr>
            <a:r>
              <a:rPr lang="de-DE" sz="1700"/>
              <a:t>eigentlich Focus auf grammatische Strukturen, Vokabular, sprachlichen Input und Output</a:t>
            </a:r>
            <a:endParaRPr/>
          </a:p>
          <a:p>
            <a:pPr marL="285750" indent="-285750">
              <a:lnSpc>
                <a:spcPct val="150000"/>
              </a:lnSpc>
              <a:buFont typeface="Arial"/>
              <a:buChar char="•"/>
              <a:defRPr/>
            </a:pPr>
            <a:r>
              <a:rPr lang="de-DE" sz="1700"/>
              <a:t>Im bilingualen Unterricht Focus auf Inhalt</a:t>
            </a:r>
            <a:endParaRPr/>
          </a:p>
          <a:p>
            <a:pPr marL="285750" indent="-285750">
              <a:lnSpc>
                <a:spcPct val="150000"/>
              </a:lnSpc>
              <a:buFont typeface="Arial"/>
              <a:buChar char="•"/>
              <a:defRPr/>
            </a:pPr>
            <a:r>
              <a:rPr lang="de-DE" sz="1700"/>
              <a:t>Vorgehensweise:</a:t>
            </a:r>
            <a:endParaRPr/>
          </a:p>
          <a:p>
            <a:pPr marL="285750" indent="-285750">
              <a:lnSpc>
                <a:spcPct val="150000"/>
              </a:lnSpc>
              <a:buFont typeface="Wingdings"/>
              <a:buChar char="à"/>
              <a:defRPr/>
            </a:pPr>
            <a:r>
              <a:rPr lang="de-DE" sz="1700"/>
              <a:t>Vorlesen eines kurzen Textes</a:t>
            </a:r>
            <a:endParaRPr/>
          </a:p>
          <a:p>
            <a:pPr marL="285750" indent="-285750">
              <a:lnSpc>
                <a:spcPct val="150000"/>
              </a:lnSpc>
              <a:buFont typeface="Wingdings"/>
              <a:buChar char="à"/>
              <a:defRPr/>
            </a:pPr>
            <a:r>
              <a:rPr lang="de-DE" sz="1700"/>
              <a:t>Erneutes Vorlesen des Textes, Schülerinnen und Schüler notieren sich Schlüsselbegriffe</a:t>
            </a:r>
            <a:endParaRPr/>
          </a:p>
          <a:p>
            <a:pPr marL="285750" indent="-285750">
              <a:lnSpc>
                <a:spcPct val="150000"/>
              </a:lnSpc>
              <a:buFont typeface="Wingdings"/>
              <a:buChar char="à"/>
              <a:defRPr/>
            </a:pPr>
            <a:r>
              <a:rPr lang="de-DE" sz="1700"/>
              <a:t>Evtl. nochmaliges Vorlesen des Textes</a:t>
            </a:r>
            <a:endParaRPr/>
          </a:p>
          <a:p>
            <a:pPr marL="285750" indent="-285750">
              <a:lnSpc>
                <a:spcPct val="150000"/>
              </a:lnSpc>
              <a:buFont typeface="Wingdings"/>
              <a:buChar char="à"/>
              <a:defRPr/>
            </a:pPr>
            <a:r>
              <a:rPr lang="de-DE" sz="1700"/>
              <a:t>Wortwörtliche Rekonstruktion des Textes in Kleingruppen oder Partnerarbeit</a:t>
            </a:r>
            <a:endParaRPr/>
          </a:p>
          <a:p>
            <a:pPr marL="285750" indent="-285750">
              <a:buFont typeface="Wingdings"/>
              <a:buChar char="à"/>
              <a:defRPr/>
            </a:pPr>
            <a:endParaRPr lang="de-DE"/>
          </a:p>
          <a:p>
            <a:pPr marL="285750" indent="-285750">
              <a:buFont typeface="Arial"/>
              <a:buChar char="•"/>
              <a:defRPr/>
            </a:pPr>
            <a:endParaRPr lang="de-DE"/>
          </a:p>
          <a:p>
            <a:pPr marL="285750" indent="-285750">
              <a:buFont typeface="Arial"/>
              <a:buChar char="•"/>
              <a:defRPr/>
            </a:pPr>
            <a:endParaRPr lang="de-DE"/>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br>
              <a:rPr lang="de-DE" sz="3200">
                <a:latin typeface="Arial Narrow"/>
              </a:rPr>
            </a:br>
            <a:endParaRPr lang="de-DE"/>
          </a:p>
        </p:txBody>
      </p:sp>
      <p:sp>
        <p:nvSpPr>
          <p:cNvPr id="3" name="Textplatzhalter 2"/>
          <p:cNvSpPr>
            <a:spLocks noGrp="1"/>
          </p:cNvSpPr>
          <p:nvPr>
            <p:ph type="body" sz="half" idx="1"/>
          </p:nvPr>
        </p:nvSpPr>
        <p:spPr bwMode="auto">
          <a:xfrm>
            <a:off x="654264" y="1916831"/>
            <a:ext cx="7590144" cy="4464859"/>
          </a:xfrm>
        </p:spPr>
        <p:txBody>
          <a:bodyPr>
            <a:normAutofit/>
          </a:bodyPr>
          <a:lstStyle/>
          <a:p>
            <a:pPr>
              <a:lnSpc>
                <a:spcPct val="170000"/>
              </a:lnSpc>
              <a:defRPr/>
            </a:pPr>
            <a:endParaRPr lang="de-DE" sz="2000">
              <a:latin typeface="Arial Narrow"/>
              <a:cs typeface="Arial"/>
            </a:endParaRPr>
          </a:p>
          <a:p>
            <a:pPr>
              <a:defRPr/>
            </a:pPr>
            <a:endParaRPr lang="de-DE" sz="1800"/>
          </a:p>
        </p:txBody>
      </p:sp>
      <p:sp>
        <p:nvSpPr>
          <p:cNvPr id="7" name="Textfeld 6"/>
          <p:cNvSpPr txBox="1"/>
          <p:nvPr/>
        </p:nvSpPr>
        <p:spPr bwMode="auto">
          <a:xfrm>
            <a:off x="8347394" y="765067"/>
            <a:ext cx="677106" cy="5616624"/>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r>
              <a:rPr lang="de-DE"/>
              <a:t>Unterrichtsideen</a:t>
            </a:r>
            <a:endParaRPr lang="de-DE" sz="18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p:txBody>
      </p:sp>
      <p:sp>
        <p:nvSpPr>
          <p:cNvPr id="9" name="Textfeld 8"/>
          <p:cNvSpPr txBox="1"/>
          <p:nvPr/>
        </p:nvSpPr>
        <p:spPr bwMode="auto">
          <a:xfrm>
            <a:off x="674518" y="1404628"/>
            <a:ext cx="6345754" cy="40011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defRPr/>
            </a:pPr>
            <a:r>
              <a:rPr lang="de-DE" sz="2000" b="1">
                <a:latin typeface="Arial Narrow"/>
              </a:rPr>
              <a:t>1.3 Vorstellung einer Variante der Methode Dictogloss </a:t>
            </a:r>
            <a:endParaRPr lang="de-DE" sz="2000" b="1"/>
          </a:p>
        </p:txBody>
      </p:sp>
      <p:sp>
        <p:nvSpPr>
          <p:cNvPr id="4" name="Textfeld 3"/>
          <p:cNvSpPr txBox="1"/>
          <p:nvPr/>
        </p:nvSpPr>
        <p:spPr bwMode="auto">
          <a:xfrm>
            <a:off x="488059" y="83671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Make</a:t>
            </a:r>
            <a:r>
              <a:rPr lang="de-DE">
                <a:solidFill>
                  <a:srgbClr val="4F7921"/>
                </a:solidFill>
              </a:rPr>
              <a:t> </a:t>
            </a:r>
            <a:r>
              <a:rPr lang="de-DE">
                <a:solidFill>
                  <a:srgbClr val="4F7921"/>
                </a:solidFill>
              </a:rPr>
              <a:t>it</a:t>
            </a:r>
            <a:r>
              <a:rPr lang="de-DE">
                <a:solidFill>
                  <a:srgbClr val="4F7921"/>
                </a:solidFill>
              </a:rPr>
              <a:t> happen – bilingualer Unterricht im Fach Geographie</a:t>
            </a:r>
            <a:endParaRPr/>
          </a:p>
        </p:txBody>
      </p:sp>
      <p:pic>
        <p:nvPicPr>
          <p:cNvPr id="5" name="simpleshow_Child_Labor">
            <a:hlinkClick r:id="" action="ppaction://media"/>
          </p:cNvPr>
          <p:cNvPicPr>
            <a:picLocks noChangeAspect="1"/>
          </p:cNvPicPr>
          <p:nvPr>
            <a:videoFile r:link="rId5"/>
            <p:extLst>
              <p:ext uri="{DAA4B4D4-6D71-4841-9C94-3DE7FCFB9230}">
                <p14:media xmlns:p14="http://schemas.microsoft.com/office/powerpoint/2010/main" r:embed="rId4"/>
              </p:ext>
            </p:extLst>
          </p:nvPr>
        </p:nvPicPr>
        <p:blipFill>
          <a:blip r:embed="rId3"/>
          <a:stretch/>
        </p:blipFill>
        <p:spPr bwMode="auto">
          <a:xfrm>
            <a:off x="2339753" y="6003246"/>
            <a:ext cx="2592288" cy="45719"/>
          </a:xfrm>
          <a:prstGeom prst="rect">
            <a:avLst/>
          </a:prstGeom>
        </p:spPr>
      </p:pic>
      <p:pic>
        <p:nvPicPr>
          <p:cNvPr id="8" name="Grafik 7" descr="Ein Bild, das Text, Screenshot, Schrift, Dokument enthält.&#10;&#10;Automatisch generierte Beschreibung"/>
          <p:cNvPicPr>
            <a:picLocks noChangeAspect="1"/>
          </p:cNvPicPr>
          <p:nvPr/>
        </p:nvPicPr>
        <p:blipFill>
          <a:blip r:embed="rId6"/>
          <a:stretch/>
        </p:blipFill>
        <p:spPr bwMode="auto">
          <a:xfrm>
            <a:off x="712768" y="1779847"/>
            <a:ext cx="6971065" cy="3847841"/>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0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br>
              <a:rPr lang="de-DE" sz="3200">
                <a:latin typeface="Arial Narrow"/>
              </a:rPr>
            </a:br>
            <a:endParaRPr lang="de-DE"/>
          </a:p>
        </p:txBody>
      </p:sp>
      <p:sp>
        <p:nvSpPr>
          <p:cNvPr id="3" name="Textplatzhalter 2"/>
          <p:cNvSpPr>
            <a:spLocks noGrp="1"/>
          </p:cNvSpPr>
          <p:nvPr>
            <p:ph type="body" sz="half" idx="1"/>
          </p:nvPr>
        </p:nvSpPr>
        <p:spPr bwMode="auto">
          <a:xfrm>
            <a:off x="654264" y="1916831"/>
            <a:ext cx="7590144" cy="4464859"/>
          </a:xfrm>
        </p:spPr>
        <p:txBody>
          <a:bodyPr>
            <a:normAutofit/>
          </a:bodyPr>
          <a:lstStyle/>
          <a:p>
            <a:pPr>
              <a:lnSpc>
                <a:spcPct val="170000"/>
              </a:lnSpc>
              <a:defRPr/>
            </a:pPr>
            <a:endParaRPr lang="de-DE" sz="2000">
              <a:latin typeface="Arial Narrow"/>
              <a:cs typeface="Arial"/>
            </a:endParaRPr>
          </a:p>
          <a:p>
            <a:pPr>
              <a:defRPr/>
            </a:pPr>
            <a:endParaRPr lang="de-DE" sz="1800"/>
          </a:p>
        </p:txBody>
      </p:sp>
      <p:sp>
        <p:nvSpPr>
          <p:cNvPr id="7" name="Textfeld 6"/>
          <p:cNvSpPr txBox="1"/>
          <p:nvPr/>
        </p:nvSpPr>
        <p:spPr bwMode="auto">
          <a:xfrm>
            <a:off x="8347394" y="765067"/>
            <a:ext cx="677106" cy="5616624"/>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r>
              <a:rPr lang="de-DE"/>
              <a:t>Unterrichtsideen</a:t>
            </a:r>
            <a:endParaRPr lang="de-DE" sz="18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p:txBody>
      </p:sp>
      <p:sp>
        <p:nvSpPr>
          <p:cNvPr id="9" name="Textfeld 8"/>
          <p:cNvSpPr txBox="1"/>
          <p:nvPr/>
        </p:nvSpPr>
        <p:spPr bwMode="auto">
          <a:xfrm>
            <a:off x="674518" y="1404628"/>
            <a:ext cx="6345754" cy="3477875"/>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defRPr/>
            </a:pPr>
            <a:r>
              <a:rPr lang="de-DE" sz="2000" b="1">
                <a:latin typeface="Arial Narrow"/>
              </a:rPr>
              <a:t>1.3 Vorstellung einer Variante der Methode Dictogloss</a:t>
            </a:r>
            <a:endParaRPr/>
          </a:p>
          <a:p>
            <a:pPr>
              <a:defRPr/>
            </a:pPr>
            <a:endParaRPr lang="de-DE" sz="2000" b="1">
              <a:latin typeface="Arial Narrow"/>
            </a:endParaRPr>
          </a:p>
          <a:p>
            <a:pPr marL="342900" indent="-342900">
              <a:buFont typeface="Arial"/>
              <a:buChar char="•"/>
              <a:defRPr/>
            </a:pPr>
            <a:r>
              <a:rPr lang="de-DE" sz="2000" b="1">
                <a:latin typeface="Calibri"/>
                <a:cs typeface="Calibri"/>
              </a:rPr>
              <a:t>Einsatz im bilingualen Unterricht:</a:t>
            </a:r>
            <a:endParaRPr/>
          </a:p>
          <a:p>
            <a:pPr>
              <a:defRPr/>
            </a:pPr>
            <a:endParaRPr lang="de-DE" sz="2000" b="1">
              <a:latin typeface="Calibri"/>
              <a:cs typeface="Calibri"/>
            </a:endParaRPr>
          </a:p>
          <a:p>
            <a:pPr marL="342900" indent="-342900">
              <a:buFont typeface="Wingdings"/>
              <a:buChar char="à"/>
              <a:defRPr/>
            </a:pPr>
            <a:r>
              <a:rPr lang="de-DE" sz="2000">
                <a:latin typeface="Calibri"/>
                <a:cs typeface="Calibri"/>
              </a:rPr>
              <a:t>Bananenproduktion in Costa Rica</a:t>
            </a:r>
            <a:r>
              <a:rPr lang="de-DE" sz="2000">
                <a:latin typeface="Calibri"/>
                <a:cs typeface="Calibri"/>
              </a:rPr>
              <a:t> </a:t>
            </a:r>
            <a:endParaRPr/>
          </a:p>
          <a:p>
            <a:pPr>
              <a:defRPr/>
            </a:pPr>
            <a:r>
              <a:rPr lang="de-DE" sz="2000">
                <a:latin typeface="Calibri"/>
                <a:cs typeface="Calibri"/>
              </a:rPr>
              <a:t>Evtl. Bilder, die chronologische Reihenfolge der Bananen ernte zeigen</a:t>
            </a:r>
            <a:endParaRPr/>
          </a:p>
          <a:p>
            <a:pPr>
              <a:defRPr/>
            </a:pPr>
            <a:endParaRPr lang="de-DE" sz="2000">
              <a:latin typeface="Calibri"/>
              <a:cs typeface="Calibri"/>
            </a:endParaRPr>
          </a:p>
          <a:p>
            <a:pPr marL="342900" indent="-342900">
              <a:buFont typeface="Wingdings"/>
              <a:buChar char="à"/>
              <a:defRPr/>
            </a:pPr>
            <a:r>
              <a:rPr lang="de-DE" sz="2000">
                <a:latin typeface="Calibri"/>
                <a:cs typeface="Calibri"/>
              </a:rPr>
              <a:t>Verschiedene Treibhausgase und deren Entstehung</a:t>
            </a:r>
            <a:endParaRPr/>
          </a:p>
          <a:p>
            <a:pPr>
              <a:defRPr/>
            </a:pPr>
            <a:endParaRPr lang="de-DE" sz="2000">
              <a:latin typeface="Calibri"/>
              <a:cs typeface="Calibri"/>
            </a:endParaRPr>
          </a:p>
          <a:p>
            <a:pPr>
              <a:defRPr/>
            </a:pPr>
            <a:r>
              <a:rPr lang="de-DE" sz="2000">
                <a:latin typeface="Calibri"/>
                <a:cs typeface="Calibri"/>
              </a:rPr>
              <a:t> Aufstieg Chinas zur Wirtschaftsmacht</a:t>
            </a:r>
            <a:endParaRPr lang="de-DE" sz="2000">
              <a:latin typeface="Calibri"/>
              <a:cs typeface="Calibri"/>
            </a:endParaRPr>
          </a:p>
        </p:txBody>
      </p:sp>
      <p:sp>
        <p:nvSpPr>
          <p:cNvPr id="4" name="Textfeld 3"/>
          <p:cNvSpPr txBox="1"/>
          <p:nvPr/>
        </p:nvSpPr>
        <p:spPr bwMode="auto">
          <a:xfrm>
            <a:off x="488059" y="83671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Make</a:t>
            </a:r>
            <a:r>
              <a:rPr lang="de-DE">
                <a:solidFill>
                  <a:srgbClr val="4F7921"/>
                </a:solidFill>
              </a:rPr>
              <a:t> </a:t>
            </a:r>
            <a:r>
              <a:rPr lang="de-DE">
                <a:solidFill>
                  <a:srgbClr val="4F7921"/>
                </a:solidFill>
              </a:rPr>
              <a:t>it</a:t>
            </a:r>
            <a:r>
              <a:rPr lang="de-DE">
                <a:solidFill>
                  <a:srgbClr val="4F7921"/>
                </a:solidFill>
              </a:rPr>
              <a:t> happen – bilingualer Unterricht im Fach Geographie</a:t>
            </a:r>
            <a:endParaRPr/>
          </a:p>
        </p:txBody>
      </p:sp>
      <p:pic>
        <p:nvPicPr>
          <p:cNvPr id="5" name="simpleshow_Child_Labor">
            <a:hlinkClick r:id="" action="ppaction://media"/>
          </p:cNvPr>
          <p:cNvPicPr>
            <a:picLocks noChangeAspect="1"/>
          </p:cNvPicPr>
          <p:nvPr>
            <a:videoFile r:link="rId5"/>
            <p:extLst>
              <p:ext uri="{DAA4B4D4-6D71-4841-9C94-3DE7FCFB9230}">
                <p14:media xmlns:p14="http://schemas.microsoft.com/office/powerpoint/2010/main" r:embed="rId4"/>
              </p:ext>
            </p:extLst>
          </p:nvPr>
        </p:nvPicPr>
        <p:blipFill>
          <a:blip r:embed="rId3"/>
          <a:stretch/>
        </p:blipFill>
        <p:spPr bwMode="auto">
          <a:xfrm>
            <a:off x="2339753" y="6003246"/>
            <a:ext cx="2592288" cy="45719"/>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04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cTn>
                <p:tgtEl>
                  <p:spTgt spid="5"/>
                </p:tgtEl>
              </p:cMediaNode>
            </p:video>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br>
              <a:rPr lang="de-DE" sz="3200">
                <a:latin typeface="Arial Narrow"/>
              </a:rPr>
            </a:br>
            <a:endParaRPr lang="de-DE"/>
          </a:p>
        </p:txBody>
      </p:sp>
      <p:sp>
        <p:nvSpPr>
          <p:cNvPr id="3" name="Textplatzhalter 2"/>
          <p:cNvSpPr>
            <a:spLocks noGrp="1"/>
          </p:cNvSpPr>
          <p:nvPr>
            <p:ph type="body" sz="half" idx="1"/>
          </p:nvPr>
        </p:nvSpPr>
        <p:spPr bwMode="auto">
          <a:xfrm>
            <a:off x="654264" y="1916831"/>
            <a:ext cx="7590144" cy="4464859"/>
          </a:xfrm>
        </p:spPr>
        <p:txBody>
          <a:bodyPr>
            <a:normAutofit/>
          </a:bodyPr>
          <a:lstStyle/>
          <a:p>
            <a:pPr marL="0" indent="0">
              <a:buNone/>
              <a:defRPr/>
            </a:pPr>
            <a:r>
              <a:rPr lang="de-DE" sz="2000">
                <a:latin typeface="Calibri"/>
                <a:cs typeface="Calibri"/>
              </a:rPr>
              <a:t>Arbeitsblatt für Schülerinnen </a:t>
            </a:r>
            <a:endParaRPr/>
          </a:p>
          <a:p>
            <a:pPr marL="0" indent="0">
              <a:buNone/>
              <a:defRPr/>
            </a:pPr>
            <a:r>
              <a:rPr lang="de-DE" sz="2000">
                <a:latin typeface="Calibri"/>
                <a:cs typeface="Calibri"/>
              </a:rPr>
              <a:t>und Schüler</a:t>
            </a:r>
            <a:endParaRPr/>
          </a:p>
          <a:p>
            <a:pPr marL="0" indent="0">
              <a:buNone/>
              <a:defRPr/>
            </a:pPr>
            <a:r>
              <a:rPr lang="en-US" sz="2000">
                <a:latin typeface="Calibri"/>
                <a:cs typeface="Calibri"/>
              </a:rPr>
              <a:t> Scaffolding </a:t>
            </a:r>
            <a:r>
              <a:rPr lang="en-US" sz="2000">
                <a:latin typeface="Calibri"/>
                <a:cs typeface="Calibri"/>
              </a:rPr>
              <a:t>nötig</a:t>
            </a:r>
            <a:endParaRPr lang="en-US" sz="2000">
              <a:latin typeface="Calibri"/>
              <a:cs typeface="Calibri"/>
            </a:endParaRPr>
          </a:p>
        </p:txBody>
      </p:sp>
      <p:sp>
        <p:nvSpPr>
          <p:cNvPr id="7" name="Textfeld 6"/>
          <p:cNvSpPr txBox="1"/>
          <p:nvPr/>
        </p:nvSpPr>
        <p:spPr bwMode="auto">
          <a:xfrm>
            <a:off x="8347394" y="765067"/>
            <a:ext cx="677106" cy="5616624"/>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r>
              <a:rPr lang="de-DE"/>
              <a:t>Unterrichtsideen</a:t>
            </a:r>
            <a:endParaRPr lang="de-DE" sz="18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p:txBody>
      </p:sp>
      <p:sp>
        <p:nvSpPr>
          <p:cNvPr id="9" name="Textfeld 8"/>
          <p:cNvSpPr txBox="1"/>
          <p:nvPr/>
        </p:nvSpPr>
        <p:spPr bwMode="auto">
          <a:xfrm>
            <a:off x="674518" y="1404628"/>
            <a:ext cx="4752528" cy="40011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defRPr/>
            </a:pPr>
            <a:r>
              <a:rPr lang="de-DE" sz="2000" b="1">
                <a:latin typeface="Arial Narrow"/>
              </a:rPr>
              <a:t>1.4 </a:t>
            </a:r>
            <a:r>
              <a:rPr lang="de-DE" sz="2000" b="1">
                <a:latin typeface="Arial Narrow"/>
              </a:rPr>
              <a:t>Analyzing</a:t>
            </a:r>
            <a:r>
              <a:rPr lang="de-DE" sz="2000" b="1">
                <a:latin typeface="Arial Narrow"/>
              </a:rPr>
              <a:t> </a:t>
            </a:r>
            <a:r>
              <a:rPr lang="de-DE" sz="2000" b="1">
                <a:latin typeface="Arial Narrow"/>
              </a:rPr>
              <a:t>caricatures</a:t>
            </a:r>
            <a:r>
              <a:rPr lang="de-DE" sz="2000" b="1">
                <a:latin typeface="Arial Narrow"/>
              </a:rPr>
              <a:t> / </a:t>
            </a:r>
            <a:r>
              <a:rPr lang="de-DE" sz="2000" b="1">
                <a:latin typeface="Arial Narrow"/>
              </a:rPr>
              <a:t>cartoons</a:t>
            </a:r>
            <a:endParaRPr lang="de-DE" sz="2000" b="1"/>
          </a:p>
        </p:txBody>
      </p:sp>
      <p:sp>
        <p:nvSpPr>
          <p:cNvPr id="4" name="Textfeld 3"/>
          <p:cNvSpPr txBox="1"/>
          <p:nvPr/>
        </p:nvSpPr>
        <p:spPr bwMode="auto">
          <a:xfrm>
            <a:off x="488059" y="83671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Make</a:t>
            </a:r>
            <a:r>
              <a:rPr lang="de-DE">
                <a:solidFill>
                  <a:srgbClr val="4F7921"/>
                </a:solidFill>
              </a:rPr>
              <a:t> </a:t>
            </a:r>
            <a:r>
              <a:rPr lang="de-DE">
                <a:solidFill>
                  <a:srgbClr val="4F7921"/>
                </a:solidFill>
              </a:rPr>
              <a:t>it</a:t>
            </a:r>
            <a:r>
              <a:rPr lang="de-DE">
                <a:solidFill>
                  <a:srgbClr val="4F7921"/>
                </a:solidFill>
              </a:rPr>
              <a:t> happen – bilingualer Unterricht im Fach Geographie</a:t>
            </a:r>
            <a:endParaRPr/>
          </a:p>
        </p:txBody>
      </p:sp>
      <p:pic>
        <p:nvPicPr>
          <p:cNvPr id="6" name="Grafik 5" descr="Ein Bild, das Text, Screenshot, Schrift, Dokument enthält.&#10;&#10;Automatisch generierte Beschreibung"/>
          <p:cNvPicPr>
            <a:picLocks noChangeAspect="1"/>
          </p:cNvPicPr>
          <p:nvPr/>
        </p:nvPicPr>
        <p:blipFill>
          <a:blip r:embed="rId3"/>
          <a:stretch/>
        </p:blipFill>
        <p:spPr bwMode="auto">
          <a:xfrm>
            <a:off x="3851920" y="1747736"/>
            <a:ext cx="4224154" cy="4941169"/>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br>
              <a:rPr lang="de-DE" sz="3200">
                <a:latin typeface="Arial Narrow"/>
              </a:rPr>
            </a:br>
            <a:endParaRPr lang="de-DE"/>
          </a:p>
        </p:txBody>
      </p:sp>
      <p:sp>
        <p:nvSpPr>
          <p:cNvPr id="3" name="Textplatzhalter 2"/>
          <p:cNvSpPr>
            <a:spLocks noGrp="1"/>
          </p:cNvSpPr>
          <p:nvPr>
            <p:ph type="body" sz="half" idx="1"/>
          </p:nvPr>
        </p:nvSpPr>
        <p:spPr bwMode="auto">
          <a:xfrm>
            <a:off x="3923928" y="1916831"/>
            <a:ext cx="4320480" cy="3888433"/>
          </a:xfrm>
        </p:spPr>
        <p:txBody>
          <a:bodyPr>
            <a:normAutofit fontScale="77500" lnSpcReduction="20000"/>
          </a:bodyPr>
          <a:lstStyle/>
          <a:p>
            <a:pPr marL="0" indent="0">
              <a:buNone/>
              <a:defRPr/>
            </a:pPr>
            <a:endParaRPr lang="en-US" sz="1200"/>
          </a:p>
          <a:p>
            <a:pPr marL="0" indent="0">
              <a:lnSpc>
                <a:spcPct val="170000"/>
              </a:lnSpc>
              <a:buNone/>
              <a:defRPr/>
            </a:pPr>
            <a:r>
              <a:rPr lang="en-US" sz="1400">
                <a:latin typeface="Calibri"/>
                <a:cs typeface="Calibri"/>
              </a:rPr>
              <a:t>The cartoon shows Christmas Eve some time in the future. In the picture, you can see Santa Claus flying over the sea with his sleigh loaded with gifts. Santa Claus, who is at the center of the cartoon, points in shock to a spot in the ocean where Venice used to be. Because Venice is now completely underwater, he cannot deliver his gifts. </a:t>
            </a:r>
            <a:endParaRPr/>
          </a:p>
          <a:p>
            <a:pPr marL="0" indent="0">
              <a:lnSpc>
                <a:spcPct val="170000"/>
              </a:lnSpc>
              <a:buNone/>
              <a:defRPr/>
            </a:pPr>
            <a:r>
              <a:rPr lang="en-US" sz="1400">
                <a:latin typeface="Calibri"/>
                <a:cs typeface="Calibri"/>
              </a:rPr>
              <a:t>The cartoon uses the childlike idea that Santa Claus brings the gifts. The issue being addressed here is global warming. The consequence of global warming is that lower lying areas will be flooded because of rising sea levels. </a:t>
            </a:r>
            <a:endParaRPr/>
          </a:p>
          <a:p>
            <a:pPr marL="0" indent="0">
              <a:lnSpc>
                <a:spcPct val="170000"/>
              </a:lnSpc>
              <a:buNone/>
              <a:defRPr/>
            </a:pPr>
            <a:r>
              <a:rPr lang="en-US" sz="1400">
                <a:latin typeface="Calibri"/>
                <a:cs typeface="Calibri"/>
              </a:rPr>
              <a:t>Not only Venice will be affected, but also, for example, the Dutch coast. The intention of the cartoonist is to wake us up and emphasize the seriousness of the situation. </a:t>
            </a:r>
            <a:endParaRPr lang="de-DE" sz="1400">
              <a:latin typeface="Calibri"/>
              <a:cs typeface="Calibri"/>
            </a:endParaRPr>
          </a:p>
        </p:txBody>
      </p:sp>
      <p:sp>
        <p:nvSpPr>
          <p:cNvPr id="7" name="Textfeld 6"/>
          <p:cNvSpPr txBox="1"/>
          <p:nvPr/>
        </p:nvSpPr>
        <p:spPr bwMode="auto">
          <a:xfrm>
            <a:off x="8347394" y="765067"/>
            <a:ext cx="677106" cy="5616624"/>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r>
              <a:rPr lang="de-DE"/>
              <a:t>Unterrichtsideen</a:t>
            </a:r>
            <a:endParaRPr lang="de-DE" sz="18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p:txBody>
      </p:sp>
      <p:sp>
        <p:nvSpPr>
          <p:cNvPr id="9" name="Textfeld 8"/>
          <p:cNvSpPr txBox="1"/>
          <p:nvPr/>
        </p:nvSpPr>
        <p:spPr bwMode="auto">
          <a:xfrm>
            <a:off x="674518" y="1404628"/>
            <a:ext cx="4572000" cy="40011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defRPr/>
            </a:pPr>
            <a:r>
              <a:rPr lang="de-DE" sz="2000" b="1">
                <a:latin typeface="Arial Narrow"/>
              </a:rPr>
              <a:t>1.4 </a:t>
            </a:r>
            <a:r>
              <a:rPr lang="de-DE" sz="2000" b="1">
                <a:latin typeface="Arial Narrow"/>
              </a:rPr>
              <a:t>Analyzing</a:t>
            </a:r>
            <a:r>
              <a:rPr lang="de-DE" sz="2000" b="1">
                <a:latin typeface="Arial Narrow"/>
              </a:rPr>
              <a:t> </a:t>
            </a:r>
            <a:r>
              <a:rPr lang="de-DE" sz="2000" b="1">
                <a:latin typeface="Arial Narrow"/>
              </a:rPr>
              <a:t>caricatures</a:t>
            </a:r>
            <a:r>
              <a:rPr lang="de-DE" sz="2000" b="1">
                <a:latin typeface="Arial Narrow"/>
              </a:rPr>
              <a:t> / </a:t>
            </a:r>
            <a:r>
              <a:rPr lang="de-DE" sz="2000" b="1">
                <a:latin typeface="Arial Narrow"/>
              </a:rPr>
              <a:t>cartoons</a:t>
            </a:r>
            <a:endParaRPr lang="de-DE" sz="2000" b="1"/>
          </a:p>
        </p:txBody>
      </p:sp>
      <p:sp>
        <p:nvSpPr>
          <p:cNvPr id="4" name="Textfeld 3"/>
          <p:cNvSpPr txBox="1"/>
          <p:nvPr/>
        </p:nvSpPr>
        <p:spPr bwMode="auto">
          <a:xfrm>
            <a:off x="488059" y="83671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Make</a:t>
            </a:r>
            <a:r>
              <a:rPr lang="de-DE">
                <a:solidFill>
                  <a:srgbClr val="4F7921"/>
                </a:solidFill>
              </a:rPr>
              <a:t> </a:t>
            </a:r>
            <a:r>
              <a:rPr lang="de-DE">
                <a:solidFill>
                  <a:srgbClr val="4F7921"/>
                </a:solidFill>
              </a:rPr>
              <a:t>it</a:t>
            </a:r>
            <a:r>
              <a:rPr lang="de-DE">
                <a:solidFill>
                  <a:srgbClr val="4F7921"/>
                </a:solidFill>
              </a:rPr>
              <a:t> happen – bilingualer Unterricht im Fach Geographie</a:t>
            </a:r>
            <a:endParaRPr/>
          </a:p>
        </p:txBody>
      </p:sp>
      <p:pic>
        <p:nvPicPr>
          <p:cNvPr id="5" name="Bild 1"/>
          <p:cNvPicPr>
            <a:picLocks noChangeAspect="1"/>
          </p:cNvPicPr>
          <p:nvPr/>
        </p:nvPicPr>
        <p:blipFill>
          <a:blip r:embed="rId3"/>
          <a:stretch/>
        </p:blipFill>
        <p:spPr bwMode="auto">
          <a:xfrm>
            <a:off x="670824" y="1966072"/>
            <a:ext cx="2533024" cy="4201572"/>
          </a:xfrm>
          <a:prstGeom prst="rect">
            <a:avLst/>
          </a:prstGeom>
          <a:noFill/>
          <a:ln>
            <a:noFill/>
          </a:ln>
        </p:spPr>
      </p:pic>
      <p:sp>
        <p:nvSpPr>
          <p:cNvPr id="6" name="Rechteck 5"/>
          <p:cNvSpPr/>
          <p:nvPr/>
        </p:nvSpPr>
        <p:spPr bwMode="auto">
          <a:xfrm>
            <a:off x="2146823" y="2533237"/>
            <a:ext cx="720080" cy="52736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de-DE" sz="1200" b="1">
                <a:solidFill>
                  <a:schemeClr val="tx1"/>
                </a:solidFill>
                <a:latin typeface="Arial Narrow"/>
                <a:cs typeface="Calibri"/>
              </a:rPr>
              <a:t>There used to be Venice</a:t>
            </a:r>
            <a:r>
              <a:rPr lang="de-DE" sz="1200">
                <a:solidFill>
                  <a:schemeClr val="tx1"/>
                </a:solidFill>
                <a:latin typeface="Calibri"/>
                <a:cs typeface="Calibri"/>
              </a:rPr>
              <a:t>.</a:t>
            </a:r>
            <a:endParaRPr/>
          </a:p>
        </p:txBody>
      </p:sp>
      <p:sp>
        <p:nvSpPr>
          <p:cNvPr id="10" name="Textfeld 9"/>
          <p:cNvSpPr txBox="1"/>
          <p:nvPr/>
        </p:nvSpPr>
        <p:spPr bwMode="auto">
          <a:xfrm>
            <a:off x="827584" y="6166247"/>
            <a:ext cx="1020834" cy="21544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gn="just">
              <a:spcBef>
                <a:spcPts val="600"/>
              </a:spcBef>
              <a:spcAft>
                <a:spcPts val="600"/>
              </a:spcAft>
              <a:defRPr/>
            </a:pPr>
            <a:r>
              <a:rPr lang="en-GB" sz="800">
                <a:solidFill>
                  <a:srgbClr val="000000"/>
                </a:solidFill>
                <a:latin typeface="Calibri Light"/>
                <a:ea typeface="Times New Roman"/>
                <a:cs typeface="Times New Roman"/>
              </a:rPr>
              <a:t>© ISB</a:t>
            </a:r>
            <a:endParaRPr lang="de-DE" sz="800">
              <a:latin typeface="Arial"/>
              <a:ea typeface="Times New Roman"/>
              <a:cs typeface="Times New Roman"/>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Textplatzhalter 2"/>
          <p:cNvSpPr>
            <a:spLocks noGrp="1"/>
          </p:cNvSpPr>
          <p:nvPr>
            <p:ph type="body" sz="half" idx="1"/>
          </p:nvPr>
        </p:nvSpPr>
        <p:spPr bwMode="auto">
          <a:xfrm>
            <a:off x="674518" y="2039591"/>
            <a:ext cx="7569889" cy="3413782"/>
          </a:xfrm>
        </p:spPr>
        <p:txBody>
          <a:bodyPr>
            <a:normAutofit/>
          </a:bodyPr>
          <a:lstStyle/>
          <a:p>
            <a:pPr>
              <a:buFont typeface="Arial"/>
              <a:buChar char="•"/>
              <a:defRPr/>
            </a:pPr>
            <a:r>
              <a:rPr lang="de-DE" sz="1800"/>
              <a:t>Einstieg zu </a:t>
            </a:r>
            <a:r>
              <a:rPr lang="de-DE" sz="1800"/>
              <a:t>cities</a:t>
            </a:r>
            <a:r>
              <a:rPr lang="de-DE" sz="1800"/>
              <a:t>: Lieder anspielen </a:t>
            </a:r>
            <a:r>
              <a:rPr lang="de-DE" sz="1800"/>
              <a:t> Erraten des Künstlers und/oder des Titels </a:t>
            </a:r>
            <a:endParaRPr/>
          </a:p>
          <a:p>
            <a:pPr>
              <a:buFont typeface="Arial"/>
              <a:buChar char="•"/>
              <a:defRPr/>
            </a:pPr>
            <a:r>
              <a:rPr lang="de-DE" sz="1800"/>
              <a:t>Beispiele: Miami von Will Smith, </a:t>
            </a:r>
            <a:r>
              <a:rPr lang="de-DE" sz="1800"/>
              <a:t>Waking</a:t>
            </a:r>
            <a:r>
              <a:rPr lang="de-DE" sz="1800"/>
              <a:t> </a:t>
            </a:r>
            <a:r>
              <a:rPr lang="de-DE" sz="1800"/>
              <a:t>up</a:t>
            </a:r>
            <a:r>
              <a:rPr lang="de-DE" sz="1800"/>
              <a:t> in Vegas von Katy Perry, Empire State </a:t>
            </a:r>
            <a:r>
              <a:rPr lang="de-DE" sz="1800"/>
              <a:t>of</a:t>
            </a:r>
            <a:r>
              <a:rPr lang="de-DE" sz="1800"/>
              <a:t> </a:t>
            </a:r>
            <a:r>
              <a:rPr lang="de-DE" sz="1800"/>
              <a:t>Mind</a:t>
            </a:r>
            <a:r>
              <a:rPr lang="de-DE" sz="1800"/>
              <a:t> von Alicia Keys, …</a:t>
            </a:r>
            <a:endParaRPr/>
          </a:p>
          <a:p>
            <a:pPr>
              <a:buFont typeface="Arial"/>
              <a:buChar char="•"/>
              <a:defRPr/>
            </a:pPr>
            <a:r>
              <a:rPr lang="de-DE" sz="1800"/>
              <a:t>Arbeitsblatt zum Buch Diercke </a:t>
            </a:r>
            <a:r>
              <a:rPr lang="de-DE" sz="1800"/>
              <a:t>Geography</a:t>
            </a:r>
            <a:r>
              <a:rPr lang="de-DE" sz="1800"/>
              <a:t> Volume 1</a:t>
            </a:r>
            <a:endParaRPr/>
          </a:p>
          <a:p>
            <a:pPr>
              <a:buFont typeface="Arial"/>
              <a:buChar char="•"/>
              <a:defRPr/>
            </a:pPr>
            <a:r>
              <a:rPr lang="de-DE" sz="1800"/>
              <a:t>Als weiterführende Aufgaben oder zur Ergebnissicherung: Learning Snacks</a:t>
            </a:r>
            <a:endParaRPr lang="de-DE" sz="1800"/>
          </a:p>
          <a:p>
            <a:pPr marL="0" indent="0">
              <a:buNone/>
              <a:defRPr/>
            </a:pPr>
            <a:endParaRPr lang="de-DE" sz="1800"/>
          </a:p>
          <a:p>
            <a:pPr marL="0" indent="0">
              <a:buNone/>
              <a:defRPr/>
            </a:pPr>
            <a:r>
              <a:rPr lang="de-DE" sz="1800" u="sng">
                <a:hlinkClick r:id="rId3" tooltip="http://tinyurl.com/5ps9xpxw"/>
              </a:rPr>
              <a:t>http://tinyurl.com/5ps9xpxw</a:t>
            </a:r>
            <a:endParaRPr lang="de-DE" sz="1800"/>
          </a:p>
          <a:p>
            <a:pPr marL="0" indent="0">
              <a:buNone/>
              <a:defRPr/>
            </a:pPr>
            <a:endParaRPr lang="de-DE" sz="1800"/>
          </a:p>
          <a:p>
            <a:pPr marL="0" indent="0">
              <a:buNone/>
              <a:defRPr/>
            </a:pPr>
            <a:r>
              <a:rPr lang="en-US" sz="1800" u="sng">
                <a:hlinkClick r:id="rId4" tooltip="http://tinyurl.com/3cw6e2vu"/>
              </a:rPr>
              <a:t>http://tinyurl.com/3cw6e2vu</a:t>
            </a:r>
            <a:endParaRPr lang="en-US" sz="1800"/>
          </a:p>
          <a:p>
            <a:pPr marL="0" indent="0">
              <a:buNone/>
              <a:defRPr/>
            </a:pPr>
            <a:endParaRPr lang="en-US" sz="1800"/>
          </a:p>
        </p:txBody>
      </p:sp>
      <p:sp>
        <p:nvSpPr>
          <p:cNvPr id="7" name="Textfeld 6"/>
          <p:cNvSpPr txBox="1"/>
          <p:nvPr/>
        </p:nvSpPr>
        <p:spPr bwMode="auto">
          <a:xfrm>
            <a:off x="8347394" y="765067"/>
            <a:ext cx="677106" cy="5616624"/>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r>
              <a:rPr lang="de-DE"/>
              <a:t>Unterrichtsideen</a:t>
            </a:r>
            <a:endParaRPr lang="de-DE" sz="18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p:txBody>
      </p:sp>
      <p:sp>
        <p:nvSpPr>
          <p:cNvPr id="4" name="Textfeld 3"/>
          <p:cNvSpPr txBox="1"/>
          <p:nvPr/>
        </p:nvSpPr>
        <p:spPr bwMode="auto">
          <a:xfrm>
            <a:off x="488059" y="83671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Make</a:t>
            </a:r>
            <a:r>
              <a:rPr lang="de-DE">
                <a:solidFill>
                  <a:srgbClr val="4F7921"/>
                </a:solidFill>
              </a:rPr>
              <a:t> </a:t>
            </a:r>
            <a:r>
              <a:rPr lang="de-DE">
                <a:solidFill>
                  <a:srgbClr val="4F7921"/>
                </a:solidFill>
              </a:rPr>
              <a:t>it</a:t>
            </a:r>
            <a:r>
              <a:rPr lang="de-DE">
                <a:solidFill>
                  <a:srgbClr val="4F7921"/>
                </a:solidFill>
              </a:rPr>
              <a:t> happen – bilingualer Unterricht im Fach Geographie</a:t>
            </a:r>
            <a:endParaRPr/>
          </a:p>
        </p:txBody>
      </p:sp>
      <p:sp>
        <p:nvSpPr>
          <p:cNvPr id="10" name="Titel 9"/>
          <p:cNvSpPr>
            <a:spLocks noGrp="1"/>
          </p:cNvSpPr>
          <p:nvPr>
            <p:ph type="title"/>
          </p:nvPr>
        </p:nvSpPr>
        <p:spPr bwMode="auto">
          <a:xfrm>
            <a:off x="683359" y="1449500"/>
            <a:ext cx="8002588" cy="470496"/>
          </a:xfrm>
        </p:spPr>
        <p:txBody>
          <a:bodyPr>
            <a:normAutofit/>
          </a:bodyPr>
          <a:lstStyle/>
          <a:p>
            <a:pPr>
              <a:defRPr/>
            </a:pPr>
            <a:r>
              <a:rPr lang="de-DE" sz="2000" b="1">
                <a:solidFill>
                  <a:schemeClr val="tx1"/>
                </a:solidFill>
                <a:latin typeface="Arial Narrow"/>
              </a:rPr>
              <a:t>1.5 The US-American City </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7" name="Textfeld 6"/>
          <p:cNvSpPr txBox="1"/>
          <p:nvPr/>
        </p:nvSpPr>
        <p:spPr bwMode="auto">
          <a:xfrm>
            <a:off x="8347394" y="765067"/>
            <a:ext cx="677106" cy="5616624"/>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r>
              <a:rPr lang="de-DE"/>
              <a:t>Unterrichtsideen</a:t>
            </a:r>
            <a:endParaRPr lang="de-DE" sz="18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p:txBody>
      </p:sp>
      <p:sp>
        <p:nvSpPr>
          <p:cNvPr id="4" name="Textfeld 3"/>
          <p:cNvSpPr txBox="1"/>
          <p:nvPr/>
        </p:nvSpPr>
        <p:spPr bwMode="auto">
          <a:xfrm>
            <a:off x="488059" y="83671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Make</a:t>
            </a:r>
            <a:r>
              <a:rPr lang="de-DE">
                <a:solidFill>
                  <a:srgbClr val="4F7921"/>
                </a:solidFill>
              </a:rPr>
              <a:t> </a:t>
            </a:r>
            <a:r>
              <a:rPr lang="de-DE">
                <a:solidFill>
                  <a:srgbClr val="4F7921"/>
                </a:solidFill>
              </a:rPr>
              <a:t>it</a:t>
            </a:r>
            <a:r>
              <a:rPr lang="de-DE">
                <a:solidFill>
                  <a:srgbClr val="4F7921"/>
                </a:solidFill>
              </a:rPr>
              <a:t> happen – bilingualer Unterricht im Fach Geographie</a:t>
            </a:r>
            <a:endParaRPr/>
          </a:p>
        </p:txBody>
      </p:sp>
      <p:sp>
        <p:nvSpPr>
          <p:cNvPr id="10" name="Titel 9"/>
          <p:cNvSpPr>
            <a:spLocks noGrp="1"/>
          </p:cNvSpPr>
          <p:nvPr>
            <p:ph type="title"/>
          </p:nvPr>
        </p:nvSpPr>
        <p:spPr bwMode="auto">
          <a:xfrm>
            <a:off x="683359" y="1449500"/>
            <a:ext cx="8002588" cy="470496"/>
          </a:xfrm>
        </p:spPr>
        <p:txBody>
          <a:bodyPr>
            <a:normAutofit/>
          </a:bodyPr>
          <a:lstStyle/>
          <a:p>
            <a:pPr>
              <a:defRPr/>
            </a:pPr>
            <a:r>
              <a:rPr lang="de-DE" sz="2000" b="1">
                <a:solidFill>
                  <a:schemeClr val="tx1"/>
                </a:solidFill>
                <a:latin typeface="Arial Narrow"/>
              </a:rPr>
              <a:t>1.5 The US-American City </a:t>
            </a:r>
            <a:endParaRPr/>
          </a:p>
        </p:txBody>
      </p:sp>
      <p:pic>
        <p:nvPicPr>
          <p:cNvPr id="5" name="Grafik 4" descr="Ein Bild, das Text, Screenshot, Schrift, Zahl enthält.&#10;&#10;Automatisch generierte Beschreibung"/>
          <p:cNvPicPr>
            <a:picLocks noChangeAspect="1"/>
          </p:cNvPicPr>
          <p:nvPr/>
        </p:nvPicPr>
        <p:blipFill>
          <a:blip r:embed="rId3"/>
          <a:stretch/>
        </p:blipFill>
        <p:spPr bwMode="auto">
          <a:xfrm>
            <a:off x="611560" y="1828862"/>
            <a:ext cx="7020272" cy="5009921"/>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br>
              <a:rPr lang="de-DE" sz="3200">
                <a:latin typeface="Arial Narrow"/>
              </a:rPr>
            </a:br>
            <a:endParaRPr lang="de-DE"/>
          </a:p>
        </p:txBody>
      </p:sp>
      <p:sp>
        <p:nvSpPr>
          <p:cNvPr id="3" name="Textplatzhalter 2"/>
          <p:cNvSpPr>
            <a:spLocks noGrp="1"/>
          </p:cNvSpPr>
          <p:nvPr>
            <p:ph type="body" sz="half" idx="1"/>
          </p:nvPr>
        </p:nvSpPr>
        <p:spPr bwMode="auto">
          <a:xfrm>
            <a:off x="654264" y="1916831"/>
            <a:ext cx="7590144" cy="4464859"/>
          </a:xfrm>
        </p:spPr>
        <p:txBody>
          <a:bodyPr>
            <a:normAutofit/>
          </a:bodyPr>
          <a:lstStyle/>
          <a:p>
            <a:pPr>
              <a:lnSpc>
                <a:spcPct val="170000"/>
              </a:lnSpc>
              <a:defRPr/>
            </a:pPr>
            <a:endParaRPr lang="de-DE" sz="2000">
              <a:latin typeface="Arial Narrow"/>
              <a:cs typeface="Arial"/>
            </a:endParaRPr>
          </a:p>
          <a:p>
            <a:pPr>
              <a:defRPr/>
            </a:pPr>
            <a:endParaRPr lang="de-DE" sz="1800"/>
          </a:p>
        </p:txBody>
      </p:sp>
      <p:sp>
        <p:nvSpPr>
          <p:cNvPr id="7" name="Textfeld 6"/>
          <p:cNvSpPr txBox="1"/>
          <p:nvPr/>
        </p:nvSpPr>
        <p:spPr bwMode="auto">
          <a:xfrm>
            <a:off x="8347394" y="765067"/>
            <a:ext cx="677106" cy="5616624"/>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r>
              <a:rPr lang="de-DE"/>
              <a:t>Unterrichtsideen</a:t>
            </a:r>
            <a:endParaRPr lang="de-DE" sz="18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p:txBody>
      </p:sp>
      <p:sp>
        <p:nvSpPr>
          <p:cNvPr id="9" name="Textfeld 8"/>
          <p:cNvSpPr txBox="1"/>
          <p:nvPr/>
        </p:nvSpPr>
        <p:spPr bwMode="auto">
          <a:xfrm>
            <a:off x="674518" y="1404628"/>
            <a:ext cx="2794843" cy="4924425"/>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defRPr/>
            </a:pPr>
            <a:r>
              <a:rPr lang="de-DE" sz="2000" b="1">
                <a:latin typeface="Arial Narrow"/>
              </a:rPr>
              <a:t>1.6 Arbeitsblatt </a:t>
            </a:r>
            <a:endParaRPr/>
          </a:p>
          <a:p>
            <a:pPr>
              <a:defRPr/>
            </a:pPr>
            <a:r>
              <a:rPr lang="de-DE" sz="2000" b="1">
                <a:latin typeface="Arial Narrow"/>
              </a:rPr>
              <a:t>zum Thema „Twin Cities“</a:t>
            </a:r>
            <a:endParaRPr/>
          </a:p>
          <a:p>
            <a:pPr>
              <a:defRPr/>
            </a:pPr>
            <a:endParaRPr lang="de-DE">
              <a:latin typeface="Calibri"/>
              <a:cs typeface="Calibri"/>
            </a:endParaRPr>
          </a:p>
          <a:p>
            <a:pPr marL="285750" indent="-285750">
              <a:buFont typeface="Arial"/>
              <a:buChar char="•"/>
              <a:defRPr/>
            </a:pPr>
            <a:r>
              <a:rPr lang="de-DE">
                <a:latin typeface="Calibri"/>
                <a:cs typeface="Calibri"/>
              </a:rPr>
              <a:t>Gegenüberstellung der beiden Städte im Grenzbereich USA – Mexiko</a:t>
            </a:r>
            <a:endParaRPr/>
          </a:p>
          <a:p>
            <a:pPr marL="285750" indent="-285750">
              <a:buFont typeface="Arial"/>
              <a:buChar char="•"/>
              <a:defRPr/>
            </a:pPr>
            <a:r>
              <a:rPr lang="de-DE">
                <a:latin typeface="Calibri"/>
                <a:cs typeface="Calibri"/>
              </a:rPr>
              <a:t>Im Anschluss daran: </a:t>
            </a:r>
            <a:endParaRPr/>
          </a:p>
          <a:p>
            <a:pPr marL="285750" indent="-285750">
              <a:buFont typeface="Wingdings"/>
              <a:buChar char="à"/>
              <a:defRPr/>
            </a:pPr>
            <a:r>
              <a:rPr lang="de-DE">
                <a:latin typeface="Calibri"/>
                <a:cs typeface="Calibri"/>
              </a:rPr>
              <a:t>Illegal </a:t>
            </a:r>
            <a:r>
              <a:rPr lang="de-DE">
                <a:latin typeface="Calibri"/>
                <a:cs typeface="Calibri"/>
              </a:rPr>
              <a:t>Immigrants</a:t>
            </a:r>
            <a:r>
              <a:rPr lang="de-DE">
                <a:latin typeface="Calibri"/>
                <a:cs typeface="Calibri"/>
              </a:rPr>
              <a:t> mit Mystery</a:t>
            </a:r>
            <a:endParaRPr/>
          </a:p>
          <a:p>
            <a:pPr marL="285750" indent="-285750">
              <a:buFont typeface="Wingdings"/>
              <a:buChar char="à"/>
              <a:defRPr/>
            </a:pPr>
            <a:r>
              <a:rPr lang="de-DE">
                <a:latin typeface="Calibri"/>
                <a:cs typeface="Calibri"/>
              </a:rPr>
              <a:t>Simpleshow</a:t>
            </a:r>
            <a:r>
              <a:rPr lang="de-DE">
                <a:latin typeface="Calibri"/>
                <a:cs typeface="Calibri"/>
              </a:rPr>
              <a:t> Videos über Städte </a:t>
            </a:r>
            <a:endParaRPr/>
          </a:p>
          <a:p>
            <a:pPr marL="285750" indent="-285750">
              <a:buFont typeface="Wingdings"/>
              <a:buChar char="à"/>
              <a:defRPr/>
            </a:pPr>
            <a:r>
              <a:rPr lang="de-DE">
                <a:latin typeface="Calibri"/>
                <a:cs typeface="Calibri"/>
              </a:rPr>
              <a:t>Podcast über Städte</a:t>
            </a:r>
            <a:endParaRPr/>
          </a:p>
          <a:p>
            <a:pPr marL="285750" indent="-285750">
              <a:buFont typeface="Wingdings"/>
              <a:buChar char="à"/>
              <a:defRPr/>
            </a:pPr>
            <a:r>
              <a:rPr lang="de-DE">
                <a:latin typeface="Calibri"/>
                <a:cs typeface="Calibri"/>
              </a:rPr>
              <a:t>Lernjob Sao Paulo</a:t>
            </a:r>
            <a:endParaRPr/>
          </a:p>
          <a:p>
            <a:pPr>
              <a:defRPr/>
            </a:pPr>
            <a:r>
              <a:rPr lang="de-DE">
                <a:latin typeface="Calibri"/>
                <a:cs typeface="Calibri"/>
              </a:rPr>
              <a:t> </a:t>
            </a:r>
            <a:endParaRPr/>
          </a:p>
          <a:p>
            <a:pPr>
              <a:defRPr/>
            </a:pPr>
            <a:endParaRPr lang="de-DE" sz="2000" b="1">
              <a:latin typeface="Arial Narrow"/>
            </a:endParaRPr>
          </a:p>
          <a:p>
            <a:pPr>
              <a:defRPr/>
            </a:pPr>
            <a:endParaRPr lang="de-DE" sz="2000" b="1"/>
          </a:p>
        </p:txBody>
      </p:sp>
      <p:sp>
        <p:nvSpPr>
          <p:cNvPr id="4" name="Textfeld 3"/>
          <p:cNvSpPr txBox="1"/>
          <p:nvPr/>
        </p:nvSpPr>
        <p:spPr bwMode="auto">
          <a:xfrm>
            <a:off x="488059" y="83671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Make</a:t>
            </a:r>
            <a:r>
              <a:rPr lang="de-DE">
                <a:solidFill>
                  <a:srgbClr val="4F7921"/>
                </a:solidFill>
              </a:rPr>
              <a:t> </a:t>
            </a:r>
            <a:r>
              <a:rPr lang="de-DE">
                <a:solidFill>
                  <a:srgbClr val="4F7921"/>
                </a:solidFill>
              </a:rPr>
              <a:t>it</a:t>
            </a:r>
            <a:r>
              <a:rPr lang="de-DE">
                <a:solidFill>
                  <a:srgbClr val="4F7921"/>
                </a:solidFill>
              </a:rPr>
              <a:t> happen – bilingualer Unterricht im Fach Geographie</a:t>
            </a:r>
            <a:endParaRPr/>
          </a:p>
        </p:txBody>
      </p:sp>
      <p:pic>
        <p:nvPicPr>
          <p:cNvPr id="6" name="Grafik 5" descr="Ein Bild, das Text, Screenshot, Diagramm, Schrift enthält.&#10;&#10;Automatisch generierte Beschreibung"/>
          <p:cNvPicPr>
            <a:picLocks noChangeAspect="1"/>
          </p:cNvPicPr>
          <p:nvPr/>
        </p:nvPicPr>
        <p:blipFill>
          <a:blip r:embed="rId3"/>
          <a:stretch/>
        </p:blipFill>
        <p:spPr bwMode="auto">
          <a:xfrm>
            <a:off x="3851920" y="1298174"/>
            <a:ext cx="3913235" cy="5577182"/>
          </a:xfrm>
          <a:prstGeom prst="rect">
            <a:avLst/>
          </a:prstGeom>
        </p:spPr>
      </p:pic>
      <p:sp>
        <p:nvSpPr>
          <p:cNvPr id="8" name="Textfeld 7"/>
          <p:cNvSpPr txBox="1"/>
          <p:nvPr/>
        </p:nvSpPr>
        <p:spPr bwMode="auto">
          <a:xfrm>
            <a:off x="6388113" y="5085184"/>
            <a:ext cx="557808" cy="184666"/>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gn="just">
              <a:spcBef>
                <a:spcPts val="600"/>
              </a:spcBef>
              <a:spcAft>
                <a:spcPts val="600"/>
              </a:spcAft>
              <a:defRPr/>
            </a:pPr>
            <a:r>
              <a:rPr lang="en-GB" sz="600">
                <a:solidFill>
                  <a:srgbClr val="000000"/>
                </a:solidFill>
                <a:latin typeface="Calibri Light"/>
                <a:ea typeface="Times New Roman"/>
                <a:cs typeface="Times New Roman"/>
              </a:rPr>
              <a:t>© ISB</a:t>
            </a:r>
            <a:endParaRPr lang="de-DE" sz="600">
              <a:latin typeface="Arial"/>
              <a:ea typeface="Times New Roman"/>
              <a:cs typeface="Times New Roman"/>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 name="Textfeld 4"/>
          <p:cNvSpPr txBox="1"/>
          <p:nvPr/>
        </p:nvSpPr>
        <p:spPr bwMode="auto">
          <a:xfrm>
            <a:off x="8347394" y="765067"/>
            <a:ext cx="677106" cy="5616624"/>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r>
              <a:rPr lang="de-DE"/>
              <a:t>AGENDA</a:t>
            </a:r>
            <a:endParaRPr lang="de-DE" sz="18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p:txBody>
      </p:sp>
      <p:sp>
        <p:nvSpPr>
          <p:cNvPr id="7" name="Textfeld 2"/>
          <p:cNvSpPr txBox="1"/>
          <p:nvPr/>
        </p:nvSpPr>
        <p:spPr bwMode="auto">
          <a:xfrm>
            <a:off x="971599" y="1340767"/>
            <a:ext cx="7202239" cy="4663798"/>
          </a:xfrm>
          <a:prstGeom prst="rect">
            <a:avLst/>
          </a:prstGeom>
          <a:ln w="12700">
            <a:miter lim="400000"/>
          </a:ln>
        </p:spPr>
        <p:txBody>
          <a:bodyPr wrap="square" lIns="45719" rIns="45719">
            <a:spAutoFit/>
          </a:bodyPr>
          <a:lstStyle/>
          <a:p>
            <a:pPr marL="342900" indent="-342900">
              <a:lnSpc>
                <a:spcPct val="150000"/>
              </a:lnSpc>
              <a:buAutoNum type="arabicPeriod"/>
              <a:defRPr sz="2400" b="1"/>
            </a:pPr>
            <a:r>
              <a:rPr lang="de-DE" sz="1600" u="sng">
                <a:latin typeface="Arial Narrow"/>
              </a:rPr>
              <a:t>Unterrichtsideen</a:t>
            </a:r>
            <a:endParaRPr/>
          </a:p>
          <a:p>
            <a:pPr marL="342900" indent="-342900">
              <a:lnSpc>
                <a:spcPct val="150000"/>
              </a:lnSpc>
              <a:buAutoNum type="arabicPeriod"/>
              <a:defRPr sz="2400" b="1"/>
            </a:pPr>
            <a:endParaRPr lang="de-DE" sz="1600" u="sng">
              <a:latin typeface="Arial Narrow"/>
            </a:endParaRPr>
          </a:p>
          <a:p>
            <a:pPr>
              <a:lnSpc>
                <a:spcPct val="150000"/>
              </a:lnSpc>
              <a:defRPr sz="2400" b="1"/>
            </a:pPr>
            <a:r>
              <a:rPr lang="de-DE" sz="1600">
                <a:latin typeface="Arial Narrow"/>
              </a:rPr>
              <a:t>1.1	Planspiel zum Thema „Child Labor“</a:t>
            </a:r>
            <a:endParaRPr/>
          </a:p>
          <a:p>
            <a:pPr>
              <a:lnSpc>
                <a:spcPct val="150000"/>
              </a:lnSpc>
              <a:defRPr sz="2400" b="1"/>
            </a:pPr>
            <a:r>
              <a:rPr lang="de-DE" sz="1600">
                <a:latin typeface="Arial Narrow"/>
              </a:rPr>
              <a:t>1.2	Vorstellung Klimakoffer</a:t>
            </a:r>
            <a:endParaRPr/>
          </a:p>
          <a:p>
            <a:pPr>
              <a:lnSpc>
                <a:spcPct val="150000"/>
              </a:lnSpc>
              <a:defRPr sz="2400" b="1"/>
            </a:pPr>
            <a:r>
              <a:rPr lang="de-DE" sz="1600">
                <a:latin typeface="Arial Narrow"/>
              </a:rPr>
              <a:t>1.3	Vorstellung der Methode Dictogloss</a:t>
            </a:r>
            <a:endParaRPr/>
          </a:p>
          <a:p>
            <a:pPr>
              <a:lnSpc>
                <a:spcPct val="150000"/>
              </a:lnSpc>
              <a:defRPr sz="2400" b="1"/>
            </a:pPr>
            <a:r>
              <a:rPr lang="de-DE" sz="1600">
                <a:latin typeface="Arial Narrow"/>
              </a:rPr>
              <a:t>1.4 	</a:t>
            </a:r>
            <a:r>
              <a:rPr lang="de-DE" sz="1600">
                <a:latin typeface="Arial Narrow"/>
              </a:rPr>
              <a:t>Analyzing</a:t>
            </a:r>
            <a:r>
              <a:rPr lang="de-DE" sz="1600">
                <a:latin typeface="Arial Narrow"/>
              </a:rPr>
              <a:t> </a:t>
            </a:r>
            <a:r>
              <a:rPr lang="de-DE" sz="1600">
                <a:latin typeface="Arial Narrow"/>
              </a:rPr>
              <a:t>caricatures</a:t>
            </a:r>
            <a:r>
              <a:rPr lang="de-DE" sz="1600">
                <a:latin typeface="Arial Narrow"/>
              </a:rPr>
              <a:t> / </a:t>
            </a:r>
            <a:r>
              <a:rPr lang="de-DE" sz="1600">
                <a:latin typeface="Arial Narrow"/>
              </a:rPr>
              <a:t>cartoons</a:t>
            </a:r>
            <a:endParaRPr lang="de-DE" sz="1600">
              <a:latin typeface="Arial Narrow"/>
            </a:endParaRPr>
          </a:p>
          <a:p>
            <a:pPr>
              <a:lnSpc>
                <a:spcPct val="150000"/>
              </a:lnSpc>
              <a:defRPr sz="2400" b="1"/>
            </a:pPr>
            <a:r>
              <a:rPr lang="de-DE" sz="1600">
                <a:latin typeface="Arial Narrow"/>
              </a:rPr>
              <a:t>1.5	The US - American City</a:t>
            </a:r>
            <a:endParaRPr/>
          </a:p>
          <a:p>
            <a:pPr>
              <a:lnSpc>
                <a:spcPct val="150000"/>
              </a:lnSpc>
              <a:defRPr sz="2400" b="1"/>
            </a:pPr>
            <a:r>
              <a:rPr lang="de-DE" sz="1600">
                <a:latin typeface="Arial Narrow"/>
              </a:rPr>
              <a:t>1.6           Arbeitsblatt zu „Twin Cities“</a:t>
            </a:r>
            <a:endParaRPr/>
          </a:p>
          <a:p>
            <a:pPr>
              <a:lnSpc>
                <a:spcPct val="150000"/>
              </a:lnSpc>
              <a:defRPr sz="2400" b="1"/>
            </a:pPr>
            <a:r>
              <a:rPr lang="de-DE" sz="1600">
                <a:latin typeface="Arial Narrow"/>
              </a:rPr>
              <a:t>1.7	Lernjob Sao Paulo</a:t>
            </a:r>
            <a:endParaRPr/>
          </a:p>
          <a:p>
            <a:pPr>
              <a:lnSpc>
                <a:spcPct val="150000"/>
              </a:lnSpc>
              <a:defRPr sz="2400" b="1"/>
            </a:pPr>
            <a:endParaRPr lang="de-DE" sz="1600">
              <a:latin typeface="Arial Narrow"/>
            </a:endParaRPr>
          </a:p>
          <a:p>
            <a:pPr>
              <a:lnSpc>
                <a:spcPct val="150000"/>
              </a:lnSpc>
              <a:defRPr sz="2400" b="1"/>
            </a:pPr>
            <a:r>
              <a:rPr lang="de-DE" sz="1600">
                <a:latin typeface="Arial Narrow"/>
              </a:rPr>
              <a:t>2.    </a:t>
            </a:r>
            <a:r>
              <a:rPr lang="de-DE" sz="1600" u="sng">
                <a:latin typeface="Arial Narrow"/>
              </a:rPr>
              <a:t>Fragen, Wünsche, Anregungen</a:t>
            </a:r>
            <a:br>
              <a:rPr lang="de-DE" sz="2000"/>
            </a:br>
            <a:endParaRPr/>
          </a:p>
        </p:txBody>
      </p:sp>
      <p:sp>
        <p:nvSpPr>
          <p:cNvPr id="8" name="Textfeld 7"/>
          <p:cNvSpPr txBox="1"/>
          <p:nvPr/>
        </p:nvSpPr>
        <p:spPr bwMode="auto">
          <a:xfrm>
            <a:off x="488059" y="83671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Make</a:t>
            </a:r>
            <a:r>
              <a:rPr lang="de-DE">
                <a:solidFill>
                  <a:srgbClr val="4F7921"/>
                </a:solidFill>
              </a:rPr>
              <a:t> </a:t>
            </a:r>
            <a:r>
              <a:rPr lang="de-DE">
                <a:solidFill>
                  <a:srgbClr val="4F7921"/>
                </a:solidFill>
              </a:rPr>
              <a:t>it</a:t>
            </a:r>
            <a:r>
              <a:rPr lang="de-DE">
                <a:solidFill>
                  <a:srgbClr val="4F7921"/>
                </a:solidFill>
              </a:rPr>
              <a:t> happen – bilingualer Unterricht im Fach Geographie</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br>
              <a:rPr lang="de-DE" sz="3200">
                <a:latin typeface="Arial Narrow"/>
              </a:rPr>
            </a:br>
            <a:endParaRPr lang="de-DE"/>
          </a:p>
        </p:txBody>
      </p:sp>
      <p:sp>
        <p:nvSpPr>
          <p:cNvPr id="7" name="Textfeld 6"/>
          <p:cNvSpPr txBox="1"/>
          <p:nvPr/>
        </p:nvSpPr>
        <p:spPr bwMode="auto">
          <a:xfrm>
            <a:off x="8347394" y="765067"/>
            <a:ext cx="677106" cy="5616624"/>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r>
              <a:rPr lang="de-DE"/>
              <a:t>Unterrichtsideen</a:t>
            </a:r>
            <a:endParaRPr lang="de-DE" sz="18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p:txBody>
      </p:sp>
      <p:sp>
        <p:nvSpPr>
          <p:cNvPr id="9" name="Textfeld 8"/>
          <p:cNvSpPr txBox="1"/>
          <p:nvPr/>
        </p:nvSpPr>
        <p:spPr bwMode="auto">
          <a:xfrm>
            <a:off x="323539" y="1320365"/>
            <a:ext cx="2794843" cy="101566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defRPr/>
            </a:pPr>
            <a:r>
              <a:rPr lang="de-DE" sz="2000" b="1" u="sng">
                <a:latin typeface="Arial Narrow"/>
                <a:cs typeface="Calibri"/>
              </a:rPr>
              <a:t>1.7 Lernjob Sao Paulo </a:t>
            </a:r>
            <a:endParaRPr/>
          </a:p>
          <a:p>
            <a:pPr>
              <a:defRPr/>
            </a:pPr>
            <a:endParaRPr lang="de-DE" sz="2000" b="1">
              <a:latin typeface="Arial Narrow"/>
            </a:endParaRPr>
          </a:p>
          <a:p>
            <a:pPr>
              <a:defRPr/>
            </a:pPr>
            <a:endParaRPr lang="de-DE" sz="2000" b="1"/>
          </a:p>
        </p:txBody>
      </p:sp>
      <p:sp>
        <p:nvSpPr>
          <p:cNvPr id="4" name="Textfeld 3"/>
          <p:cNvSpPr txBox="1"/>
          <p:nvPr/>
        </p:nvSpPr>
        <p:spPr bwMode="auto">
          <a:xfrm>
            <a:off x="488059" y="83671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Make</a:t>
            </a:r>
            <a:r>
              <a:rPr lang="de-DE">
                <a:solidFill>
                  <a:srgbClr val="4F7921"/>
                </a:solidFill>
              </a:rPr>
              <a:t> </a:t>
            </a:r>
            <a:r>
              <a:rPr lang="de-DE">
                <a:solidFill>
                  <a:srgbClr val="4F7921"/>
                </a:solidFill>
              </a:rPr>
              <a:t>it</a:t>
            </a:r>
            <a:r>
              <a:rPr lang="de-DE">
                <a:solidFill>
                  <a:srgbClr val="4F7921"/>
                </a:solidFill>
              </a:rPr>
              <a:t> happen – bilingualer Unterricht im Fach Geographie</a:t>
            </a:r>
            <a:endParaRPr/>
          </a:p>
        </p:txBody>
      </p:sp>
      <p:sp>
        <p:nvSpPr>
          <p:cNvPr id="8" name="Textfeld 7"/>
          <p:cNvSpPr txBox="1"/>
          <p:nvPr/>
        </p:nvSpPr>
        <p:spPr bwMode="auto">
          <a:xfrm>
            <a:off x="6388113" y="5085184"/>
            <a:ext cx="557808" cy="184666"/>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gn="just">
              <a:spcBef>
                <a:spcPts val="600"/>
              </a:spcBef>
              <a:spcAft>
                <a:spcPts val="600"/>
              </a:spcAft>
              <a:defRPr/>
            </a:pPr>
            <a:r>
              <a:rPr lang="en-GB" sz="600">
                <a:solidFill>
                  <a:srgbClr val="000000"/>
                </a:solidFill>
                <a:latin typeface="Calibri Light"/>
                <a:ea typeface="Times New Roman"/>
                <a:cs typeface="Times New Roman"/>
              </a:rPr>
              <a:t>© ISB</a:t>
            </a:r>
            <a:endParaRPr lang="de-DE" sz="600">
              <a:latin typeface="Arial"/>
              <a:ea typeface="Times New Roman"/>
              <a:cs typeface="Times New Roman"/>
            </a:endParaRPr>
          </a:p>
        </p:txBody>
      </p:sp>
      <p:pic>
        <p:nvPicPr>
          <p:cNvPr id="12" name="Grafik 11" descr="Ein Bild, das Text, Karte, Screenshot, Grafikdesign enthält.&#10;&#10;Automatisch generierte Beschreibung"/>
          <p:cNvPicPr>
            <a:picLocks noChangeAspect="1"/>
          </p:cNvPicPr>
          <p:nvPr/>
        </p:nvPicPr>
        <p:blipFill>
          <a:blip r:embed="rId3"/>
          <a:stretch/>
        </p:blipFill>
        <p:spPr bwMode="auto">
          <a:xfrm>
            <a:off x="3118382" y="1254884"/>
            <a:ext cx="3880532" cy="5498038"/>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Textplatzhalter 2"/>
          <p:cNvSpPr>
            <a:spLocks noGrp="1"/>
          </p:cNvSpPr>
          <p:nvPr>
            <p:ph type="body" sz="half" idx="1"/>
          </p:nvPr>
        </p:nvSpPr>
        <p:spPr bwMode="auto">
          <a:xfrm>
            <a:off x="654264" y="1916831"/>
            <a:ext cx="7590144" cy="4464859"/>
          </a:xfrm>
        </p:spPr>
        <p:txBody>
          <a:bodyPr>
            <a:normAutofit/>
          </a:bodyPr>
          <a:lstStyle/>
          <a:p>
            <a:pPr>
              <a:lnSpc>
                <a:spcPct val="170000"/>
              </a:lnSpc>
              <a:defRPr/>
            </a:pPr>
            <a:endParaRPr lang="de-DE" sz="2000">
              <a:latin typeface="Arial Narrow"/>
              <a:cs typeface="Arial"/>
            </a:endParaRPr>
          </a:p>
          <a:p>
            <a:pPr>
              <a:defRPr/>
            </a:pPr>
            <a:endParaRPr lang="de-DE" sz="1800"/>
          </a:p>
        </p:txBody>
      </p:sp>
      <p:sp>
        <p:nvSpPr>
          <p:cNvPr id="7" name="Textfeld 6"/>
          <p:cNvSpPr txBox="1"/>
          <p:nvPr/>
        </p:nvSpPr>
        <p:spPr bwMode="auto">
          <a:xfrm>
            <a:off x="8347394" y="765067"/>
            <a:ext cx="677106" cy="5616624"/>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r>
              <a:rPr lang="de-DE"/>
              <a:t>Unterrichtsideen</a:t>
            </a:r>
            <a:endParaRPr lang="de-DE" sz="18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p:txBody>
      </p:sp>
      <p:sp>
        <p:nvSpPr>
          <p:cNvPr id="9" name="Textfeld 8"/>
          <p:cNvSpPr txBox="1"/>
          <p:nvPr/>
        </p:nvSpPr>
        <p:spPr bwMode="auto">
          <a:xfrm>
            <a:off x="323539" y="1320365"/>
            <a:ext cx="5904645" cy="1292662"/>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defRPr/>
            </a:pPr>
            <a:r>
              <a:rPr lang="de-DE" sz="2000" b="1" u="sng">
                <a:latin typeface="Arial Narrow"/>
                <a:cs typeface="Calibri"/>
              </a:rPr>
              <a:t>1.7 Lernjob Sao Paulo</a:t>
            </a:r>
            <a:endParaRPr/>
          </a:p>
          <a:p>
            <a:pPr>
              <a:defRPr/>
            </a:pPr>
            <a:r>
              <a:rPr lang="de-DE">
                <a:latin typeface="Calibri"/>
                <a:cs typeface="Calibri"/>
              </a:rPr>
              <a:t> </a:t>
            </a:r>
            <a:endParaRPr/>
          </a:p>
          <a:p>
            <a:pPr>
              <a:defRPr/>
            </a:pPr>
            <a:endParaRPr lang="de-DE" sz="2000" b="1">
              <a:latin typeface="Arial Narrow"/>
            </a:endParaRPr>
          </a:p>
          <a:p>
            <a:pPr>
              <a:defRPr/>
            </a:pPr>
            <a:endParaRPr lang="de-DE" sz="2000" b="1"/>
          </a:p>
        </p:txBody>
      </p:sp>
      <p:sp>
        <p:nvSpPr>
          <p:cNvPr id="4" name="Textfeld 3"/>
          <p:cNvSpPr txBox="1"/>
          <p:nvPr/>
        </p:nvSpPr>
        <p:spPr bwMode="auto">
          <a:xfrm>
            <a:off x="488059" y="83671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Make</a:t>
            </a:r>
            <a:r>
              <a:rPr lang="de-DE">
                <a:solidFill>
                  <a:srgbClr val="4F7921"/>
                </a:solidFill>
              </a:rPr>
              <a:t> </a:t>
            </a:r>
            <a:r>
              <a:rPr lang="de-DE">
                <a:solidFill>
                  <a:srgbClr val="4F7921"/>
                </a:solidFill>
              </a:rPr>
              <a:t>it</a:t>
            </a:r>
            <a:r>
              <a:rPr lang="de-DE">
                <a:solidFill>
                  <a:srgbClr val="4F7921"/>
                </a:solidFill>
              </a:rPr>
              <a:t> happen – bilingualer Unterricht im Fach Geographie</a:t>
            </a:r>
            <a:endParaRPr/>
          </a:p>
        </p:txBody>
      </p:sp>
      <p:sp>
        <p:nvSpPr>
          <p:cNvPr id="8" name="Textfeld 7"/>
          <p:cNvSpPr txBox="1"/>
          <p:nvPr/>
        </p:nvSpPr>
        <p:spPr bwMode="auto">
          <a:xfrm>
            <a:off x="1023700" y="6285047"/>
            <a:ext cx="557808" cy="184666"/>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gn="just">
              <a:spcBef>
                <a:spcPts val="600"/>
              </a:spcBef>
              <a:spcAft>
                <a:spcPts val="600"/>
              </a:spcAft>
              <a:defRPr/>
            </a:pPr>
            <a:r>
              <a:rPr lang="en-GB" sz="600">
                <a:solidFill>
                  <a:srgbClr val="000000"/>
                </a:solidFill>
                <a:latin typeface="Calibri Light"/>
                <a:ea typeface="Times New Roman"/>
                <a:cs typeface="Times New Roman"/>
              </a:rPr>
              <a:t>© ISB</a:t>
            </a:r>
            <a:endParaRPr lang="de-DE" sz="600">
              <a:latin typeface="Arial"/>
              <a:ea typeface="Times New Roman"/>
              <a:cs typeface="Times New Roman"/>
            </a:endParaRPr>
          </a:p>
        </p:txBody>
      </p:sp>
      <p:pic>
        <p:nvPicPr>
          <p:cNvPr id="10" name="Grafik 9" descr="Ein Bild, das Text, Screenshot, Website, Webseite enthält.&#10;&#10;Automatisch generierte Beschreibung"/>
          <p:cNvPicPr>
            <a:picLocks noChangeAspect="1"/>
          </p:cNvPicPr>
          <p:nvPr/>
        </p:nvPicPr>
        <p:blipFill>
          <a:blip r:embed="rId3"/>
          <a:stretch/>
        </p:blipFill>
        <p:spPr bwMode="auto">
          <a:xfrm>
            <a:off x="1023700" y="1742265"/>
            <a:ext cx="6860668" cy="4744284"/>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Textplatzhalter 2"/>
          <p:cNvSpPr>
            <a:spLocks noGrp="1"/>
          </p:cNvSpPr>
          <p:nvPr>
            <p:ph type="body" sz="half" idx="1"/>
          </p:nvPr>
        </p:nvSpPr>
        <p:spPr bwMode="auto">
          <a:xfrm>
            <a:off x="654264" y="1916831"/>
            <a:ext cx="7590144" cy="4464859"/>
          </a:xfrm>
        </p:spPr>
        <p:txBody>
          <a:bodyPr>
            <a:normAutofit/>
          </a:bodyPr>
          <a:lstStyle/>
          <a:p>
            <a:pPr>
              <a:lnSpc>
                <a:spcPct val="170000"/>
              </a:lnSpc>
              <a:defRPr/>
            </a:pPr>
            <a:endParaRPr lang="de-DE" sz="2000">
              <a:latin typeface="Arial Narrow"/>
              <a:cs typeface="Arial"/>
            </a:endParaRPr>
          </a:p>
          <a:p>
            <a:pPr>
              <a:defRPr/>
            </a:pPr>
            <a:endParaRPr lang="de-DE" sz="1800"/>
          </a:p>
        </p:txBody>
      </p:sp>
      <p:sp>
        <p:nvSpPr>
          <p:cNvPr id="7" name="Textfeld 6"/>
          <p:cNvSpPr txBox="1"/>
          <p:nvPr/>
        </p:nvSpPr>
        <p:spPr bwMode="auto">
          <a:xfrm>
            <a:off x="8347394" y="765067"/>
            <a:ext cx="677106" cy="5616624"/>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r>
              <a:rPr lang="de-DE"/>
              <a:t>Unterrichtsideen</a:t>
            </a:r>
            <a:endParaRPr lang="de-DE" sz="18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p:txBody>
      </p:sp>
      <p:sp>
        <p:nvSpPr>
          <p:cNvPr id="9" name="Textfeld 8"/>
          <p:cNvSpPr txBox="1"/>
          <p:nvPr/>
        </p:nvSpPr>
        <p:spPr bwMode="auto">
          <a:xfrm>
            <a:off x="323539" y="1320365"/>
            <a:ext cx="5904645" cy="1292662"/>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defRPr/>
            </a:pPr>
            <a:r>
              <a:rPr lang="de-DE" sz="2000" b="1" u="sng">
                <a:latin typeface="Arial Narrow"/>
                <a:cs typeface="Calibri"/>
              </a:rPr>
              <a:t>1.7 Lernjob Sao Paulo</a:t>
            </a:r>
            <a:endParaRPr/>
          </a:p>
          <a:p>
            <a:pPr>
              <a:defRPr/>
            </a:pPr>
            <a:r>
              <a:rPr lang="de-DE">
                <a:latin typeface="Calibri"/>
                <a:cs typeface="Calibri"/>
              </a:rPr>
              <a:t> </a:t>
            </a:r>
            <a:endParaRPr/>
          </a:p>
          <a:p>
            <a:pPr>
              <a:defRPr/>
            </a:pPr>
            <a:endParaRPr lang="de-DE" sz="2000" b="1">
              <a:latin typeface="Arial Narrow"/>
            </a:endParaRPr>
          </a:p>
          <a:p>
            <a:pPr>
              <a:defRPr/>
            </a:pPr>
            <a:endParaRPr lang="de-DE" sz="2000" b="1"/>
          </a:p>
        </p:txBody>
      </p:sp>
      <p:sp>
        <p:nvSpPr>
          <p:cNvPr id="4" name="Textfeld 3"/>
          <p:cNvSpPr txBox="1"/>
          <p:nvPr/>
        </p:nvSpPr>
        <p:spPr bwMode="auto">
          <a:xfrm>
            <a:off x="488059" y="83671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Make</a:t>
            </a:r>
            <a:r>
              <a:rPr lang="de-DE">
                <a:solidFill>
                  <a:srgbClr val="4F7921"/>
                </a:solidFill>
              </a:rPr>
              <a:t> </a:t>
            </a:r>
            <a:r>
              <a:rPr lang="de-DE">
                <a:solidFill>
                  <a:srgbClr val="4F7921"/>
                </a:solidFill>
              </a:rPr>
              <a:t>it</a:t>
            </a:r>
            <a:r>
              <a:rPr lang="de-DE">
                <a:solidFill>
                  <a:srgbClr val="4F7921"/>
                </a:solidFill>
              </a:rPr>
              <a:t> happen – bilingualer Unterricht im Fach Geographie</a:t>
            </a:r>
            <a:endParaRPr/>
          </a:p>
        </p:txBody>
      </p:sp>
      <p:sp>
        <p:nvSpPr>
          <p:cNvPr id="8" name="Textfeld 7"/>
          <p:cNvSpPr txBox="1"/>
          <p:nvPr/>
        </p:nvSpPr>
        <p:spPr bwMode="auto">
          <a:xfrm>
            <a:off x="1023700" y="6285047"/>
            <a:ext cx="557808" cy="184666"/>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gn="just">
              <a:spcBef>
                <a:spcPts val="600"/>
              </a:spcBef>
              <a:spcAft>
                <a:spcPts val="600"/>
              </a:spcAft>
              <a:defRPr/>
            </a:pPr>
            <a:r>
              <a:rPr lang="en-GB" sz="600">
                <a:solidFill>
                  <a:srgbClr val="000000"/>
                </a:solidFill>
                <a:latin typeface="Calibri Light"/>
                <a:ea typeface="Times New Roman"/>
                <a:cs typeface="Times New Roman"/>
              </a:rPr>
              <a:t>© ISB</a:t>
            </a:r>
            <a:endParaRPr lang="de-DE" sz="600">
              <a:latin typeface="Arial"/>
              <a:ea typeface="Times New Roman"/>
              <a:cs typeface="Times New Roman"/>
            </a:endParaRPr>
          </a:p>
        </p:txBody>
      </p:sp>
      <p:pic>
        <p:nvPicPr>
          <p:cNvPr id="5" name="Grafik 4" descr="Ein Bild, das Text, Screenshot enthält.&#10;&#10;Automatisch generierte Beschreibung"/>
          <p:cNvPicPr>
            <a:picLocks noChangeAspect="1"/>
          </p:cNvPicPr>
          <p:nvPr/>
        </p:nvPicPr>
        <p:blipFill>
          <a:blip r:embed="rId3"/>
          <a:stretch/>
        </p:blipFill>
        <p:spPr bwMode="auto">
          <a:xfrm>
            <a:off x="3131840" y="1318017"/>
            <a:ext cx="3960440" cy="5465558"/>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Textfeld 2"/>
          <p:cNvSpPr txBox="1"/>
          <p:nvPr/>
        </p:nvSpPr>
        <p:spPr bwMode="auto">
          <a:xfrm>
            <a:off x="2051720" y="1916832"/>
            <a:ext cx="5310336" cy="101566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gn="ctr">
              <a:defRPr/>
            </a:pPr>
            <a:r>
              <a:rPr lang="de-DE" sz="2400" b="1" u="sng">
                <a:latin typeface="Arial Narrow"/>
              </a:rPr>
              <a:t>2.    Fragen, Wünsche, Anregungen?</a:t>
            </a:r>
            <a:endParaRPr sz="2400" b="1" u="sng">
              <a:latin typeface="Arial Narrow"/>
            </a:endParaRPr>
          </a:p>
          <a:p>
            <a:pPr algn="ctr">
              <a:defRPr/>
            </a:pPr>
            <a:endParaRPr lang="de-DE" sz="1800" b="1"/>
          </a:p>
          <a:p>
            <a:pPr algn="ctr">
              <a:defRPr/>
            </a:pPr>
            <a:endParaRPr lang="de-DE" sz="1800" b="1"/>
          </a:p>
        </p:txBody>
      </p:sp>
      <p:pic>
        <p:nvPicPr>
          <p:cNvPr id="4" name="Picture 2" descr="C:\Users\di36pir\Filr\Meine Dateien\AK_BILI\08_PORTAL_NEU NEU\00_bildchen\bili-guru\01_IMG_6870_weiß_cut.jpg"/>
          <p:cNvPicPr>
            <a:picLocks noChangeAspect="1" noChangeArrowheads="1"/>
          </p:cNvPicPr>
          <p:nvPr/>
        </p:nvPicPr>
        <p:blipFill>
          <a:blip r:embed="rId3"/>
          <a:stretch/>
        </p:blipFill>
        <p:spPr bwMode="auto">
          <a:xfrm>
            <a:off x="2667966" y="3069928"/>
            <a:ext cx="3808068" cy="1711155"/>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extfeld 1"/>
          <p:cNvSpPr txBox="1"/>
          <p:nvPr/>
        </p:nvSpPr>
        <p:spPr bwMode="auto">
          <a:xfrm>
            <a:off x="2339752" y="4294420"/>
            <a:ext cx="3744416" cy="1015661"/>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lvl="0">
              <a:defRPr sz="1600">
                <a:solidFill>
                  <a:srgbClr val="A6A6A6"/>
                </a:solidFill>
              </a:defRPr>
            </a:pPr>
            <a:r>
              <a:rPr lang="de-DE" sz="2000">
                <a:solidFill>
                  <a:srgbClr val="339966"/>
                </a:solidFill>
              </a:rPr>
              <a:t>StRin Stefanie Hartl</a:t>
            </a:r>
            <a:endParaRPr lang="de-DE" sz="2000">
              <a:solidFill>
                <a:srgbClr val="339966"/>
              </a:solidFill>
              <a:ea typeface="Verdana"/>
              <a:cs typeface="Verdana"/>
            </a:endParaRPr>
          </a:p>
          <a:p>
            <a:pPr lvl="0">
              <a:defRPr sz="1600">
                <a:solidFill>
                  <a:srgbClr val="A6A6A6"/>
                </a:solidFill>
              </a:defRPr>
            </a:pPr>
            <a:r>
              <a:rPr lang="de-DE" sz="2000">
                <a:solidFill>
                  <a:srgbClr val="339966"/>
                </a:solidFill>
              </a:rPr>
              <a:t>Arbeitskreis Bilingual am ISB</a:t>
            </a:r>
            <a:br>
              <a:rPr lang="de-DE" sz="2000">
                <a:solidFill>
                  <a:srgbClr val="339966"/>
                </a:solidFill>
              </a:rPr>
            </a:br>
            <a:r>
              <a:rPr lang="de-DE" sz="2000">
                <a:solidFill>
                  <a:srgbClr val="339966"/>
                </a:solidFill>
              </a:rPr>
              <a:t>Stefanie.Hartl2@schule.bayern.de</a:t>
            </a:r>
            <a:endParaRPr lang="de-DE" sz="2000" u="sng">
              <a:solidFill>
                <a:srgbClr val="009999"/>
              </a:solidFill>
            </a:endParaRPr>
          </a:p>
        </p:txBody>
      </p:sp>
      <p:pic>
        <p:nvPicPr>
          <p:cNvPr id="3" name="Picture 2"/>
          <p:cNvPicPr>
            <a:picLocks noChangeAspect="1" noChangeArrowheads="1"/>
          </p:cNvPicPr>
          <p:nvPr/>
        </p:nvPicPr>
        <p:blipFill>
          <a:blip r:embed="rId3"/>
          <a:stretch/>
        </p:blipFill>
        <p:spPr bwMode="auto">
          <a:xfrm>
            <a:off x="5985759" y="3874858"/>
            <a:ext cx="1930406" cy="1930406"/>
          </a:xfrm>
          <a:prstGeom prst="rect">
            <a:avLst/>
          </a:prstGeom>
          <a:noFill/>
          <a:ln>
            <a:noFill/>
          </a:ln>
          <a:effectLst/>
        </p:spPr>
      </p:pic>
      <p:pic>
        <p:nvPicPr>
          <p:cNvPr id="4" name="Picture 3"/>
          <p:cNvPicPr>
            <a:picLocks noChangeAspect="1" noChangeArrowheads="1"/>
          </p:cNvPicPr>
          <p:nvPr/>
        </p:nvPicPr>
        <p:blipFill>
          <a:blip r:embed="rId4"/>
          <a:stretch/>
        </p:blipFill>
        <p:spPr bwMode="auto">
          <a:xfrm>
            <a:off x="755576" y="3874858"/>
            <a:ext cx="1679229" cy="1854786"/>
          </a:xfrm>
          <a:prstGeom prst="rect">
            <a:avLst/>
          </a:prstGeom>
          <a:noFill/>
          <a:ln>
            <a:noFill/>
          </a:ln>
          <a:effectLst/>
        </p:spPr>
      </p:pic>
      <p:sp>
        <p:nvSpPr>
          <p:cNvPr id="5" name="Rechteck 4"/>
          <p:cNvSpPr/>
          <p:nvPr/>
        </p:nvSpPr>
        <p:spPr bwMode="auto">
          <a:xfrm>
            <a:off x="827584" y="1916832"/>
            <a:ext cx="6912768" cy="1574846"/>
          </a:xfrm>
          <a:prstGeom prst="rect">
            <a:avLst/>
          </a:prstGeom>
          <a:solidFill>
            <a:schemeClr val="accent3">
              <a:lumOff val="44000"/>
            </a:schemeClr>
          </a:solidFill>
          <a:ln w="25400" cap="flat">
            <a:solidFill>
              <a:schemeClr val="accent1"/>
            </a:solidFill>
            <a:prstDash val="solid"/>
            <a:round/>
          </a:ln>
        </p:spPr>
        <p:style>
          <a:lnRef idx="0">
            <a:srgbClr val="000000"/>
          </a:lnRef>
          <a:fillRef idx="0">
            <a:srgbClr val="000000"/>
          </a:fillRef>
          <a:effectRef idx="0">
            <a:srgbClr val="000000"/>
          </a:effectRef>
          <a:fontRef idx="none"/>
        </p:style>
        <p:txBody>
          <a:bodyPr rtlCol="0" anchor="ctr"/>
          <a:lstStyle/>
          <a:p>
            <a:pPr algn="ctr">
              <a:defRPr/>
            </a:pPr>
            <a:r>
              <a:rPr lang="de-DE" sz="3600" b="1">
                <a:latin typeface="Arial Narrow"/>
              </a:rPr>
              <a:t>Vielen Dank für Ihre Aufmerksamkeit!</a:t>
            </a:r>
            <a:endParaRPr>
              <a:latin typeface="Arial Narrow"/>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 name="Textfeld 4"/>
          <p:cNvSpPr txBox="1"/>
          <p:nvPr/>
        </p:nvSpPr>
        <p:spPr bwMode="auto">
          <a:xfrm>
            <a:off x="8347394" y="765067"/>
            <a:ext cx="677106" cy="5616624"/>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r>
              <a:rPr lang="de-DE"/>
              <a:t>Unterrichtsideen</a:t>
            </a:r>
            <a:endParaRPr lang="de-DE" sz="18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p:txBody>
      </p:sp>
      <p:sp>
        <p:nvSpPr>
          <p:cNvPr id="10" name="Textfeld 9"/>
          <p:cNvSpPr txBox="1"/>
          <p:nvPr/>
        </p:nvSpPr>
        <p:spPr bwMode="auto">
          <a:xfrm flipH="0" flipV="0">
            <a:off x="539551" y="1469389"/>
            <a:ext cx="5786742" cy="548999"/>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nSpc>
                <a:spcPct val="150000"/>
              </a:lnSpc>
              <a:defRPr sz="2400" b="1"/>
            </a:pPr>
            <a:r>
              <a:rPr lang="de-DE" sz="2000">
                <a:latin typeface="Arial Narrow"/>
              </a:rPr>
              <a:t>1.1 Planspiel zum Thema Child Labor</a:t>
            </a:r>
            <a:endParaRPr/>
          </a:p>
        </p:txBody>
      </p:sp>
      <p:sp>
        <p:nvSpPr>
          <p:cNvPr id="8" name="Textfeld 7"/>
          <p:cNvSpPr txBox="1"/>
          <p:nvPr/>
        </p:nvSpPr>
        <p:spPr bwMode="auto">
          <a:xfrm flipH="0" flipV="0">
            <a:off x="683568" y="1964653"/>
            <a:ext cx="6258023" cy="4202028"/>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nSpc>
                <a:spcPct val="114999"/>
              </a:lnSpc>
              <a:spcBef>
                <a:spcPts val="600"/>
              </a:spcBef>
              <a:spcAft>
                <a:spcPts val="600"/>
              </a:spcAft>
              <a:defRPr/>
            </a:pPr>
            <a:endParaRPr lang="de-DE">
              <a:latin typeface="Arial"/>
              <a:ea typeface="Calibri"/>
              <a:cs typeface="Times New Roman"/>
            </a:endParaRPr>
          </a:p>
          <a:p>
            <a:pPr>
              <a:lnSpc>
                <a:spcPct val="114999"/>
              </a:lnSpc>
              <a:spcBef>
                <a:spcPts val="600"/>
              </a:spcBef>
              <a:spcAft>
                <a:spcPts val="600"/>
              </a:spcAft>
              <a:defRPr/>
            </a:pPr>
            <a:r>
              <a:rPr lang="de-DE" sz="2000" u="sng">
                <a:latin typeface="Calibri"/>
                <a:ea typeface="Calibri"/>
                <a:cs typeface="Calibri"/>
              </a:rPr>
              <a:t>Gründe für den Einsatz von Planspielen im Unterricht</a:t>
            </a:r>
            <a:r>
              <a:rPr lang="de-DE" sz="2000" u="sng">
                <a:latin typeface="Calibri"/>
                <a:ea typeface="Calibri"/>
                <a:cs typeface="Calibri"/>
              </a:rPr>
              <a:t>:</a:t>
            </a:r>
            <a:endParaRPr/>
          </a:p>
          <a:p>
            <a:pPr marL="285750" indent="-285750">
              <a:lnSpc>
                <a:spcPct val="150000"/>
              </a:lnSpc>
              <a:buFont typeface="Arial"/>
              <a:buChar char="•"/>
              <a:defRPr/>
            </a:pPr>
            <a:r>
              <a:rPr lang="de-DE"/>
              <a:t>Verbinden der Lebenswirklichkeit mit spielerischem Agieren </a:t>
            </a:r>
            <a:endParaRPr/>
          </a:p>
          <a:p>
            <a:pPr marL="285750" indent="-285750">
              <a:lnSpc>
                <a:spcPct val="150000"/>
              </a:lnSpc>
              <a:buFont typeface="Arial"/>
              <a:buChar char="•"/>
              <a:defRPr/>
            </a:pPr>
            <a:r>
              <a:rPr lang="de-DE"/>
              <a:t>Bearbeitung und Analysieren von globalen Problemen oder Konflikten </a:t>
            </a:r>
            <a:endParaRPr/>
          </a:p>
          <a:p>
            <a:pPr marL="285750" indent="-285750">
              <a:lnSpc>
                <a:spcPct val="150000"/>
              </a:lnSpc>
              <a:buFont typeface="Arial"/>
              <a:buChar char="•"/>
              <a:defRPr/>
            </a:pPr>
            <a:r>
              <a:rPr lang="de-DE"/>
              <a:t>Aufzeigen von Ideen für die Änderung von Einstellungen und Verhaltensweisen </a:t>
            </a:r>
            <a:endParaRPr/>
          </a:p>
          <a:p>
            <a:pPr marL="285750" indent="-285750">
              <a:lnSpc>
                <a:spcPct val="150000"/>
              </a:lnSpc>
              <a:buFont typeface="Arial"/>
              <a:buChar char="•"/>
              <a:defRPr/>
            </a:pPr>
            <a:r>
              <a:rPr lang="de-DE"/>
              <a:t>Schulung von Empathie Fähigkeit </a:t>
            </a:r>
            <a:endParaRPr/>
          </a:p>
          <a:p>
            <a:pPr marL="285750" indent="-285750">
              <a:lnSpc>
                <a:spcPct val="150000"/>
              </a:lnSpc>
              <a:buFont typeface="Arial"/>
              <a:buChar char="•"/>
              <a:defRPr/>
            </a:pPr>
            <a:r>
              <a:rPr lang="de-DE"/>
              <a:t>Einüben neuer Verhaltensweisen</a:t>
            </a:r>
            <a:endParaRPr lang="de-DE">
              <a:latin typeface="FreeSans"/>
              <a:ea typeface="Calibri"/>
              <a:cs typeface="Times New Roman"/>
            </a:endParaRPr>
          </a:p>
        </p:txBody>
      </p:sp>
      <p:sp>
        <p:nvSpPr>
          <p:cNvPr id="12" name="Textfeld 11"/>
          <p:cNvSpPr txBox="1"/>
          <p:nvPr/>
        </p:nvSpPr>
        <p:spPr bwMode="auto">
          <a:xfrm>
            <a:off x="488059" y="83671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Make</a:t>
            </a:r>
            <a:r>
              <a:rPr lang="de-DE">
                <a:solidFill>
                  <a:srgbClr val="4F7921"/>
                </a:solidFill>
              </a:rPr>
              <a:t> </a:t>
            </a:r>
            <a:r>
              <a:rPr lang="de-DE">
                <a:solidFill>
                  <a:srgbClr val="4F7921"/>
                </a:solidFill>
              </a:rPr>
              <a:t>it</a:t>
            </a:r>
            <a:r>
              <a:rPr lang="de-DE">
                <a:solidFill>
                  <a:srgbClr val="4F7921"/>
                </a:solidFill>
              </a:rPr>
              <a:t> happen – bilingualer Unterricht im Fach Geographie</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 name="Textfeld 4"/>
          <p:cNvSpPr txBox="1"/>
          <p:nvPr/>
        </p:nvSpPr>
        <p:spPr bwMode="auto">
          <a:xfrm>
            <a:off x="8347394" y="765067"/>
            <a:ext cx="677106" cy="5616624"/>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r>
              <a:rPr lang="de-DE"/>
              <a:t>Unterrichtsideen</a:t>
            </a:r>
            <a:endParaRPr lang="de-DE" sz="18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p:txBody>
      </p:sp>
      <p:sp>
        <p:nvSpPr>
          <p:cNvPr id="10" name="Textfeld 9"/>
          <p:cNvSpPr txBox="1"/>
          <p:nvPr/>
        </p:nvSpPr>
        <p:spPr bwMode="auto">
          <a:xfrm flipH="0" flipV="0">
            <a:off x="611558" y="1556791"/>
            <a:ext cx="6495784" cy="548999"/>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nSpc>
                <a:spcPct val="150000"/>
              </a:lnSpc>
              <a:defRPr sz="2400" b="1"/>
            </a:pPr>
            <a:r>
              <a:rPr lang="de-DE" sz="2000">
                <a:latin typeface="Arial Narrow"/>
              </a:rPr>
              <a:t>1.1 Planspiel zum Thema Child Labor</a:t>
            </a:r>
            <a:endParaRPr/>
          </a:p>
        </p:txBody>
      </p:sp>
      <p:sp>
        <p:nvSpPr>
          <p:cNvPr id="8" name="Textfeld 7"/>
          <p:cNvSpPr txBox="1"/>
          <p:nvPr/>
        </p:nvSpPr>
        <p:spPr bwMode="auto">
          <a:xfrm>
            <a:off x="683568" y="1717022"/>
            <a:ext cx="6984776" cy="465486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nSpc>
                <a:spcPct val="114999"/>
              </a:lnSpc>
              <a:spcBef>
                <a:spcPts val="600"/>
              </a:spcBef>
              <a:spcAft>
                <a:spcPts val="600"/>
              </a:spcAft>
              <a:defRPr/>
            </a:pPr>
            <a:endParaRPr lang="de-DE" sz="1800">
              <a:latin typeface="Arial"/>
              <a:ea typeface="Calibri"/>
              <a:cs typeface="Times New Roman"/>
            </a:endParaRPr>
          </a:p>
          <a:p>
            <a:pPr>
              <a:lnSpc>
                <a:spcPct val="114999"/>
              </a:lnSpc>
              <a:spcBef>
                <a:spcPts val="600"/>
              </a:spcBef>
              <a:spcAft>
                <a:spcPts val="600"/>
              </a:spcAft>
              <a:defRPr/>
            </a:pPr>
            <a:r>
              <a:rPr lang="de-DE" sz="1800" u="sng">
                <a:ea typeface="Calibri"/>
                <a:cs typeface="Times New Roman"/>
              </a:rPr>
              <a:t>Methodische Hinweise zum </a:t>
            </a:r>
            <a:r>
              <a:rPr lang="de-DE" u="sng">
                <a:ea typeface="Calibri"/>
                <a:cs typeface="Times New Roman"/>
              </a:rPr>
              <a:t>Plan</a:t>
            </a:r>
            <a:r>
              <a:rPr lang="de-DE" sz="1800" u="sng">
                <a:ea typeface="Calibri"/>
                <a:cs typeface="Times New Roman"/>
              </a:rPr>
              <a:t>spiel:</a:t>
            </a:r>
            <a:endParaRPr/>
          </a:p>
          <a:p>
            <a:pPr>
              <a:lnSpc>
                <a:spcPct val="114999"/>
              </a:lnSpc>
              <a:spcBef>
                <a:spcPts val="600"/>
              </a:spcBef>
              <a:spcAft>
                <a:spcPts val="600"/>
              </a:spcAft>
              <a:defRPr/>
            </a:pPr>
            <a:r>
              <a:rPr lang="de-DE" sz="1800">
                <a:ea typeface="Calibri"/>
                <a:cs typeface="Times New Roman"/>
              </a:rPr>
              <a:t>1. (Gemeinsames) Durchlesen der Rollen</a:t>
            </a:r>
            <a:endParaRPr/>
          </a:p>
          <a:p>
            <a:pPr>
              <a:lnSpc>
                <a:spcPct val="114999"/>
              </a:lnSpc>
              <a:spcBef>
                <a:spcPts val="600"/>
              </a:spcBef>
              <a:spcAft>
                <a:spcPts val="600"/>
              </a:spcAft>
              <a:defRPr/>
            </a:pPr>
            <a:r>
              <a:rPr lang="de-DE" sz="1800">
                <a:ea typeface="Calibri"/>
                <a:cs typeface="Times New Roman"/>
              </a:rPr>
              <a:t>2. Festlegen der unterschiedlichen Rollen in den Gruppen, Einrichten einer Beobachtergruppe </a:t>
            </a:r>
            <a:endParaRPr/>
          </a:p>
          <a:p>
            <a:pPr>
              <a:lnSpc>
                <a:spcPct val="114999"/>
              </a:lnSpc>
              <a:spcBef>
                <a:spcPts val="600"/>
              </a:spcBef>
              <a:spcAft>
                <a:spcPts val="600"/>
              </a:spcAft>
              <a:defRPr/>
            </a:pPr>
            <a:r>
              <a:rPr lang="de-DE" sz="1800">
                <a:ea typeface="Calibri"/>
                <a:cs typeface="Times New Roman"/>
              </a:rPr>
              <a:t>3. Gemeinsames </a:t>
            </a:r>
            <a:r>
              <a:rPr lang="de-DE">
                <a:ea typeface="Calibri"/>
                <a:cs typeface="Times New Roman"/>
              </a:rPr>
              <a:t>Plan</a:t>
            </a:r>
            <a:r>
              <a:rPr lang="de-DE" sz="1800">
                <a:ea typeface="Calibri"/>
                <a:cs typeface="Times New Roman"/>
              </a:rPr>
              <a:t>spiel innerhalb des definierten Zeitrahmens, einzelne Charaktere stellen ihren Standpunkt dar. </a:t>
            </a:r>
            <a:r>
              <a:rPr lang="de-DE">
                <a:ea typeface="Calibri"/>
                <a:cs typeface="Times New Roman"/>
              </a:rPr>
              <a:t>D</a:t>
            </a:r>
            <a:r>
              <a:rPr lang="de-DE" sz="1800">
                <a:ea typeface="Calibri"/>
                <a:cs typeface="Times New Roman"/>
              </a:rPr>
              <a:t>iskussion oder Verhandlungsrunde und Finden einer gemeinsamen Lösung.</a:t>
            </a:r>
            <a:endParaRPr/>
          </a:p>
          <a:p>
            <a:pPr marL="285750" indent="-285750">
              <a:lnSpc>
                <a:spcPct val="114999"/>
              </a:lnSpc>
              <a:spcBef>
                <a:spcPts val="600"/>
              </a:spcBef>
              <a:spcAft>
                <a:spcPts val="600"/>
              </a:spcAft>
              <a:buFont typeface="Wingdings"/>
              <a:buChar char="à"/>
              <a:defRPr/>
            </a:pPr>
            <a:r>
              <a:rPr lang="de-DE">
                <a:ea typeface="Calibri"/>
                <a:cs typeface="Times New Roman"/>
              </a:rPr>
              <a:t>Akustisches Signal für Start und Ende des Planspiels (z.B. Glocke)</a:t>
            </a:r>
            <a:endParaRPr lang="de-DE" sz="1800">
              <a:ea typeface="Calibri"/>
              <a:cs typeface="Times New Roman"/>
            </a:endParaRPr>
          </a:p>
          <a:p>
            <a:pPr>
              <a:lnSpc>
                <a:spcPct val="114999"/>
              </a:lnSpc>
              <a:spcBef>
                <a:spcPts val="600"/>
              </a:spcBef>
              <a:spcAft>
                <a:spcPts val="600"/>
              </a:spcAft>
              <a:defRPr/>
            </a:pPr>
            <a:r>
              <a:rPr lang="de-DE" sz="1800">
                <a:ea typeface="Calibri"/>
                <a:cs typeface="Times New Roman"/>
              </a:rPr>
              <a:t>4. Auswertung und Besprechung des </a:t>
            </a:r>
            <a:r>
              <a:rPr lang="de-DE">
                <a:ea typeface="Calibri"/>
                <a:cs typeface="Times New Roman"/>
              </a:rPr>
              <a:t>Plan</a:t>
            </a:r>
            <a:r>
              <a:rPr lang="de-DE" sz="1800">
                <a:ea typeface="Calibri"/>
                <a:cs typeface="Times New Roman"/>
              </a:rPr>
              <a:t>spiels und Diskussion von Lösungsansätzen</a:t>
            </a:r>
            <a:endParaRPr/>
          </a:p>
        </p:txBody>
      </p:sp>
      <p:sp>
        <p:nvSpPr>
          <p:cNvPr id="2" name="Textfeld 1"/>
          <p:cNvSpPr txBox="1"/>
          <p:nvPr/>
        </p:nvSpPr>
        <p:spPr bwMode="auto">
          <a:xfrm>
            <a:off x="488059" y="83671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Make</a:t>
            </a:r>
            <a:r>
              <a:rPr lang="de-DE">
                <a:solidFill>
                  <a:srgbClr val="4F7921"/>
                </a:solidFill>
              </a:rPr>
              <a:t> </a:t>
            </a:r>
            <a:r>
              <a:rPr lang="de-DE">
                <a:solidFill>
                  <a:srgbClr val="4F7921"/>
                </a:solidFill>
              </a:rPr>
              <a:t>it</a:t>
            </a:r>
            <a:r>
              <a:rPr lang="de-DE">
                <a:solidFill>
                  <a:srgbClr val="4F7921"/>
                </a:solidFill>
              </a:rPr>
              <a:t> happen – bilingualer Unterricht im Fach Geographie</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 name="Textfeld 4"/>
          <p:cNvSpPr txBox="1"/>
          <p:nvPr/>
        </p:nvSpPr>
        <p:spPr bwMode="auto">
          <a:xfrm>
            <a:off x="8347394" y="765067"/>
            <a:ext cx="677106" cy="5616624"/>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r>
              <a:rPr lang="de-DE"/>
              <a:t>Unterrichtsideen</a:t>
            </a:r>
            <a:endParaRPr lang="de-DE" sz="18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p:txBody>
      </p:sp>
      <p:sp>
        <p:nvSpPr>
          <p:cNvPr id="10" name="Textfeld 9"/>
          <p:cNvSpPr txBox="1"/>
          <p:nvPr/>
        </p:nvSpPr>
        <p:spPr bwMode="auto">
          <a:xfrm>
            <a:off x="611560" y="1556792"/>
            <a:ext cx="4572000" cy="49526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nSpc>
                <a:spcPct val="150000"/>
              </a:lnSpc>
              <a:defRPr sz="2400" b="1"/>
            </a:pPr>
            <a:r>
              <a:rPr lang="de-DE" sz="2000">
                <a:latin typeface="Arial Narrow"/>
              </a:rPr>
              <a:t>1.1 Planspiel zum Thema Child Labor</a:t>
            </a:r>
            <a:endParaRPr/>
          </a:p>
        </p:txBody>
      </p:sp>
      <p:sp>
        <p:nvSpPr>
          <p:cNvPr id="8" name="Textfeld 7"/>
          <p:cNvSpPr txBox="1"/>
          <p:nvPr/>
        </p:nvSpPr>
        <p:spPr bwMode="auto">
          <a:xfrm>
            <a:off x="629219" y="1206042"/>
            <a:ext cx="6103021" cy="864596"/>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nSpc>
                <a:spcPct val="114999"/>
              </a:lnSpc>
              <a:spcBef>
                <a:spcPts val="600"/>
              </a:spcBef>
              <a:spcAft>
                <a:spcPts val="600"/>
              </a:spcAft>
              <a:defRPr/>
            </a:pPr>
            <a:endParaRPr lang="de-DE" sz="1800">
              <a:latin typeface="Arial"/>
              <a:ea typeface="Calibri"/>
              <a:cs typeface="Times New Roman"/>
            </a:endParaRPr>
          </a:p>
          <a:p>
            <a:pPr>
              <a:lnSpc>
                <a:spcPct val="114999"/>
              </a:lnSpc>
              <a:spcBef>
                <a:spcPts val="600"/>
              </a:spcBef>
              <a:spcAft>
                <a:spcPts val="600"/>
              </a:spcAft>
              <a:defRPr/>
            </a:pPr>
            <a:endParaRPr lang="de-DE" sz="1800">
              <a:latin typeface="FreeSans"/>
              <a:ea typeface="Calibri"/>
              <a:cs typeface="Times New Roman"/>
            </a:endParaRPr>
          </a:p>
        </p:txBody>
      </p:sp>
      <p:sp>
        <p:nvSpPr>
          <p:cNvPr id="2" name="Textfeld 1"/>
          <p:cNvSpPr txBox="1"/>
          <p:nvPr/>
        </p:nvSpPr>
        <p:spPr bwMode="auto">
          <a:xfrm>
            <a:off x="488059" y="83671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Make</a:t>
            </a:r>
            <a:r>
              <a:rPr lang="de-DE">
                <a:solidFill>
                  <a:srgbClr val="4F7921"/>
                </a:solidFill>
              </a:rPr>
              <a:t> </a:t>
            </a:r>
            <a:r>
              <a:rPr lang="de-DE">
                <a:solidFill>
                  <a:srgbClr val="4F7921"/>
                </a:solidFill>
              </a:rPr>
              <a:t>it</a:t>
            </a:r>
            <a:r>
              <a:rPr lang="de-DE">
                <a:solidFill>
                  <a:srgbClr val="4F7921"/>
                </a:solidFill>
              </a:rPr>
              <a:t> happen – bilingualer Unterricht im Fach Geographie</a:t>
            </a:r>
            <a:endParaRPr/>
          </a:p>
        </p:txBody>
      </p:sp>
      <p:sp>
        <p:nvSpPr>
          <p:cNvPr id="6" name="Textfeld 5"/>
          <p:cNvSpPr txBox="1"/>
          <p:nvPr/>
        </p:nvSpPr>
        <p:spPr bwMode="auto">
          <a:xfrm flipH="0" flipV="0">
            <a:off x="611557" y="2009080"/>
            <a:ext cx="7556394" cy="427079"/>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en-GB" sz="1400" b="1">
                <a:ea typeface="Times New Roman"/>
              </a:rPr>
              <a:t>Read all the statements and choose a person you are able to identify with.</a:t>
            </a:r>
            <a:endParaRPr/>
          </a:p>
          <a:p>
            <a:pPr>
              <a:defRPr/>
            </a:pPr>
            <a:endParaRPr lang="de-DE" sz="800">
              <a:ea typeface="Times New Roman"/>
            </a:endParaRPr>
          </a:p>
        </p:txBody>
      </p:sp>
      <p:sp>
        <p:nvSpPr>
          <p:cNvPr id="3" name="Rechteck 2"/>
          <p:cNvSpPr/>
          <p:nvPr/>
        </p:nvSpPr>
        <p:spPr bwMode="auto">
          <a:xfrm>
            <a:off x="611560" y="2439968"/>
            <a:ext cx="4824536" cy="1710273"/>
          </a:xfrm>
          <a:prstGeom prst="rect">
            <a:avLst/>
          </a:prstGeom>
          <a:solidFill>
            <a:schemeClr val="accent1"/>
          </a:solidFill>
          <a:ln w="25400" cap="flat">
            <a:solidFill>
              <a:schemeClr val="accent1"/>
            </a:solidFill>
            <a:prstDash val="solid"/>
            <a:round/>
          </a:ln>
        </p:spPr>
        <p:style>
          <a:lnRef idx="0">
            <a:srgbClr val="000000"/>
          </a:lnRef>
          <a:fillRef idx="0">
            <a:srgbClr val="000000"/>
          </a:fillRef>
          <a:effectRef idx="0">
            <a:srgbClr val="000000"/>
          </a:effectRef>
          <a:fontRef idx="none"/>
        </p:style>
        <p:txBody>
          <a:bodyPr rtlCol="0" anchor="ctr"/>
          <a:lstStyle/>
          <a:p>
            <a:pPr marL="171450" indent="-171450">
              <a:buFont typeface="Arial"/>
              <a:buChar char="•"/>
              <a:defRPr/>
            </a:pPr>
            <a:endParaRPr/>
          </a:p>
          <a:p>
            <a:pPr marL="171450" indent="-171450">
              <a:buFont typeface="Arial"/>
              <a:buChar char="•"/>
              <a:defRPr/>
            </a:pPr>
            <a:r>
              <a:rPr lang="en-GB" sz="1200" b="1">
                <a:ea typeface="Times New Roman"/>
              </a:rPr>
              <a:t>Amar, owner of a company that produces fireworks</a:t>
            </a:r>
            <a:endParaRPr lang="en-GB" sz="1200" b="1">
              <a:ea typeface="Times New Roman"/>
            </a:endParaRPr>
          </a:p>
          <a:p>
            <a:pPr>
              <a:defRPr/>
            </a:pPr>
            <a:endParaRPr lang="de-DE" sz="1200">
              <a:ea typeface="Times New Roman"/>
            </a:endParaRPr>
          </a:p>
          <a:p>
            <a:pPr>
              <a:defRPr/>
            </a:pPr>
            <a:r>
              <a:rPr lang="en-GB" sz="1200">
                <a:ea typeface="Times New Roman"/>
              </a:rPr>
              <a:t>"Of course, as an employer, I also employ children in my company. They are diligent and skilled workers, and I don't have to pay them as much as my adult employees. This way, I can ensure the survival of my business by saving on labor costs. Many tasks can be done much better by children because they are smaller. If I didn't employ children, families would also have less money available. Therefore, all parties benefit from child labor."</a:t>
            </a:r>
            <a:endParaRPr lang="de-DE" sz="1200">
              <a:ea typeface="Times New Roman"/>
            </a:endParaRPr>
          </a:p>
          <a:p>
            <a:pPr>
              <a:defRPr/>
            </a:pPr>
            <a:endParaRPr lang="en-GB" sz="1800">
              <a:ea typeface="Times New Roman"/>
            </a:endParaRPr>
          </a:p>
        </p:txBody>
      </p:sp>
      <p:sp>
        <p:nvSpPr>
          <p:cNvPr id="4" name="Rechteck 3"/>
          <p:cNvSpPr/>
          <p:nvPr/>
        </p:nvSpPr>
        <p:spPr bwMode="auto">
          <a:xfrm>
            <a:off x="611560" y="4293096"/>
            <a:ext cx="4824536" cy="1972252"/>
          </a:xfrm>
          <a:prstGeom prst="rect">
            <a:avLst/>
          </a:prstGeom>
          <a:solidFill>
            <a:schemeClr val="accent4">
              <a:lumMod val="40000"/>
              <a:lumOff val="60000"/>
            </a:schemeClr>
          </a:solidFill>
          <a:ln w="25400" cap="flat">
            <a:noFill/>
            <a:prstDash val="solid"/>
            <a:round/>
          </a:ln>
        </p:spPr>
        <p:style>
          <a:lnRef idx="0">
            <a:srgbClr val="000000"/>
          </a:lnRef>
          <a:fillRef idx="0">
            <a:srgbClr val="000000"/>
          </a:fillRef>
          <a:effectRef idx="0">
            <a:srgbClr val="000000"/>
          </a:effectRef>
          <a:fontRef idx="none"/>
        </p:style>
        <p:txBody>
          <a:bodyPr rtlCol="0" anchor="ctr"/>
          <a:lstStyle/>
          <a:p>
            <a:pPr>
              <a:defRPr/>
            </a:pPr>
            <a:endParaRPr lang="en-GB" sz="1200">
              <a:ea typeface="Times New Roman"/>
            </a:endParaRPr>
          </a:p>
          <a:p>
            <a:pPr marL="171450" indent="-171450">
              <a:buFont typeface="Arial"/>
              <a:buChar char="•"/>
              <a:defRPr/>
            </a:pPr>
            <a:r>
              <a:rPr lang="en-GB" sz="1200" b="1">
                <a:ea typeface="Times New Roman"/>
              </a:rPr>
              <a:t>Amrit, working child</a:t>
            </a:r>
            <a:endParaRPr lang="de-DE" sz="1200" b="1">
              <a:ea typeface="Times New Roman"/>
            </a:endParaRPr>
          </a:p>
          <a:p>
            <a:pPr>
              <a:lnSpc>
                <a:spcPct val="114999"/>
              </a:lnSpc>
              <a:spcBef>
                <a:spcPts val="600"/>
              </a:spcBef>
              <a:spcAft>
                <a:spcPts val="600"/>
              </a:spcAft>
              <a:defRPr/>
            </a:pPr>
            <a:r>
              <a:rPr lang="en-GB" sz="1200">
                <a:ea typeface="Calibri"/>
                <a:cs typeface="Times New Roman"/>
              </a:rPr>
              <a:t>"As a child, I spend most of my day at the workplace. There is no time left for school. But I am proud that I can </a:t>
            </a:r>
            <a:r>
              <a:rPr lang="en-GB" sz="1200">
                <a:ea typeface="Calibri"/>
                <a:cs typeface="Times New Roman"/>
              </a:rPr>
              <a:t>help</a:t>
            </a:r>
            <a:r>
              <a:rPr lang="en-GB" sz="1200">
                <a:ea typeface="Calibri"/>
                <a:cs typeface="Times New Roman"/>
              </a:rPr>
              <a:t> my family, so we have a little more money available. Sometimes it would be nice to have more free time to play with my friends. But this way, I am already learning a lot in my job, which will give me an advantage when I grow up. A trade union that represents the rights of us working children is very helpful. However, we still remain children with fewer rights.</a:t>
            </a:r>
            <a:endParaRPr lang="de-DE" sz="1200">
              <a:ea typeface="Calibri"/>
              <a:cs typeface="Times New Roman"/>
            </a:endParaRPr>
          </a:p>
        </p:txBody>
      </p:sp>
      <p:sp>
        <p:nvSpPr>
          <p:cNvPr id="7" name="Rechteck 6"/>
          <p:cNvSpPr/>
          <p:nvPr/>
        </p:nvSpPr>
        <p:spPr bwMode="auto">
          <a:xfrm>
            <a:off x="5683097" y="2482943"/>
            <a:ext cx="2483416" cy="3782405"/>
          </a:xfrm>
          <a:prstGeom prst="rect">
            <a:avLst/>
          </a:prstGeom>
          <a:solidFill>
            <a:schemeClr val="accent6">
              <a:lumMod val="40000"/>
              <a:lumOff val="60000"/>
            </a:schemeClr>
          </a:solidFill>
          <a:ln w="25400" cap="flat">
            <a:noFill/>
            <a:prstDash val="solid"/>
            <a:round/>
          </a:ln>
        </p:spPr>
        <p:style>
          <a:lnRef idx="0">
            <a:srgbClr val="000000"/>
          </a:lnRef>
          <a:fillRef idx="0">
            <a:srgbClr val="000000"/>
          </a:fillRef>
          <a:effectRef idx="0">
            <a:srgbClr val="000000"/>
          </a:effectRef>
          <a:fontRef idx="none"/>
        </p:style>
        <p:txBody>
          <a:bodyPr rtlCol="0" anchor="ctr"/>
          <a:lstStyle/>
          <a:p>
            <a:pPr marL="171450" indent="-171450">
              <a:buFont typeface="Arial"/>
              <a:buChar char="•"/>
              <a:defRPr/>
            </a:pPr>
            <a:r>
              <a:rPr lang="en-GB" sz="1200" b="1">
                <a:ea typeface="Times New Roman"/>
              </a:rPr>
              <a:t>Timothy, human rights activist</a:t>
            </a:r>
            <a:endParaRPr lang="de-DE" sz="1200" b="1">
              <a:ea typeface="Times New Roman"/>
            </a:endParaRPr>
          </a:p>
          <a:p>
            <a:pPr>
              <a:lnSpc>
                <a:spcPct val="114999"/>
              </a:lnSpc>
              <a:spcBef>
                <a:spcPts val="600"/>
              </a:spcBef>
              <a:spcAft>
                <a:spcPts val="600"/>
              </a:spcAft>
              <a:defRPr/>
            </a:pPr>
            <a:r>
              <a:rPr lang="en-GB" sz="1200">
                <a:ea typeface="Calibri"/>
                <a:cs typeface="Times New Roman"/>
              </a:rPr>
              <a:t>"Child labor must be globally banned and not tolerated in any country. This is what I, as an employee in a </a:t>
            </a:r>
            <a:r>
              <a:rPr lang="en-GB" sz="1200">
                <a:ea typeface="Calibri"/>
                <a:cs typeface="Times New Roman"/>
              </a:rPr>
              <a:t>human rights</a:t>
            </a:r>
            <a:r>
              <a:rPr lang="en-GB" sz="1200">
                <a:ea typeface="Calibri"/>
                <a:cs typeface="Times New Roman"/>
              </a:rPr>
              <a:t> organization, demand. While the additional income may be important for families, it is short-sighted. The lack of education prevents children from taking part in social life, and people </a:t>
            </a:r>
            <a:r>
              <a:rPr lang="en-GB" sz="1200">
                <a:ea typeface="Calibri"/>
                <a:cs typeface="Times New Roman"/>
              </a:rPr>
              <a:t>are</a:t>
            </a:r>
            <a:r>
              <a:rPr lang="en-GB" sz="1200">
                <a:ea typeface="Calibri"/>
                <a:cs typeface="Times New Roman"/>
              </a:rPr>
              <a:t> trapped in the cycle of poverty. Therefore, we demand fair wages for all workers. If we were willing to pay a little more for products from these countries, we could </a:t>
            </a:r>
            <a:r>
              <a:rPr lang="en-GB" sz="1200">
                <a:ea typeface="Calibri"/>
                <a:cs typeface="Times New Roman"/>
              </a:rPr>
              <a:t>help them.”</a:t>
            </a:r>
            <a:endParaRPr lang="de-DE" sz="1200">
              <a:ea typeface="Calibri"/>
              <a:cs typeface="Times New Roman"/>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5" name="Textfeld 4"/>
          <p:cNvSpPr txBox="1"/>
          <p:nvPr/>
        </p:nvSpPr>
        <p:spPr bwMode="auto">
          <a:xfrm>
            <a:off x="8347394" y="765067"/>
            <a:ext cx="677106" cy="5616624"/>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r>
              <a:rPr lang="de-DE"/>
              <a:t>Unterrichtsideen</a:t>
            </a:r>
            <a:endParaRPr lang="de-DE" sz="18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p:txBody>
      </p:sp>
      <p:sp>
        <p:nvSpPr>
          <p:cNvPr id="10" name="Textfeld 9"/>
          <p:cNvSpPr txBox="1"/>
          <p:nvPr/>
        </p:nvSpPr>
        <p:spPr bwMode="auto">
          <a:xfrm>
            <a:off x="611560" y="1556792"/>
            <a:ext cx="4572000" cy="49526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nSpc>
                <a:spcPct val="150000"/>
              </a:lnSpc>
              <a:defRPr sz="2400" b="1"/>
            </a:pPr>
            <a:r>
              <a:rPr lang="de-DE" sz="2000">
                <a:latin typeface="Arial Narrow"/>
              </a:rPr>
              <a:t>1.1 Planspiel zum Thema Child Labor</a:t>
            </a:r>
            <a:endParaRPr/>
          </a:p>
        </p:txBody>
      </p:sp>
      <p:sp>
        <p:nvSpPr>
          <p:cNvPr id="8" name="Textfeld 7"/>
          <p:cNvSpPr txBox="1"/>
          <p:nvPr/>
        </p:nvSpPr>
        <p:spPr bwMode="auto">
          <a:xfrm>
            <a:off x="629219" y="1206042"/>
            <a:ext cx="6103021" cy="864596"/>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nSpc>
                <a:spcPct val="114999"/>
              </a:lnSpc>
              <a:spcBef>
                <a:spcPts val="600"/>
              </a:spcBef>
              <a:spcAft>
                <a:spcPts val="600"/>
              </a:spcAft>
              <a:defRPr/>
            </a:pPr>
            <a:endParaRPr lang="de-DE" sz="1800">
              <a:latin typeface="Arial"/>
              <a:ea typeface="Calibri"/>
              <a:cs typeface="Times New Roman"/>
            </a:endParaRPr>
          </a:p>
          <a:p>
            <a:pPr>
              <a:lnSpc>
                <a:spcPct val="114999"/>
              </a:lnSpc>
              <a:spcBef>
                <a:spcPts val="600"/>
              </a:spcBef>
              <a:spcAft>
                <a:spcPts val="600"/>
              </a:spcAft>
              <a:defRPr/>
            </a:pPr>
            <a:endParaRPr lang="de-DE" sz="1800">
              <a:latin typeface="FreeSans"/>
              <a:ea typeface="Calibri"/>
              <a:cs typeface="Times New Roman"/>
            </a:endParaRPr>
          </a:p>
        </p:txBody>
      </p:sp>
      <p:sp>
        <p:nvSpPr>
          <p:cNvPr id="2" name="Textfeld 1"/>
          <p:cNvSpPr txBox="1"/>
          <p:nvPr/>
        </p:nvSpPr>
        <p:spPr bwMode="auto">
          <a:xfrm>
            <a:off x="488059" y="83671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Make</a:t>
            </a:r>
            <a:r>
              <a:rPr lang="de-DE">
                <a:solidFill>
                  <a:srgbClr val="4F7921"/>
                </a:solidFill>
              </a:rPr>
              <a:t> </a:t>
            </a:r>
            <a:r>
              <a:rPr lang="de-DE">
                <a:solidFill>
                  <a:srgbClr val="4F7921"/>
                </a:solidFill>
              </a:rPr>
              <a:t>it</a:t>
            </a:r>
            <a:r>
              <a:rPr lang="de-DE">
                <a:solidFill>
                  <a:srgbClr val="4F7921"/>
                </a:solidFill>
              </a:rPr>
              <a:t> happen – bilingualer Unterricht im Fach Geographie</a:t>
            </a:r>
            <a:endParaRPr/>
          </a:p>
        </p:txBody>
      </p:sp>
      <p:sp>
        <p:nvSpPr>
          <p:cNvPr id="6" name="Textfeld 5"/>
          <p:cNvSpPr txBox="1"/>
          <p:nvPr/>
        </p:nvSpPr>
        <p:spPr bwMode="auto">
          <a:xfrm>
            <a:off x="545437" y="2052056"/>
            <a:ext cx="7554955" cy="430887"/>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en-GB" sz="1400" b="1">
                <a:ea typeface="Times New Roman"/>
              </a:rPr>
              <a:t>Read all the statements and choose a person you are able to identify with.</a:t>
            </a:r>
            <a:endParaRPr/>
          </a:p>
          <a:p>
            <a:pPr>
              <a:defRPr/>
            </a:pPr>
            <a:endParaRPr lang="de-DE" sz="800">
              <a:ea typeface="Times New Roman"/>
            </a:endParaRPr>
          </a:p>
        </p:txBody>
      </p:sp>
      <p:sp>
        <p:nvSpPr>
          <p:cNvPr id="3" name="Rechteck 2"/>
          <p:cNvSpPr/>
          <p:nvPr/>
        </p:nvSpPr>
        <p:spPr bwMode="auto">
          <a:xfrm>
            <a:off x="611560" y="2439968"/>
            <a:ext cx="4824536" cy="1853128"/>
          </a:xfrm>
          <a:prstGeom prst="rect">
            <a:avLst/>
          </a:prstGeom>
          <a:solidFill>
            <a:srgbClr val="92D050"/>
          </a:solidFill>
          <a:ln w="25400" cap="flat">
            <a:solidFill>
              <a:schemeClr val="accent1"/>
            </a:solidFill>
            <a:prstDash val="solid"/>
            <a:round/>
          </a:ln>
        </p:spPr>
        <p:style>
          <a:lnRef idx="0">
            <a:srgbClr val="000000"/>
          </a:lnRef>
          <a:fillRef idx="0">
            <a:srgbClr val="000000"/>
          </a:fillRef>
          <a:effectRef idx="0">
            <a:srgbClr val="000000"/>
          </a:effectRef>
          <a:fontRef idx="none"/>
        </p:style>
        <p:txBody>
          <a:bodyPr rtlCol="0" anchor="ctr"/>
          <a:lstStyle/>
          <a:p>
            <a:pPr marL="171450" indent="-171450">
              <a:lnSpc>
                <a:spcPct val="114999"/>
              </a:lnSpc>
              <a:spcBef>
                <a:spcPts val="600"/>
              </a:spcBef>
              <a:spcAft>
                <a:spcPts val="600"/>
              </a:spcAft>
              <a:buFont typeface="Arial"/>
              <a:buChar char="•"/>
              <a:defRPr/>
            </a:pPr>
            <a:r>
              <a:rPr lang="en-GB" sz="1200" b="1">
                <a:ea typeface="Calibri"/>
                <a:cs typeface="Times New Roman"/>
              </a:rPr>
              <a:t>Inika and Jamal, parents</a:t>
            </a:r>
            <a:endParaRPr lang="de-DE" sz="1200" b="1">
              <a:ea typeface="Calibri"/>
              <a:cs typeface="Times New Roman"/>
            </a:endParaRPr>
          </a:p>
          <a:p>
            <a:pPr>
              <a:lnSpc>
                <a:spcPct val="114999"/>
              </a:lnSpc>
              <a:spcBef>
                <a:spcPts val="600"/>
              </a:spcBef>
              <a:spcAft>
                <a:spcPts val="600"/>
              </a:spcAft>
              <a:defRPr/>
            </a:pPr>
            <a:r>
              <a:rPr lang="en-GB" sz="1200">
                <a:ea typeface="Calibri"/>
                <a:cs typeface="Times New Roman"/>
              </a:rPr>
              <a:t>"As parents, it breaks our hearts that our child has little time to play because they have to spend almost the entire day at their workplace. But without the additional income, we simply wouldn't be able to survive, so we all help together to make our modest life possible. Sending our child to school is not possible because there is no time left after work, and we cannot afford notebooks, textbooks, and pens at all. So, together, we lead a simple life."</a:t>
            </a:r>
            <a:endParaRPr lang="de-DE" sz="1200">
              <a:ea typeface="Calibri"/>
              <a:cs typeface="Times New Roman"/>
            </a:endParaRPr>
          </a:p>
        </p:txBody>
      </p:sp>
      <p:sp>
        <p:nvSpPr>
          <p:cNvPr id="4" name="Rechteck 3"/>
          <p:cNvSpPr/>
          <p:nvPr/>
        </p:nvSpPr>
        <p:spPr bwMode="auto">
          <a:xfrm>
            <a:off x="611560" y="4412220"/>
            <a:ext cx="4824536" cy="1853128"/>
          </a:xfrm>
          <a:prstGeom prst="rect">
            <a:avLst/>
          </a:prstGeom>
          <a:solidFill>
            <a:srgbClr val="DEDEAE"/>
          </a:solidFill>
          <a:ln w="25400" cap="flat">
            <a:noFill/>
            <a:prstDash val="solid"/>
            <a:round/>
          </a:ln>
        </p:spPr>
        <p:style>
          <a:lnRef idx="0">
            <a:srgbClr val="000000"/>
          </a:lnRef>
          <a:fillRef idx="0">
            <a:srgbClr val="000000"/>
          </a:fillRef>
          <a:effectRef idx="0">
            <a:srgbClr val="000000"/>
          </a:effectRef>
          <a:fontRef idx="none"/>
        </p:style>
        <p:txBody>
          <a:bodyPr rtlCol="0" anchor="ctr"/>
          <a:lstStyle/>
          <a:p>
            <a:pPr marL="171450" marR="0" lvl="0" indent="-171450" algn="l" defTabSz="914400">
              <a:lnSpc>
                <a:spcPct val="114999"/>
              </a:lnSpc>
              <a:spcBef>
                <a:spcPts val="600"/>
              </a:spcBef>
              <a:spcAft>
                <a:spcPts val="600"/>
              </a:spcAft>
              <a:buClrTx/>
              <a:buSzTx/>
              <a:buFont typeface="Arial"/>
              <a:buChar char="•"/>
              <a:defRPr/>
            </a:pPr>
            <a:r>
              <a:rPr lang="en-GB" sz="1200" b="0" i="0" u="none" strike="noStrike" cap="none" spc="0">
                <a:ln>
                  <a:noFill/>
                </a:ln>
                <a:solidFill>
                  <a:srgbClr val="000000"/>
                </a:solidFill>
                <a:ea typeface="Calibri"/>
                <a:cs typeface="Arial"/>
              </a:rPr>
              <a:t> </a:t>
            </a:r>
            <a:r>
              <a:rPr lang="en-GB" sz="1200" b="1" i="0" u="none" strike="noStrike" cap="none" spc="0">
                <a:ln>
                  <a:noFill/>
                </a:ln>
                <a:solidFill>
                  <a:srgbClr val="000000"/>
                </a:solidFill>
                <a:ea typeface="Calibri"/>
                <a:cs typeface="Arial"/>
              </a:rPr>
              <a:t>Samira, teacher</a:t>
            </a:r>
            <a:endParaRPr lang="de-DE" sz="1200" b="1" i="0" u="none" strike="noStrike" cap="none" spc="0">
              <a:ln>
                <a:noFill/>
              </a:ln>
              <a:solidFill>
                <a:srgbClr val="000000"/>
              </a:solidFill>
              <a:ea typeface="Calibri"/>
              <a:cs typeface="Arial"/>
            </a:endParaRPr>
          </a:p>
          <a:p>
            <a:pPr marL="0" marR="0" lvl="0" indent="0" algn="l" defTabSz="914400">
              <a:lnSpc>
                <a:spcPct val="100000"/>
              </a:lnSpc>
              <a:spcBef>
                <a:spcPts val="0"/>
              </a:spcBef>
              <a:spcAft>
                <a:spcPts val="0"/>
              </a:spcAft>
              <a:buClrTx/>
              <a:buSzTx/>
              <a:buFontTx/>
              <a:buNone/>
              <a:defRPr/>
            </a:pPr>
            <a:r>
              <a:rPr lang="en-GB" sz="1200" b="0" i="0" u="none" strike="noStrike" cap="none" spc="0">
                <a:ln>
                  <a:noFill/>
                </a:ln>
                <a:solidFill>
                  <a:srgbClr val="000000"/>
                </a:solidFill>
                <a:ea typeface="Times New Roman"/>
                <a:cs typeface="Arial"/>
              </a:rPr>
              <a:t>"I am a teacher in a small village, teaching at the school here. Unfortunately, only a few children attend the classes because they have to work. A solid education would make it easier for the children to </a:t>
            </a:r>
            <a:r>
              <a:rPr lang="en-GB" sz="1200">
                <a:ea typeface="Times New Roman"/>
                <a:cs typeface="Arial"/>
              </a:rPr>
              <a:t>get</a:t>
            </a:r>
            <a:r>
              <a:rPr lang="en-GB" sz="1200" b="0" i="0" u="none" strike="noStrike" cap="none" spc="0">
                <a:ln>
                  <a:noFill/>
                </a:ln>
                <a:solidFill>
                  <a:srgbClr val="000000"/>
                </a:solidFill>
                <a:ea typeface="Times New Roman"/>
                <a:cs typeface="Arial"/>
              </a:rPr>
              <a:t> better-paid jobs in the future. However, this is denied to them because without learning how to read, write, and do math, they will always end up with simple and poorly paid jobs."</a:t>
            </a:r>
            <a:endParaRPr lang="de-DE" sz="1200" b="0" i="0" u="none" strike="noStrike" cap="none" spc="0">
              <a:ln>
                <a:noFill/>
              </a:ln>
              <a:solidFill>
                <a:srgbClr val="000000"/>
              </a:solidFill>
              <a:ea typeface="Times New Roman"/>
              <a:cs typeface="Arial"/>
            </a:endParaRPr>
          </a:p>
        </p:txBody>
      </p:sp>
      <p:sp>
        <p:nvSpPr>
          <p:cNvPr id="7" name="Rechteck 6"/>
          <p:cNvSpPr/>
          <p:nvPr/>
        </p:nvSpPr>
        <p:spPr bwMode="auto">
          <a:xfrm>
            <a:off x="5683097" y="2482943"/>
            <a:ext cx="2483416" cy="3782405"/>
          </a:xfrm>
          <a:prstGeom prst="rect">
            <a:avLst/>
          </a:prstGeom>
          <a:solidFill>
            <a:srgbClr val="EBF28A"/>
          </a:solidFill>
          <a:ln w="25400" cap="flat">
            <a:noFill/>
            <a:prstDash val="solid"/>
            <a:round/>
          </a:ln>
        </p:spPr>
        <p:style>
          <a:lnRef idx="0">
            <a:srgbClr val="000000"/>
          </a:lnRef>
          <a:fillRef idx="0">
            <a:srgbClr val="000000"/>
          </a:fillRef>
          <a:effectRef idx="0">
            <a:srgbClr val="000000"/>
          </a:effectRef>
          <a:fontRef idx="none"/>
        </p:style>
        <p:txBody>
          <a:bodyPr rtlCol="0" anchor="ctr"/>
          <a:lstStyle/>
          <a:p>
            <a:pPr marL="171450" marR="0" lvl="0" indent="-171450" algn="l" defTabSz="914400">
              <a:lnSpc>
                <a:spcPct val="114999"/>
              </a:lnSpc>
              <a:spcBef>
                <a:spcPts val="600"/>
              </a:spcBef>
              <a:spcAft>
                <a:spcPts val="600"/>
              </a:spcAft>
              <a:buClrTx/>
              <a:buSzTx/>
              <a:buFont typeface="Arial"/>
              <a:buChar char="•"/>
              <a:defRPr/>
            </a:pPr>
            <a:r>
              <a:rPr lang="en-GB" sz="1200" b="1" i="0" u="none" strike="noStrike" cap="none" spc="0">
                <a:ln>
                  <a:noFill/>
                </a:ln>
                <a:solidFill>
                  <a:srgbClr val="000000"/>
                </a:solidFill>
                <a:latin typeface="Calibri"/>
                <a:ea typeface="Calibri"/>
                <a:cs typeface="Times New Roman"/>
              </a:rPr>
              <a:t> Anna, loves to celebrate New Year’s Eve</a:t>
            </a:r>
            <a:endParaRPr lang="de-DE" sz="1200" b="1" i="0" u="none" strike="noStrike" cap="none" spc="0">
              <a:ln>
                <a:noFill/>
              </a:ln>
              <a:solidFill>
                <a:srgbClr val="000000"/>
              </a:solidFill>
              <a:latin typeface="Calibri"/>
              <a:ea typeface="Calibri"/>
              <a:cs typeface="Times New Roman"/>
            </a:endParaRPr>
          </a:p>
          <a:p>
            <a:pPr marL="0" marR="0" lvl="0" indent="0" algn="l" defTabSz="914400">
              <a:lnSpc>
                <a:spcPct val="114999"/>
              </a:lnSpc>
              <a:spcBef>
                <a:spcPts val="600"/>
              </a:spcBef>
              <a:spcAft>
                <a:spcPts val="600"/>
              </a:spcAft>
              <a:buClrTx/>
              <a:buSzTx/>
              <a:buFontTx/>
              <a:buNone/>
              <a:defRPr/>
            </a:pPr>
            <a:r>
              <a:rPr lang="en-GB" sz="1200" b="0" i="0" u="none" strike="noStrike" cap="none" spc="0">
                <a:ln>
                  <a:noFill/>
                </a:ln>
                <a:solidFill>
                  <a:srgbClr val="000000"/>
                </a:solidFill>
                <a:latin typeface="Calibri"/>
                <a:ea typeface="Calibri"/>
                <a:cs typeface="Times New Roman"/>
              </a:rPr>
              <a:t>On New Year's Eve, we always meet our friends and celebrate together. We always have dinner at home and play card games. Of course, both children and adults love the fireworks at the turn of the year. I always tell my husband not to spend too much money on fireworks, but we still want to see the brightly lit sky. It’s part of our tradition. </a:t>
            </a:r>
            <a:endParaRPr lang="de-DE" sz="1200" b="0" i="0" u="none" strike="noStrike" cap="none" spc="0">
              <a:ln>
                <a:noFill/>
              </a:ln>
              <a:solidFill>
                <a:srgbClr val="000000"/>
              </a:solidFill>
              <a:latin typeface="Calibri"/>
              <a:ea typeface="Calibri"/>
              <a:cs typeface="Times New Roman"/>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br>
              <a:rPr lang="de-DE" sz="3200">
                <a:latin typeface="Arial Narrow"/>
              </a:rPr>
            </a:br>
            <a:endParaRPr lang="de-DE"/>
          </a:p>
        </p:txBody>
      </p:sp>
      <p:sp>
        <p:nvSpPr>
          <p:cNvPr id="3" name="Textplatzhalter 2"/>
          <p:cNvSpPr>
            <a:spLocks noGrp="1"/>
          </p:cNvSpPr>
          <p:nvPr>
            <p:ph type="body" sz="half" idx="1"/>
          </p:nvPr>
        </p:nvSpPr>
        <p:spPr bwMode="auto">
          <a:xfrm>
            <a:off x="457200" y="1671287"/>
            <a:ext cx="7787208" cy="4998072"/>
          </a:xfrm>
        </p:spPr>
        <p:txBody>
          <a:bodyPr>
            <a:normAutofit fontScale="92500"/>
          </a:bodyPr>
          <a:lstStyle/>
          <a:p>
            <a:pPr marL="0" indent="0">
              <a:lnSpc>
                <a:spcPct val="170000"/>
              </a:lnSpc>
              <a:buNone/>
              <a:defRPr/>
            </a:pPr>
            <a:endParaRPr lang="de-DE" sz="2000">
              <a:latin typeface="Arial Narrow"/>
              <a:cs typeface="Arial"/>
            </a:endParaRPr>
          </a:p>
          <a:p>
            <a:pPr>
              <a:defRPr/>
            </a:pPr>
            <a:r>
              <a:rPr lang="de-DE" sz="1800" u="sng">
                <a:hlinkClick r:id="rId3" tooltip="https://klimawandel-schule.de/de/der-lmu-klimakoffer"/>
              </a:rPr>
              <a:t>https://klimawandel-schule.de/de/der-lmu-klimakoffer</a:t>
            </a:r>
            <a:endParaRPr lang="de-DE" sz="1800"/>
          </a:p>
          <a:p>
            <a:pPr>
              <a:lnSpc>
                <a:spcPct val="150000"/>
              </a:lnSpc>
              <a:defRPr/>
            </a:pPr>
            <a:r>
              <a:rPr lang="de-DE" sz="1800"/>
              <a:t>Projekt</a:t>
            </a:r>
            <a:r>
              <a:rPr lang="de-DE" sz="1800" i="1"/>
              <a:t> „Klimawandel: verstehen und handeln“ </a:t>
            </a:r>
            <a:endParaRPr/>
          </a:p>
          <a:p>
            <a:pPr>
              <a:lnSpc>
                <a:spcPct val="150000"/>
              </a:lnSpc>
              <a:defRPr/>
            </a:pPr>
            <a:r>
              <a:rPr lang="de-DE" sz="1800"/>
              <a:t>an der Ludwig-Maximilians-Universität München initiiert und aktuell in Zusammenarbeit mit Lehrerinnen und Lehrern weiterentwickelt.</a:t>
            </a:r>
            <a:endParaRPr/>
          </a:p>
          <a:p>
            <a:pPr>
              <a:lnSpc>
                <a:spcPct val="150000"/>
              </a:lnSpc>
              <a:defRPr/>
            </a:pPr>
            <a:r>
              <a:rPr lang="de-DE" sz="1800"/>
              <a:t>Initiatoren: Dr. Cecilia </a:t>
            </a:r>
            <a:r>
              <a:rPr lang="de-DE" sz="1800"/>
              <a:t>Scorza</a:t>
            </a:r>
            <a:r>
              <a:rPr lang="de-DE" sz="1800"/>
              <a:t> (Projektleitung), Prof. Harald Lesch, Dr. Sabine Graf (Projektmanagerin), Moritz Strähle, Thomas </a:t>
            </a:r>
            <a:r>
              <a:rPr lang="de-DE" sz="1800"/>
              <a:t>Keßelring</a:t>
            </a:r>
            <a:r>
              <a:rPr lang="de-DE" sz="1800"/>
              <a:t>, Thomas Bauer, Moni </a:t>
            </a:r>
            <a:r>
              <a:rPr lang="de-DE" sz="1800"/>
              <a:t>Saak</a:t>
            </a:r>
            <a:endParaRPr lang="de-DE" sz="1800"/>
          </a:p>
          <a:p>
            <a:pPr>
              <a:lnSpc>
                <a:spcPct val="150000"/>
              </a:lnSpc>
              <a:defRPr/>
            </a:pPr>
            <a:r>
              <a:rPr lang="de-DE" sz="1800"/>
              <a:t>12 Aktivitäten, die unterschiedlichste Themen des Klimawandels behandeln</a:t>
            </a:r>
            <a:endParaRPr/>
          </a:p>
          <a:p>
            <a:pPr>
              <a:lnSpc>
                <a:spcPct val="150000"/>
              </a:lnSpc>
              <a:defRPr/>
            </a:pPr>
            <a:r>
              <a:rPr lang="de-DE" sz="1800"/>
              <a:t>Bestehend aus Koffer, Wärmebildkamera und Handbuch</a:t>
            </a:r>
            <a:endParaRPr/>
          </a:p>
          <a:p>
            <a:pPr>
              <a:lnSpc>
                <a:spcPct val="150000"/>
              </a:lnSpc>
              <a:defRPr/>
            </a:pPr>
            <a:r>
              <a:rPr lang="de-DE" sz="1800"/>
              <a:t>Fächerübergreifend; Physik und Geographie vorrangig</a:t>
            </a:r>
            <a:endParaRPr/>
          </a:p>
          <a:p>
            <a:pPr>
              <a:lnSpc>
                <a:spcPct val="150000"/>
              </a:lnSpc>
              <a:defRPr/>
            </a:pPr>
            <a:r>
              <a:rPr lang="de-DE" sz="1800"/>
              <a:t>Geeignet für 9. Klasse bilingualer Unterricht</a:t>
            </a:r>
            <a:endParaRPr/>
          </a:p>
          <a:p>
            <a:pPr>
              <a:lnSpc>
                <a:spcPct val="150000"/>
              </a:lnSpc>
              <a:defRPr/>
            </a:pPr>
            <a:endParaRPr lang="de-DE" sz="1800"/>
          </a:p>
        </p:txBody>
      </p:sp>
      <p:sp>
        <p:nvSpPr>
          <p:cNvPr id="7" name="Textfeld 6"/>
          <p:cNvSpPr txBox="1"/>
          <p:nvPr/>
        </p:nvSpPr>
        <p:spPr bwMode="auto">
          <a:xfrm>
            <a:off x="8347394" y="765067"/>
            <a:ext cx="677106" cy="5616624"/>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r>
              <a:rPr lang="de-DE"/>
              <a:t>Unterrichtsideen</a:t>
            </a:r>
            <a:endParaRPr lang="de-DE" sz="18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p:txBody>
      </p:sp>
      <p:sp>
        <p:nvSpPr>
          <p:cNvPr id="9" name="Textfeld 8"/>
          <p:cNvSpPr txBox="1"/>
          <p:nvPr/>
        </p:nvSpPr>
        <p:spPr bwMode="auto">
          <a:xfrm>
            <a:off x="674518" y="1404628"/>
            <a:ext cx="4572000" cy="40011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defRPr/>
            </a:pPr>
            <a:r>
              <a:rPr lang="de-DE" sz="2000" b="1">
                <a:latin typeface="Arial Narrow"/>
              </a:rPr>
              <a:t>1.2 Vorstellung Klimakoffer</a:t>
            </a:r>
            <a:endParaRPr lang="de-DE" sz="2000" b="1"/>
          </a:p>
        </p:txBody>
      </p:sp>
      <p:sp>
        <p:nvSpPr>
          <p:cNvPr id="4" name="Textfeld 3"/>
          <p:cNvSpPr txBox="1"/>
          <p:nvPr/>
        </p:nvSpPr>
        <p:spPr bwMode="auto">
          <a:xfrm>
            <a:off x="488059" y="83671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Make</a:t>
            </a:r>
            <a:r>
              <a:rPr lang="de-DE">
                <a:solidFill>
                  <a:srgbClr val="4F7921"/>
                </a:solidFill>
              </a:rPr>
              <a:t> </a:t>
            </a:r>
            <a:r>
              <a:rPr lang="de-DE">
                <a:solidFill>
                  <a:srgbClr val="4F7921"/>
                </a:solidFill>
              </a:rPr>
              <a:t>it</a:t>
            </a:r>
            <a:r>
              <a:rPr lang="de-DE">
                <a:solidFill>
                  <a:srgbClr val="4F7921"/>
                </a:solidFill>
              </a:rPr>
              <a:t> happen – bilingualer Unterricht im Fach Geographie</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br>
              <a:rPr lang="de-DE" sz="3200">
                <a:latin typeface="Arial Narrow"/>
              </a:rPr>
            </a:br>
            <a:endParaRPr lang="de-DE"/>
          </a:p>
        </p:txBody>
      </p:sp>
      <p:sp>
        <p:nvSpPr>
          <p:cNvPr id="7" name="Textfeld 6"/>
          <p:cNvSpPr txBox="1"/>
          <p:nvPr/>
        </p:nvSpPr>
        <p:spPr bwMode="auto">
          <a:xfrm>
            <a:off x="8347394" y="765067"/>
            <a:ext cx="677106" cy="5616624"/>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r>
              <a:rPr lang="de-DE"/>
              <a:t>Unterrichtsideen</a:t>
            </a:r>
            <a:endParaRPr lang="de-DE" sz="18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p:txBody>
      </p:sp>
      <p:sp>
        <p:nvSpPr>
          <p:cNvPr id="9" name="Textfeld 8"/>
          <p:cNvSpPr txBox="1"/>
          <p:nvPr/>
        </p:nvSpPr>
        <p:spPr bwMode="auto">
          <a:xfrm>
            <a:off x="674518" y="1404628"/>
            <a:ext cx="4572000" cy="40011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defRPr/>
            </a:pPr>
            <a:r>
              <a:rPr lang="de-DE" sz="2000" b="1">
                <a:latin typeface="Arial Narrow"/>
              </a:rPr>
              <a:t>1.2 Vorstellung Klimakoffer</a:t>
            </a:r>
            <a:endParaRPr lang="de-DE" sz="2000" b="1"/>
          </a:p>
        </p:txBody>
      </p:sp>
      <p:sp>
        <p:nvSpPr>
          <p:cNvPr id="4" name="Textfeld 3"/>
          <p:cNvSpPr txBox="1"/>
          <p:nvPr/>
        </p:nvSpPr>
        <p:spPr bwMode="auto">
          <a:xfrm>
            <a:off x="488059" y="83671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Make</a:t>
            </a:r>
            <a:r>
              <a:rPr lang="de-DE">
                <a:solidFill>
                  <a:srgbClr val="4F7921"/>
                </a:solidFill>
              </a:rPr>
              <a:t> </a:t>
            </a:r>
            <a:r>
              <a:rPr lang="de-DE">
                <a:solidFill>
                  <a:srgbClr val="4F7921"/>
                </a:solidFill>
              </a:rPr>
              <a:t>it</a:t>
            </a:r>
            <a:r>
              <a:rPr lang="de-DE">
                <a:solidFill>
                  <a:srgbClr val="4F7921"/>
                </a:solidFill>
              </a:rPr>
              <a:t> happen – bilingualer Unterricht im Fach Geographie</a:t>
            </a:r>
            <a:endParaRPr/>
          </a:p>
        </p:txBody>
      </p:sp>
      <p:pic>
        <p:nvPicPr>
          <p:cNvPr id="6" name="Grafik 5" descr="Ein Bild, das Text, Screenshot, Website, Webseite enthält.&#10;&#10;Automatisch generierte Beschreibung"/>
          <p:cNvPicPr>
            <a:picLocks noChangeAspect="1"/>
          </p:cNvPicPr>
          <p:nvPr/>
        </p:nvPicPr>
        <p:blipFill>
          <a:blip r:embed="rId3"/>
          <a:srcRect l="8085" t="2005" r="10929" b="0"/>
          <a:stretch/>
        </p:blipFill>
        <p:spPr bwMode="auto">
          <a:xfrm>
            <a:off x="755576" y="1793862"/>
            <a:ext cx="6840760" cy="4688175"/>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br>
              <a:rPr lang="de-DE" sz="3200">
                <a:latin typeface="Arial Narrow"/>
              </a:rPr>
            </a:br>
            <a:endParaRPr lang="de-DE"/>
          </a:p>
        </p:txBody>
      </p:sp>
      <p:sp>
        <p:nvSpPr>
          <p:cNvPr id="3" name="Textplatzhalter 2"/>
          <p:cNvSpPr>
            <a:spLocks noGrp="1"/>
          </p:cNvSpPr>
          <p:nvPr>
            <p:ph type="body" sz="half" idx="1"/>
          </p:nvPr>
        </p:nvSpPr>
        <p:spPr bwMode="auto">
          <a:xfrm>
            <a:off x="654264" y="1916831"/>
            <a:ext cx="7590144" cy="4464859"/>
          </a:xfrm>
        </p:spPr>
        <p:txBody>
          <a:bodyPr>
            <a:normAutofit/>
          </a:bodyPr>
          <a:lstStyle/>
          <a:p>
            <a:pPr marL="0" indent="0">
              <a:lnSpc>
                <a:spcPct val="170000"/>
              </a:lnSpc>
              <a:buNone/>
              <a:defRPr/>
            </a:pPr>
            <a:endParaRPr lang="de-DE" sz="1800"/>
          </a:p>
        </p:txBody>
      </p:sp>
      <p:sp>
        <p:nvSpPr>
          <p:cNvPr id="7" name="Textfeld 6"/>
          <p:cNvSpPr txBox="1"/>
          <p:nvPr/>
        </p:nvSpPr>
        <p:spPr bwMode="auto">
          <a:xfrm>
            <a:off x="8347394" y="765067"/>
            <a:ext cx="677106" cy="5616624"/>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r>
              <a:rPr lang="de-DE"/>
              <a:t>Unterrichtsideen</a:t>
            </a:r>
            <a:endParaRPr lang="de-DE" sz="1800" b="0" i="0" u="none" strike="noStrike" cap="none" spc="0">
              <a:ln>
                <a:noFill/>
              </a:ln>
              <a:solidFill>
                <a:srgbClr val="000000"/>
              </a:solidFill>
              <a:latin typeface="+mj-lt"/>
              <a:ea typeface="+mj-ea"/>
              <a:cs typeface="+mj-cs"/>
            </a:endParaRPr>
          </a:p>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mj-lt"/>
              <a:ea typeface="+mj-ea"/>
              <a:cs typeface="+mj-cs"/>
            </a:endParaRPr>
          </a:p>
        </p:txBody>
      </p:sp>
      <p:sp>
        <p:nvSpPr>
          <p:cNvPr id="9" name="Textfeld 8"/>
          <p:cNvSpPr txBox="1"/>
          <p:nvPr/>
        </p:nvSpPr>
        <p:spPr bwMode="auto">
          <a:xfrm>
            <a:off x="674518" y="1404628"/>
            <a:ext cx="4572000" cy="40011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defRPr/>
            </a:pPr>
            <a:r>
              <a:rPr lang="de-DE" sz="2000" b="1">
                <a:latin typeface="Arial Narrow"/>
              </a:rPr>
              <a:t>1.2 Vorstellung Klimakoffer</a:t>
            </a:r>
            <a:endParaRPr lang="de-DE" sz="2000" b="1"/>
          </a:p>
        </p:txBody>
      </p:sp>
      <p:sp>
        <p:nvSpPr>
          <p:cNvPr id="4" name="Textfeld 3"/>
          <p:cNvSpPr txBox="1"/>
          <p:nvPr/>
        </p:nvSpPr>
        <p:spPr bwMode="auto">
          <a:xfrm>
            <a:off x="488059" y="83671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Make</a:t>
            </a:r>
            <a:r>
              <a:rPr lang="de-DE">
                <a:solidFill>
                  <a:srgbClr val="4F7921"/>
                </a:solidFill>
              </a:rPr>
              <a:t> </a:t>
            </a:r>
            <a:r>
              <a:rPr lang="de-DE">
                <a:solidFill>
                  <a:srgbClr val="4F7921"/>
                </a:solidFill>
              </a:rPr>
              <a:t>it</a:t>
            </a:r>
            <a:r>
              <a:rPr lang="de-DE">
                <a:solidFill>
                  <a:srgbClr val="4F7921"/>
                </a:solidFill>
              </a:rPr>
              <a:t> happen – bilingualer Unterricht im Fach Geographie</a:t>
            </a:r>
            <a:endParaRPr/>
          </a:p>
        </p:txBody>
      </p:sp>
      <p:pic>
        <p:nvPicPr>
          <p:cNvPr id="8" name="Grafik 7" descr="Ein Bild, das Text, Screenshot, Design enthält.&#10;&#10;Automatisch generierte Beschreibung"/>
          <p:cNvPicPr>
            <a:picLocks noChangeAspect="1"/>
          </p:cNvPicPr>
          <p:nvPr/>
        </p:nvPicPr>
        <p:blipFill>
          <a:blip r:embed="rId3"/>
          <a:stretch/>
        </p:blipFill>
        <p:spPr bwMode="auto">
          <a:xfrm>
            <a:off x="279437" y="1804738"/>
            <a:ext cx="8002589" cy="4360565"/>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Standarddesign">
  <a:themeElements>
    <a:clrScheme name="Standard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Standarddesign">
      <a:majorFont>
        <a:latin typeface="Calibri"/>
        <a:ea typeface="Calibri"/>
        <a:cs typeface="Calibri"/>
      </a:majorFont>
      <a:minorFont>
        <a:latin typeface="Helvetica"/>
        <a:ea typeface="Helvetica"/>
        <a:cs typeface="Helvetica"/>
      </a:minorFont>
    </a:fontScheme>
    <a:fmtScheme name="Standarddesign">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chemeClr val="accent3">
            <a:lumOff val="44000"/>
          </a:schemeClr>
        </a:solidFill>
        <a:ln w="25400" cap="flat">
          <a:solidFill>
            <a:schemeClr val="accent1"/>
          </a:solidFill>
          <a:prstDash val="solid"/>
          <a:round/>
        </a:ln>
      </a:spPr>
      <a:bodyPr/>
      <a:lstStyle/>
      <a:style>
        <a:lnRef idx="0">
          <a:srgbClr val="000000"/>
        </a:lnRef>
        <a:fillRef idx="0">
          <a:srgbClr val="000000"/>
        </a:fillRef>
        <a:effectRef idx="0">
          <a:srgbClr val="000000"/>
        </a:effectRef>
        <a:fontRef idx="none"/>
      </a:style>
    </a:spDef>
    <a:lnDef>
      <a:spPr bwMode="auto">
        <a:prstGeom prst="rect">
          <a:avLst/>
        </a:prstGeom>
        <a:noFill/>
        <a:ln w="25400" cap="flat">
          <a:solidFill>
            <a:schemeClr val="accent1"/>
          </a:solidFill>
          <a:prstDash val="solid"/>
          <a:round/>
        </a:ln>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spPr>
      <a:bodyPr/>
      <a:lstStyle/>
      <a:style>
        <a:lnRef idx="0">
          <a:srgbClr val="000000"/>
        </a:lnRef>
        <a:fillRef idx="0">
          <a:srgbClr val="000000"/>
        </a:fillRef>
        <a:effectRef idx="0">
          <a:srgbClr val="000000"/>
        </a:effectRef>
        <a:fontRef idx="none"/>
      </a:style>
    </a:txDef>
  </a:objectDefaults>
</a:theme>
</file>

<file path=ppt/theme/theme2.xml><?xml version="1.0" encoding="utf-8"?>
<a:theme xmlns:a="http://schemas.openxmlformats.org/drawingml/2006/main" xmlns:r="http://schemas.openxmlformats.org/officeDocument/2006/relationships" xmlns:p="http://schemas.openxmlformats.org/presentationml/2006/main" name="Standarddesign">
  <a:themeElements>
    <a:clrScheme name="Standard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Standarddesign">
      <a:majorFont>
        <a:latin typeface="Calibri"/>
        <a:ea typeface="Calibri"/>
        <a:cs typeface="Calibri"/>
      </a:majorFont>
      <a:minorFont>
        <a:latin typeface="Helvetica"/>
        <a:ea typeface="Helvetica"/>
        <a:cs typeface="Helvetica"/>
      </a:minorFont>
    </a:fontScheme>
    <a:fmtScheme name="Standarddesign">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chemeClr val="accent3">
            <a:lumOff val="44000"/>
          </a:schemeClr>
        </a:solidFill>
        <a:ln w="25400" cap="flat">
          <a:solidFill>
            <a:schemeClr val="accent1"/>
          </a:solidFill>
          <a:prstDash val="solid"/>
          <a:round/>
        </a:ln>
      </a:spPr>
      <a:bodyPr/>
      <a:lstStyle/>
      <a:style>
        <a:lnRef idx="0">
          <a:srgbClr val="000000"/>
        </a:lnRef>
        <a:fillRef idx="0">
          <a:srgbClr val="000000"/>
        </a:fillRef>
        <a:effectRef idx="0">
          <a:srgbClr val="000000"/>
        </a:effectRef>
        <a:fontRef idx="none"/>
      </a:style>
    </a:spDef>
    <a:lnDef>
      <a:spPr bwMode="auto">
        <a:prstGeom prst="rect">
          <a:avLst/>
        </a:prstGeom>
        <a:noFill/>
        <a:ln w="25400" cap="flat">
          <a:solidFill>
            <a:schemeClr val="accent1"/>
          </a:solidFill>
          <a:prstDash val="solid"/>
          <a:round/>
        </a:ln>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spPr>
      <a:bodyPr/>
      <a:lstStyle/>
      <a:style>
        <a:lnRef idx="0">
          <a:srgbClr val="000000"/>
        </a:lnRef>
        <a:fillRef idx="0">
          <a:srgbClr val="000000"/>
        </a:fillRef>
        <a:effectRef idx="0">
          <a:srgbClr val="000000"/>
        </a:effectRef>
        <a:fontRef idx="none"/>
      </a:style>
    </a:txDef>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ONLYOFFICE/8.0.1.31</Application>
  <DocSecurity>0</DocSecurity>
  <PresentationFormat>Bildschirmpräsentation (4:3)</PresentationFormat>
  <Paragraphs>0</Paragraphs>
  <Slides>24</Slides>
  <Notes>24</Notes>
  <HiddenSlides>0</HiddenSlides>
  <MMClips>2</MMClips>
  <ScaleCrop>0</ScaleCrop>
  <HeadingPairs>
    <vt:vector size="4" baseType="variant">
      <vt:variant>
        <vt:lpstr>Theme</vt:lpstr>
      </vt:variant>
      <vt:variant>
        <vt:i4>1</vt:i4>
      </vt:variant>
      <vt:variant>
        <vt:lpstr>Slide Titles</vt:lpstr>
      </vt:variant>
      <vt:variant>
        <vt:i4>24</vt:i4>
      </vt:variant>
    </vt:vector>
  </HeadingPairs>
  <TitlesOfParts>
    <vt:vector size="25"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Sailer, Ariane</dc:creator>
  <cp:keywords/>
  <dc:description/>
  <dc:identifier/>
  <dc:language/>
  <cp:lastModifiedBy>Stefanie Hartl</cp:lastModifiedBy>
  <cp:revision>343</cp:revision>
  <dcterms:modified xsi:type="dcterms:W3CDTF">2024-03-01T10:22:42Z</dcterms:modified>
  <cp:category/>
  <cp:contentStatus/>
  <cp:version/>
</cp:coreProperties>
</file>