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84" r:id="rId4"/>
    <p:sldId id="288" r:id="rId5"/>
    <p:sldId id="289" r:id="rId6"/>
    <p:sldId id="286" r:id="rId7"/>
    <p:sldId id="287" r:id="rId8"/>
    <p:sldId id="291" r:id="rId9"/>
    <p:sldId id="282" r:id="rId10"/>
    <p:sldId id="285" r:id="rId11"/>
    <p:sldId id="292" r:id="rId12"/>
    <p:sldId id="293" r:id="rId13"/>
    <p:sldId id="295" r:id="rId14"/>
    <p:sldId id="297" r:id="rId15"/>
    <p:sldId id="298" r:id="rId16"/>
    <p:sldId id="302" r:id="rId17"/>
    <p:sldId id="303" r:id="rId18"/>
    <p:sldId id="304" r:id="rId19"/>
    <p:sldId id="305" r:id="rId20"/>
    <p:sldId id="306" r:id="rId21"/>
    <p:sldId id="309" r:id="rId22"/>
    <p:sldId id="310" r:id="rId23"/>
    <p:sldId id="262" r:id="rId24"/>
    <p:sldId id="280" r:id="rId25"/>
  </p:sldIdLst>
  <p:sldSz cx="9144000" cy="6858000" type="screen4x3"/>
  <p:notesSz cx="6858000" cy="9144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1pPr>
    <a:lvl2pPr marL="0" marR="0" indent="457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914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1371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18288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22860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2743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3200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3657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l Stefanie" initials="HS" lastIdx="1" clrIdx="0">
    <p:extLst>
      <p:ext uri="{19B8F6BF-5375-455C-9EA6-DF929625EA0E}">
        <p15:presenceInfo xmlns:p15="http://schemas.microsoft.com/office/powerpoint/2012/main" userId="S::hartl@konradin-realschule.de::2a7c31b2-9907-428c-8c44-174996e140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68BA0D-66E5-0061-F600-45452354586A}">
  <a:tblStyle styleId="{0F68BA0D-66E5-0061-F600-45452354586A}" styleName="Keine Formatvorlage, Tabellenraster">
    <a:wholeTbl>
      <a:tcTxStyle>
        <a:fontRef idx="minor">
          <a:srgbClr val="000000"/>
        </a:fontRef>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60"/>
  </p:normalViewPr>
  <p:slideViewPr>
    <p:cSldViewPr>
      <p:cViewPr varScale="1">
        <p:scale>
          <a:sx n="108" d="100"/>
          <a:sy n="108" d="100"/>
        </p:scale>
        <p:origin x="1746"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6F4797-ECA0-4EFF-B66D-DB7566CF3EAB}" type="datetimeFigureOut">
              <a:rPr lang="en-GB" smtClean="0"/>
              <a:t>20/07/2022</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C2A614-909C-4E06-A5EB-BAA988E0CB57}" type="slidenum">
              <a:rPr lang="en-GB" smtClean="0"/>
              <a:t>‹Nr.›</a:t>
            </a:fld>
            <a:endParaRPr lang="en-GB"/>
          </a:p>
        </p:txBody>
      </p:sp>
    </p:spTree>
    <p:extLst>
      <p:ext uri="{BB962C8B-B14F-4D97-AF65-F5344CB8AC3E}">
        <p14:creationId xmlns:p14="http://schemas.microsoft.com/office/powerpoint/2010/main" val="3337553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862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x" userDrawn="1">
  <p:cSld name="Abschnitts-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722312" y="4406900"/>
            <a:ext cx="7772401" cy="1362075"/>
          </a:xfrm>
          <a:prstGeom prst="rect">
            <a:avLst/>
          </a:prstGeom>
        </p:spPr>
        <p:txBody>
          <a:bodyPr>
            <a:normAutofit/>
          </a:bodyPr>
          <a:lstStyle>
            <a:lvl1pPr>
              <a:defRPr sz="4000" b="1" cap="all"/>
            </a:lvl1pPr>
          </a:lstStyle>
          <a:p>
            <a:pPr>
              <a:defRPr/>
            </a:pPr>
            <a:r>
              <a:t>Titeltext</a:t>
            </a:r>
          </a:p>
        </p:txBody>
      </p:sp>
      <p:sp>
        <p:nvSpPr>
          <p:cNvPr id="5" name="Textebene 1…"/>
          <p:cNvSpPr>
            <a:spLocks noGrp="1"/>
          </p:cNvSpPr>
          <p:nvPr>
            <p:ph type="body" sz="quarter" idx="1"/>
          </p:nvPr>
        </p:nvSpPr>
        <p:spPr bwMode="auto">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userDrawn="1">
  <p:cSld name="Zwei Inhalte">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684212" y="1230312"/>
            <a:ext cx="8002588" cy="1143001"/>
          </a:xfrm>
          <a:prstGeom prst="rect">
            <a:avLst/>
          </a:prstGeom>
        </p:spPr>
        <p:txBody>
          <a:bodyPr>
            <a:normAutofit/>
          </a:bodyPr>
          <a:lstStyle/>
          <a:p>
            <a:pPr>
              <a:defRPr/>
            </a:pPr>
            <a:r>
              <a:t>Titeltext</a:t>
            </a:r>
          </a:p>
        </p:txBody>
      </p:sp>
      <p:sp>
        <p:nvSpPr>
          <p:cNvPr id="5" name="Textebene 1…"/>
          <p:cNvSpPr>
            <a:spLocks noGrp="1"/>
          </p:cNvSpPr>
          <p:nvPr>
            <p:ph type="body" sz="half" idx="1"/>
          </p:nvPr>
        </p:nvSpPr>
        <p:spPr bwMode="auto">
          <a:xfrm>
            <a:off x="684212" y="2555875"/>
            <a:ext cx="3924301" cy="3825875"/>
          </a:xfrm>
          <a:prstGeom prst="rect">
            <a:avLst/>
          </a:prstGeom>
        </p:spPr>
        <p:txBody>
          <a:bodyPr>
            <a:normAutofit/>
          </a:bodyPr>
          <a:lstStyle>
            <a:lvl5pPr marL="2184400" indent="-355600"/>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x" userDrawn="1">
  <p:cSld name="Leer">
    <p:spTree>
      <p:nvGrpSpPr>
        <p:cNvPr id="1" name=""/>
        <p:cNvGrpSpPr/>
        <p:nvPr/>
      </p:nvGrpSpPr>
      <p:grpSpPr bwMode="auto">
        <a:xfrm>
          <a:off x="0" y="0"/>
          <a:ext cx="0" cy="0"/>
          <a:chOff x="0" y="0"/>
          <a:chExt cx="0" cy="0"/>
        </a:xfrm>
      </p:grpSpPr>
      <p:sp>
        <p:nvSpPr>
          <p:cNvPr id="4"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x" userDrawn="1">
  <p:cSld name="Inhalt mit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457200" y="1055633"/>
            <a:ext cx="3008314" cy="1162051"/>
          </a:xfrm>
          <a:prstGeom prst="rect">
            <a:avLst/>
          </a:prstGeom>
        </p:spPr>
        <p:txBody>
          <a:bodyPr anchor="b">
            <a:normAutofit/>
          </a:bodyPr>
          <a:lstStyle>
            <a:lvl1pPr>
              <a:defRPr sz="2000" b="1"/>
            </a:lvl1pPr>
          </a:lstStyle>
          <a:p>
            <a:pPr>
              <a:defRPr/>
            </a:pPr>
            <a:r>
              <a:t>Titeltext</a:t>
            </a:r>
          </a:p>
        </p:txBody>
      </p:sp>
      <p:sp>
        <p:nvSpPr>
          <p:cNvPr id="5" name="Textebene 1…"/>
          <p:cNvSpPr>
            <a:spLocks noGrp="1"/>
          </p:cNvSpPr>
          <p:nvPr>
            <p:ph type="body" idx="1"/>
          </p:nvPr>
        </p:nvSpPr>
        <p:spPr bwMode="auto">
          <a:xfrm>
            <a:off x="3575050" y="1055633"/>
            <a:ext cx="5111750" cy="5070531"/>
          </a:xfrm>
          <a:prstGeom prst="rect">
            <a:avLst/>
          </a:prstGeom>
        </p:spPr>
        <p:txBody>
          <a:bodyPr>
            <a:normAutofit/>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Textplatzhalter 3"/>
          <p:cNvSpPr>
            <a:spLocks noGrp="1"/>
          </p:cNvSpPr>
          <p:nvPr>
            <p:ph type="body" sz="quarter" idx="13"/>
          </p:nvPr>
        </p:nvSpPr>
        <p:spPr bwMode="auto">
          <a:xfrm>
            <a:off x="457199" y="2217683"/>
            <a:ext cx="3008315" cy="3908481"/>
          </a:xfrm>
          <a:prstGeom prst="rect">
            <a:avLst/>
          </a:prstGeom>
        </p:spPr>
        <p:txBody>
          <a:bodyPr>
            <a:normAutofit/>
          </a:bodyPr>
          <a:lstStyle/>
          <a:p>
            <a:pPr marL="0" indent="0">
              <a:spcBef>
                <a:spcPts val="300"/>
              </a:spcBef>
              <a:buSzTx/>
              <a:buNone/>
              <a:defRPr sz="1400"/>
            </a:pPr>
            <a:endParaRPr/>
          </a:p>
        </p:txBody>
      </p:sp>
      <p:sp>
        <p:nvSpPr>
          <p:cNvPr id="7"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x" userDrawn="1">
  <p:cSld name="Bild mit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1792288" y="4800600"/>
            <a:ext cx="5486401" cy="566738"/>
          </a:xfrm>
          <a:prstGeom prst="rect">
            <a:avLst/>
          </a:prstGeom>
        </p:spPr>
        <p:txBody>
          <a:bodyPr anchor="b">
            <a:normAutofit/>
          </a:bodyPr>
          <a:lstStyle>
            <a:lvl1pPr>
              <a:defRPr sz="2000" b="1"/>
            </a:lvl1pPr>
          </a:lstStyle>
          <a:p>
            <a:pPr>
              <a:defRPr/>
            </a:pPr>
            <a:r>
              <a:t>Titeltext</a:t>
            </a:r>
          </a:p>
        </p:txBody>
      </p:sp>
      <p:sp>
        <p:nvSpPr>
          <p:cNvPr id="5" name="Bildplatzhalter 2"/>
          <p:cNvSpPr>
            <a:spLocks noGrp="1"/>
          </p:cNvSpPr>
          <p:nvPr>
            <p:ph type="pic" sz="half" idx="13"/>
          </p:nvPr>
        </p:nvSpPr>
        <p:spPr bwMode="auto">
          <a:xfrm>
            <a:off x="1792288" y="935421"/>
            <a:ext cx="5486401" cy="3792155"/>
          </a:xfrm>
          <a:prstGeom prst="rect">
            <a:avLst/>
          </a:prstGeom>
        </p:spPr>
        <p:txBody>
          <a:bodyPr lIns="91439" rIns="91439"/>
          <a:lstStyle/>
          <a:p>
            <a:pPr>
              <a:defRPr/>
            </a:pPr>
            <a:endParaRPr/>
          </a:p>
        </p:txBody>
      </p:sp>
      <p:sp>
        <p:nvSpPr>
          <p:cNvPr id="6" name="Textebene 1…"/>
          <p:cNvSpPr>
            <a:spLocks noGrp="1"/>
          </p:cNvSpPr>
          <p:nvPr>
            <p:ph type="body" sz="quarter" idx="1"/>
          </p:nvPr>
        </p:nvSpPr>
        <p:spPr bwMode="auto">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7"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 userDrawn="1">
  <p:cSld name="Inhalt">
    <p:spTree>
      <p:nvGrpSpPr>
        <p:cNvPr id="1" name=""/>
        <p:cNvGrpSpPr/>
        <p:nvPr/>
      </p:nvGrpSpPr>
      <p:grpSpPr bwMode="auto">
        <a:xfrm>
          <a:off x="0" y="0"/>
          <a:ext cx="0" cy="0"/>
          <a:chOff x="0" y="0"/>
          <a:chExt cx="0" cy="0"/>
        </a:xfrm>
      </p:grpSpPr>
      <p:sp>
        <p:nvSpPr>
          <p:cNvPr id="4" name="Textebene 1…"/>
          <p:cNvSpPr>
            <a:spLocks noGrp="1"/>
          </p:cNvSpPr>
          <p:nvPr>
            <p:ph type="body" idx="1"/>
          </p:nvPr>
        </p:nvSpPr>
        <p:spPr bwMode="auto">
          <a:xfrm>
            <a:off x="684212" y="1230312"/>
            <a:ext cx="8002588" cy="5151439"/>
          </a:xfrm>
          <a:prstGeom prst="rect">
            <a:avLst/>
          </a:prstGeom>
        </p:spPr>
        <p:txBody>
          <a:bodyPr>
            <a:normAutofit/>
          </a:body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5"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bwMode="auto">
        <a:xfrm>
          <a:off x="0" y="0"/>
          <a:ext cx="0" cy="0"/>
          <a:chOff x="0" y="0"/>
          <a:chExt cx="0" cy="0"/>
        </a:xfrm>
      </p:grpSpPr>
      <p:pic>
        <p:nvPicPr>
          <p:cNvPr id="4" name="Grafik 1" descr="Grafik 1"/>
          <p:cNvPicPr>
            <a:picLocks noChangeAspect="1"/>
          </p:cNvPicPr>
          <p:nvPr/>
        </p:nvPicPr>
        <p:blipFill>
          <a:blip r:embed="rId8"/>
          <a:stretch/>
        </p:blipFill>
        <p:spPr bwMode="auto">
          <a:xfrm>
            <a:off x="0" y="0"/>
            <a:ext cx="9144000" cy="6858000"/>
          </a:xfrm>
          <a:prstGeom prst="rect">
            <a:avLst/>
          </a:prstGeom>
          <a:ln w="12700">
            <a:miter lim="400000"/>
          </a:ln>
        </p:spPr>
      </p:pic>
      <p:sp>
        <p:nvSpPr>
          <p:cNvPr id="5" name="Titeltext"/>
          <p:cNvSpPr>
            <a:spLocks noGrp="1"/>
          </p:cNvSpPr>
          <p:nvPr>
            <p:ph type="title"/>
          </p:nvPr>
        </p:nvSpPr>
        <p:spPr bwMode="auto">
          <a:xfrm>
            <a:off x="457200" y="274637"/>
            <a:ext cx="8229600" cy="1325563"/>
          </a:xfrm>
          <a:prstGeom prst="rect">
            <a:avLst/>
          </a:prstGeom>
          <a:ln w="12700">
            <a:miter lim="400000"/>
          </a:ln>
        </p:spPr>
        <p:txBody>
          <a:bodyPr lIns="45719" rIns="45719"/>
          <a:lstStyle/>
          <a:p>
            <a:pPr>
              <a:defRPr/>
            </a:pPr>
            <a:r>
              <a:t>Titeltext</a:t>
            </a:r>
          </a:p>
        </p:txBody>
      </p:sp>
      <p:sp>
        <p:nvSpPr>
          <p:cNvPr id="6" name="Textebene 1…"/>
          <p:cNvSpPr>
            <a:spLocks noGrp="1"/>
          </p:cNvSpPr>
          <p:nvPr>
            <p:ph type="body" idx="1"/>
          </p:nvPr>
        </p:nvSpPr>
        <p:spPr bwMode="auto">
          <a:xfrm>
            <a:off x="457200" y="1600200"/>
            <a:ext cx="8229600" cy="5257800"/>
          </a:xfrm>
          <a:prstGeom prst="rect">
            <a:avLst/>
          </a:prstGeom>
          <a:ln w="12700">
            <a:miter lim="400000"/>
          </a:ln>
        </p:spPr>
        <p:txBody>
          <a:bodyPr lIns="45719" rIns="45719"/>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7" name="Foliennummer"/>
          <p:cNvSpPr>
            <a:spLocks noGrp="1"/>
          </p:cNvSpPr>
          <p:nvPr>
            <p:ph type="sldNum" sz="quarter" idx="2"/>
          </p:nvPr>
        </p:nvSpPr>
        <p:spPr bwMode="auto">
          <a:xfrm>
            <a:off x="8332778" y="6553200"/>
            <a:ext cx="330210" cy="307340"/>
          </a:xfrm>
          <a:prstGeom prst="rect">
            <a:avLst/>
          </a:prstGeom>
          <a:ln w="12700">
            <a:miter lim="400000"/>
          </a:ln>
        </p:spPr>
        <p:txBody>
          <a:bodyPr wrap="none" lIns="45719" rIns="45719">
            <a:spAutoFit/>
          </a:bodyPr>
          <a:lstStyle>
            <a:lvl1pPr algn="r">
              <a:defRPr sz="1400">
                <a:latin typeface="Verdana"/>
                <a:ea typeface="Verdana"/>
                <a:cs typeface="Verdana"/>
              </a:defRPr>
            </a:lvl1pPr>
          </a:lstStyle>
          <a:p>
            <a:pPr>
              <a:defRPr/>
            </a:pPr>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1pPr>
      <a:lvl2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2pPr>
      <a:lvl3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3pPr>
      <a:lvl4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4pPr>
      <a:lvl5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5pPr>
      <a:lvl6pPr marL="0" marR="0" indent="4572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6pPr>
      <a:lvl7pPr marL="0" marR="0" indent="9144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7pPr>
      <a:lvl8pPr marL="0" marR="0" indent="13716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8pPr>
      <a:lvl9pPr marL="0" marR="0" indent="18288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9pPr>
    </p:titleStyle>
    <p:bodyStyle>
      <a:lvl1pPr marL="342900" marR="0" indent="-3429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1pPr>
      <a:lvl2pPr marL="790575" marR="0" indent="-333375"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2pPr>
      <a:lvl3pPr marL="1234439" marR="0" indent="-320039"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3pPr>
      <a:lvl4pPr marL="1727199" marR="0" indent="-3556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4pPr>
      <a:lvl5pPr marL="22288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5pPr>
      <a:lvl6pPr marL="26860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6pPr>
      <a:lvl7pPr marL="31432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7pPr>
      <a:lvl8pPr marL="36004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8pPr>
      <a:lvl9pPr marL="40576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9pPr>
    </p:bodyStyle>
    <p:otherStyle>
      <a:lvl1pPr marL="0" marR="0" indent="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1pPr>
      <a:lvl2pPr marL="0" marR="0" indent="457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2pPr>
      <a:lvl3pPr marL="0" marR="0" indent="914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3pPr>
      <a:lvl4pPr marL="0" marR="0" indent="1371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4pPr>
      <a:lvl5pPr marL="0" marR="0" indent="18288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5pPr>
      <a:lvl6pPr marL="0" marR="0" indent="22860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6pPr>
      <a:lvl7pPr marL="0" marR="0" indent="2743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7pPr>
      <a:lvl8pPr marL="0" marR="0" indent="3200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8pPr>
      <a:lvl9pPr marL="0" marR="0" indent="3657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hyperlink" Target="mailto:ariane.sailer@isb.bayern.d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noChangeArrowheads="1"/>
          </p:cNvPicPr>
          <p:nvPr/>
        </p:nvPicPr>
        <p:blipFill>
          <a:blip r:embed="rId2"/>
          <a:stretch/>
        </p:blipFill>
        <p:spPr bwMode="auto">
          <a:xfrm>
            <a:off x="4067944" y="3965425"/>
            <a:ext cx="1092498" cy="1206714"/>
          </a:xfrm>
          <a:prstGeom prst="rect">
            <a:avLst/>
          </a:prstGeom>
          <a:noFill/>
          <a:ln>
            <a:noFill/>
          </a:ln>
        </p:spPr>
      </p:pic>
      <p:sp>
        <p:nvSpPr>
          <p:cNvPr id="5" name="Textfeld 5"/>
          <p:cNvSpPr>
            <a:spLocks/>
          </p:cNvSpPr>
          <p:nvPr/>
        </p:nvSpPr>
        <p:spPr bwMode="auto">
          <a:xfrm>
            <a:off x="971599" y="1484784"/>
            <a:ext cx="7488832" cy="1769713"/>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sz="2800" b="1" dirty="0">
                <a:solidFill>
                  <a:srgbClr val="339966"/>
                </a:solidFill>
              </a:rPr>
              <a:t> Bilingualer Geographieunterricht</a:t>
            </a:r>
            <a:endParaRPr dirty="0"/>
          </a:p>
          <a:p>
            <a:pPr marL="0" marR="0" indent="0" algn="ctr" defTabSz="914400">
              <a:lnSpc>
                <a:spcPct val="100000"/>
              </a:lnSpc>
              <a:spcBef>
                <a:spcPts val="0"/>
              </a:spcBef>
              <a:spcAft>
                <a:spcPts val="0"/>
              </a:spcAft>
              <a:buClrTx/>
              <a:buSzTx/>
              <a:buFontTx/>
              <a:buNone/>
              <a:defRPr/>
            </a:pPr>
            <a:endParaRPr lang="de-DE" sz="1000" dirty="0">
              <a:solidFill>
                <a:srgbClr val="339966"/>
              </a:solidFill>
            </a:endParaRPr>
          </a:p>
          <a:p>
            <a:pPr marR="0" algn="ctr" defTabSz="914400">
              <a:lnSpc>
                <a:spcPct val="100000"/>
              </a:lnSpc>
              <a:spcBef>
                <a:spcPts val="0"/>
              </a:spcBef>
              <a:spcAft>
                <a:spcPts val="0"/>
              </a:spcAft>
              <a:buClrTx/>
              <a:buSzTx/>
              <a:defRPr/>
            </a:pPr>
            <a:r>
              <a:rPr lang="de-DE" sz="2000" dirty="0">
                <a:solidFill>
                  <a:srgbClr val="339966"/>
                </a:solidFill>
              </a:rPr>
              <a:t>REALSCHULE BAYERN </a:t>
            </a:r>
          </a:p>
          <a:p>
            <a:pPr marR="0" algn="ctr" defTabSz="914400">
              <a:lnSpc>
                <a:spcPct val="100000"/>
              </a:lnSpc>
              <a:spcBef>
                <a:spcPts val="0"/>
              </a:spcBef>
              <a:spcAft>
                <a:spcPts val="0"/>
              </a:spcAft>
              <a:buClrTx/>
              <a:buSzTx/>
              <a:defRPr/>
            </a:pPr>
            <a:endParaRPr lang="de-DE" sz="2000" dirty="0">
              <a:solidFill>
                <a:srgbClr val="339966"/>
              </a:solidFill>
            </a:endParaRPr>
          </a:p>
          <a:p>
            <a:pPr marR="0" algn="ctr" defTabSz="914400">
              <a:lnSpc>
                <a:spcPct val="100000"/>
              </a:lnSpc>
              <a:spcBef>
                <a:spcPts val="0"/>
              </a:spcBef>
              <a:spcAft>
                <a:spcPts val="0"/>
              </a:spcAft>
              <a:buClrTx/>
              <a:buSzTx/>
              <a:defRPr/>
            </a:pPr>
            <a:endParaRPr lang="de-DE" sz="2000" dirty="0">
              <a:solidFill>
                <a:srgbClr val="339966"/>
              </a:solidFill>
            </a:endParaRPr>
          </a:p>
          <a:p>
            <a:pPr marR="0" algn="ctr" defTabSz="914400">
              <a:lnSpc>
                <a:spcPct val="100000"/>
              </a:lnSpc>
              <a:spcBef>
                <a:spcPts val="0"/>
              </a:spcBef>
              <a:spcAft>
                <a:spcPts val="0"/>
              </a:spcAft>
              <a:buClrTx/>
              <a:buSzTx/>
              <a:defRPr/>
            </a:pPr>
            <a:r>
              <a:rPr lang="de-DE" sz="1100" dirty="0">
                <a:solidFill>
                  <a:srgbClr val="339966"/>
                </a:solidFill>
              </a:rPr>
              <a:t>19.07.2022 Stefanie Hartl</a:t>
            </a:r>
            <a:endParaRPr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827584" y="1277687"/>
            <a:ext cx="6552729" cy="3884205"/>
          </a:xfrm>
          <a:prstGeom prst="rect">
            <a:avLst/>
          </a:prstGeom>
          <a:ln w="12700">
            <a:miter lim="400000"/>
          </a:ln>
        </p:spPr>
        <p:txBody>
          <a:bodyPr wrap="square" lIns="45719" rIns="45719">
            <a:spAutoFit/>
          </a:bodyPr>
          <a:lstStyle/>
          <a:p>
            <a:pPr>
              <a:buSzPct val="100000"/>
              <a:defRPr sz="2400"/>
            </a:pPr>
            <a:r>
              <a:rPr lang="de-DE" sz="1600" b="1" dirty="0">
                <a:latin typeface="Arial" panose="020B0604020202020204" pitchFamily="34" charset="0"/>
                <a:cs typeface="Arial" panose="020B0604020202020204" pitchFamily="34" charset="0"/>
              </a:rPr>
              <a:t>3.   </a:t>
            </a:r>
            <a:r>
              <a:rPr lang="de-DE" sz="1600" b="1" u="sng" dirty="0">
                <a:latin typeface="Arial" panose="020B0604020202020204" pitchFamily="34" charset="0"/>
                <a:cs typeface="Arial" panose="020B0604020202020204" pitchFamily="34" charset="0"/>
              </a:rPr>
              <a:t>Illegal </a:t>
            </a:r>
            <a:r>
              <a:rPr lang="de-DE" sz="1600" b="1" u="sng" dirty="0" err="1">
                <a:latin typeface="Arial" panose="020B0604020202020204" pitchFamily="34" charset="0"/>
                <a:cs typeface="Arial" panose="020B0604020202020204" pitchFamily="34" charset="0"/>
              </a:rPr>
              <a:t>immigrants</a:t>
            </a:r>
            <a:r>
              <a:rPr lang="de-DE" sz="1600" b="1" u="sng" dirty="0">
                <a:latin typeface="Arial" panose="020B0604020202020204" pitchFamily="34" charset="0"/>
                <a:cs typeface="Arial" panose="020B0604020202020204" pitchFamily="34" charset="0"/>
              </a:rPr>
              <a:t> in </a:t>
            </a:r>
            <a:r>
              <a:rPr lang="de-DE" sz="1600" b="1" u="sng" dirty="0" err="1">
                <a:latin typeface="Arial" panose="020B0604020202020204" pitchFamily="34" charset="0"/>
                <a:cs typeface="Arial" panose="020B0604020202020204" pitchFamily="34" charset="0"/>
              </a:rPr>
              <a:t>the</a:t>
            </a:r>
            <a:r>
              <a:rPr lang="de-DE" sz="1600" b="1" u="sng" dirty="0">
                <a:latin typeface="Arial" panose="020B0604020202020204" pitchFamily="34" charset="0"/>
                <a:cs typeface="Arial" panose="020B0604020202020204" pitchFamily="34" charset="0"/>
              </a:rPr>
              <a:t> USA - Mystery</a:t>
            </a:r>
            <a:endParaRPr lang="de-DE" sz="1600" b="1" u="sng" dirty="0">
              <a:solidFill>
                <a:schemeClr val="tx1"/>
              </a:solidFill>
              <a:latin typeface="Arial" panose="020B0604020202020204" pitchFamily="34" charset="0"/>
              <a:cs typeface="Arial" panose="020B0604020202020204" pitchFamily="34" charset="0"/>
            </a:endParaRPr>
          </a:p>
          <a:p>
            <a:pPr>
              <a:buSzPct val="100000"/>
              <a:defRPr sz="2400"/>
            </a:pPr>
            <a:endParaRPr lang="de-DE" sz="2000" dirty="0"/>
          </a:p>
          <a:p>
            <a:pPr>
              <a:buSzPct val="100000"/>
              <a:defRPr sz="2400"/>
            </a:pPr>
            <a:endParaRPr lang="de-DE" sz="2000" dirty="0"/>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sym typeface="Wingdings" panose="05000000000000000000" pitchFamily="2" charset="2"/>
              </a:rPr>
              <a:t>Ergebnissicherung: </a:t>
            </a:r>
          </a:p>
          <a:p>
            <a:pPr>
              <a:lnSpc>
                <a:spcPct val="150000"/>
              </a:lnSpc>
              <a:buSzPct val="100000"/>
              <a:defRPr sz="2400"/>
            </a:pPr>
            <a:r>
              <a:rPr lang="de-DE" sz="1400" dirty="0">
                <a:solidFill>
                  <a:schemeClr val="tx1"/>
                </a:solidFill>
                <a:latin typeface="Arial"/>
                <a:cs typeface="Arial"/>
                <a:sym typeface="Wingdings" panose="05000000000000000000" pitchFamily="2" charset="2"/>
              </a:rPr>
              <a:t>	mündlich bzw. schriftlich </a:t>
            </a:r>
          </a:p>
          <a:p>
            <a:pPr>
              <a:lnSpc>
                <a:spcPct val="150000"/>
              </a:lnSpc>
              <a:buSzPct val="100000"/>
              <a:defRPr sz="2400"/>
            </a:pPr>
            <a:r>
              <a:rPr lang="de-DE" sz="1400" dirty="0">
                <a:solidFill>
                  <a:schemeClr val="tx1"/>
                </a:solidFill>
                <a:latin typeface="Arial"/>
                <a:cs typeface="Arial"/>
                <a:sym typeface="Wingdings" panose="05000000000000000000" pitchFamily="2" charset="2"/>
              </a:rPr>
              <a:t>	auf Plakat </a:t>
            </a:r>
          </a:p>
          <a:p>
            <a:pPr>
              <a:lnSpc>
                <a:spcPct val="150000"/>
              </a:lnSpc>
              <a:buSzPct val="100000"/>
              <a:defRPr sz="2400"/>
            </a:pPr>
            <a:r>
              <a:rPr lang="de-DE" sz="1400" dirty="0">
                <a:solidFill>
                  <a:schemeClr val="tx1"/>
                </a:solidFill>
                <a:latin typeface="Arial"/>
                <a:cs typeface="Arial"/>
                <a:sym typeface="Wingdings" panose="05000000000000000000" pitchFamily="2" charset="2"/>
              </a:rPr>
              <a:t>	</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sym typeface="Wingdings" panose="05000000000000000000" pitchFamily="2" charset="2"/>
              </a:rPr>
              <a:t>Ziel: Die Leitfrage soll unter Mobilisierung von Vorwissen umfassend beantwortet werden.</a:t>
            </a:r>
            <a:endParaRPr lang="de-DE" sz="1400"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p:txBody>
      </p:sp>
      <p:sp>
        <p:nvSpPr>
          <p:cNvPr id="7" name="Textfeld 4">
            <a:extLst>
              <a:ext uri="{FF2B5EF4-FFF2-40B4-BE49-F238E27FC236}">
                <a16:creationId xmlns:a16="http://schemas.microsoft.com/office/drawing/2014/main" id="{65268DCD-7ABC-5009-4FE9-48BA924E9815}"/>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Tree>
    <p:extLst>
      <p:ext uri="{BB962C8B-B14F-4D97-AF65-F5344CB8AC3E}">
        <p14:creationId xmlns:p14="http://schemas.microsoft.com/office/powerpoint/2010/main" val="420339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827584" y="1277687"/>
            <a:ext cx="6552729" cy="1021883"/>
          </a:xfrm>
          <a:prstGeom prst="rect">
            <a:avLst/>
          </a:prstGeom>
          <a:ln w="12700">
            <a:miter lim="400000"/>
          </a:ln>
        </p:spPr>
        <p:txBody>
          <a:bodyPr wrap="square" lIns="45719" rIns="45719">
            <a:spAutoFit/>
          </a:bodyPr>
          <a:lstStyle/>
          <a:p>
            <a:pPr>
              <a:lnSpc>
                <a:spcPct val="150000"/>
              </a:lnSpc>
              <a:buSzPct val="100000"/>
              <a:defRPr sz="2400"/>
            </a:pPr>
            <a:r>
              <a:rPr lang="de-DE" sz="1400" dirty="0">
                <a:solidFill>
                  <a:schemeClr val="tx1"/>
                </a:solidFill>
                <a:latin typeface="Arial"/>
                <a:cs typeface="Arial"/>
              </a:rPr>
              <a:t> Can Candido and Selma </a:t>
            </a:r>
            <a:r>
              <a:rPr lang="de-DE" sz="1400" dirty="0" err="1">
                <a:solidFill>
                  <a:schemeClr val="tx1"/>
                </a:solidFill>
                <a:latin typeface="Arial"/>
                <a:cs typeface="Arial"/>
              </a:rPr>
              <a:t>start</a:t>
            </a:r>
            <a:r>
              <a:rPr lang="de-DE" sz="1400" dirty="0">
                <a:solidFill>
                  <a:schemeClr val="tx1"/>
                </a:solidFill>
                <a:latin typeface="Arial"/>
                <a:cs typeface="Arial"/>
              </a:rPr>
              <a:t> a </a:t>
            </a:r>
            <a:r>
              <a:rPr lang="de-DE" sz="1400" dirty="0" err="1">
                <a:solidFill>
                  <a:schemeClr val="tx1"/>
                </a:solidFill>
                <a:latin typeface="Arial"/>
                <a:cs typeface="Arial"/>
              </a:rPr>
              <a:t>new</a:t>
            </a:r>
            <a:r>
              <a:rPr lang="de-DE" sz="1400" dirty="0">
                <a:solidFill>
                  <a:schemeClr val="tx1"/>
                </a:solidFill>
                <a:latin typeface="Arial"/>
                <a:cs typeface="Arial"/>
              </a:rPr>
              <a:t> </a:t>
            </a:r>
            <a:r>
              <a:rPr lang="de-DE" sz="1400" dirty="0" err="1">
                <a:solidFill>
                  <a:schemeClr val="tx1"/>
                </a:solidFill>
                <a:latin typeface="Arial"/>
                <a:cs typeface="Arial"/>
              </a:rPr>
              <a:t>life</a:t>
            </a:r>
            <a:r>
              <a:rPr lang="de-DE" sz="1400" dirty="0">
                <a:solidFill>
                  <a:schemeClr val="tx1"/>
                </a:solidFill>
                <a:latin typeface="Arial"/>
                <a:cs typeface="Arial"/>
              </a:rPr>
              <a:t> in California?</a:t>
            </a:r>
          </a:p>
          <a:p>
            <a:pPr>
              <a:lnSpc>
                <a:spcPct val="150000"/>
              </a:lnSpc>
              <a:buSzPct val="100000"/>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p:txBody>
      </p:sp>
      <p:graphicFrame>
        <p:nvGraphicFramePr>
          <p:cNvPr id="2" name="Tabelle 1">
            <a:extLst>
              <a:ext uri="{FF2B5EF4-FFF2-40B4-BE49-F238E27FC236}">
                <a16:creationId xmlns:a16="http://schemas.microsoft.com/office/drawing/2014/main" id="{16FCD211-C846-4EB1-B575-4C2EFB83BA6E}"/>
              </a:ext>
            </a:extLst>
          </p:cNvPr>
          <p:cNvGraphicFramePr>
            <a:graphicFrameLocks noGrp="1"/>
          </p:cNvGraphicFramePr>
          <p:nvPr>
            <p:extLst>
              <p:ext uri="{D42A27DB-BD31-4B8C-83A1-F6EECF244321}">
                <p14:modId xmlns:p14="http://schemas.microsoft.com/office/powerpoint/2010/main" val="2414390504"/>
              </p:ext>
            </p:extLst>
          </p:nvPr>
        </p:nvGraphicFramePr>
        <p:xfrm>
          <a:off x="1331639" y="1700808"/>
          <a:ext cx="6048673" cy="5040561"/>
        </p:xfrm>
        <a:graphic>
          <a:graphicData uri="http://schemas.openxmlformats.org/drawingml/2006/table">
            <a:tbl>
              <a:tblPr/>
              <a:tblGrid>
                <a:gridCol w="2013557">
                  <a:extLst>
                    <a:ext uri="{9D8B030D-6E8A-4147-A177-3AD203B41FA5}">
                      <a16:colId xmlns:a16="http://schemas.microsoft.com/office/drawing/2014/main" val="5632768"/>
                    </a:ext>
                  </a:extLst>
                </a:gridCol>
                <a:gridCol w="2014224">
                  <a:extLst>
                    <a:ext uri="{9D8B030D-6E8A-4147-A177-3AD203B41FA5}">
                      <a16:colId xmlns:a16="http://schemas.microsoft.com/office/drawing/2014/main" val="3054725075"/>
                    </a:ext>
                  </a:extLst>
                </a:gridCol>
                <a:gridCol w="2020892">
                  <a:extLst>
                    <a:ext uri="{9D8B030D-6E8A-4147-A177-3AD203B41FA5}">
                      <a16:colId xmlns:a16="http://schemas.microsoft.com/office/drawing/2014/main" val="3620492628"/>
                    </a:ext>
                  </a:extLst>
                </a:gridCol>
              </a:tblGrid>
              <a:tr h="413647">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Candido makes the decision to cross the tortilla curtain, find work in the USA and live a good life with his wife Selma.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The Rio Bravo or Rio Grande (the American name for it) is shallow enough for Mexicans to cross the river easily.</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San Diego, a city in California, offers a lot of jobs.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841174"/>
                  </a:ext>
                </a:extLst>
              </a:tr>
              <a:tr h="420231">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More and more communities want to have a wall around their houses.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They have already run out of food and just one bottle of water is left on their way to the border.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 34-year-old man was told about the booming city of San Diego by his neighbor, who has already worked in the USA.</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847086"/>
                  </a:ext>
                </a:extLst>
              </a:tr>
              <a:tr h="420231">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is hit by a car on a busy road in San Diego and severely injured. His hip is damaged, so he won´t be able to work for weeks.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Injuries take much longer to heal without medical treatment. Candido can’t afford to see a doctor.</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In California there are about 2.3 million illegal immigrants.</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9285019"/>
                  </a:ext>
                </a:extLst>
              </a:tr>
              <a:tr h="314079">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Most illegals leave at noon without being hired. You have to try again the next day.</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was born and brought up in Tijuana.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Selma becomes pregnant. But they cannot afford to see a doctor or go to a hospital.</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114090"/>
                  </a:ext>
                </a:extLst>
              </a:tr>
              <a:tr h="420231">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Sweatshops are small factories near the border where imported parts of goods are assembled and sent back to the USA.</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After crossing the border for the first time a border patrol catches them and sends them back.</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Officially the city of Tijuana has about 1.5 million inhabitants. </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569574"/>
                  </a:ext>
                </a:extLst>
              </a:tr>
              <a:tr h="738686">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 border between the USA and Mexico is called “the Tortilla Curtain”.</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There are big halls where illegal immigrants can go to in the mornings and if you are lucky, one of the white people will offer you a job for one day. If you work hard enough, you might be hired for another day or even two days.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Candido borrows some money to start their journey to California.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858400"/>
                  </a:ext>
                </a:extLst>
              </a:tr>
              <a:tr h="632533">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After some time they try to cross the border again because in Mexico there aren´t a lot of well-paid jobs. You could work in a sweatshop where you are treated like a slave.</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gets married to a 17-year- old girl called Selma in his hometown after his divorce from his first wife.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Right at this moment they think they are safe living in the canyon outside the city of San Diego. Candido just needs to find work.</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7086092"/>
                  </a:ext>
                </a:extLst>
              </a:tr>
              <a:tr h="314079">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Their dream is to have their own apartment in an American city and be part of the society.</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In a sweatshop you earn about 40-70 dollars a week.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In the canyon they are protected from heavy rainfall and the cold. And nobody can find them.</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040473"/>
                  </a:ext>
                </a:extLst>
              </a:tr>
              <a:tr h="526382">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Selma scrubs the copper statues in a rich man´s house without wearing gloves. The skin of her hands is burned.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His wife has to start working.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Although the economy has grown in recent years, the gap between rich and poor people in Mexico is getting larger. About 50 % of the inhabitants live in poverty.</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433381"/>
                  </a:ext>
                </a:extLst>
              </a:tr>
              <a:tr h="420231">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Spanish has become the main language in a lot of communities in the south of the USA.</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 border to the USA is secured with double or even triple fencing. The border patrol is equipped with portable watch towers.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Human rights organisations want people to pay more attention to the living conditions of “</a:t>
                      </a:r>
                      <a:r>
                        <a:rPr lang="en-GB" sz="700" dirty="0" err="1">
                          <a:effectLst/>
                          <a:latin typeface="Arial Narrow" panose="020B0606020202030204" pitchFamily="34" charset="0"/>
                          <a:ea typeface="Calibri" panose="020F0502020204030204" pitchFamily="34" charset="0"/>
                          <a:cs typeface="Arial Narrow" panose="020B0606020202030204" pitchFamily="34" charset="0"/>
                        </a:rPr>
                        <a:t>indocumentados</a:t>
                      </a:r>
                      <a:r>
                        <a:rPr lang="en-GB" sz="700" dirty="0">
                          <a:effectLst/>
                          <a:latin typeface="Arial Narrow" panose="020B0606020202030204" pitchFamily="34" charset="0"/>
                          <a:ea typeface="Calibri" panose="020F0502020204030204" pitchFamily="34" charset="0"/>
                          <a:cs typeface="Arial Narrow" panose="020B0606020202030204" pitchFamily="34" charset="0"/>
                        </a:rPr>
                        <a:t>” in the USA.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69163"/>
                  </a:ext>
                </a:extLst>
              </a:tr>
              <a:tr h="420231">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Selma misses her family in Mexico. She wants to talk to her mother about the baby.</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tries to rent an apartment for just some days but he is robbed, so all the money they saved is gone.</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The second time they try to cross the border it works. Candido and his beautiful wife arrive in California.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9529"/>
                  </a:ext>
                </a:extLst>
              </a:tr>
            </a:tbl>
          </a:graphicData>
        </a:graphic>
      </p:graphicFrame>
      <p:sp>
        <p:nvSpPr>
          <p:cNvPr id="7" name="Textfeld 6">
            <a:extLst>
              <a:ext uri="{FF2B5EF4-FFF2-40B4-BE49-F238E27FC236}">
                <a16:creationId xmlns:a16="http://schemas.microsoft.com/office/drawing/2014/main" id="{86D86FBD-9FA8-94C3-CE0B-76CFD5EE9AB4}"/>
              </a:ext>
            </a:extLst>
          </p:cNvPr>
          <p:cNvSpPr txBox="1"/>
          <p:nvPr/>
        </p:nvSpPr>
        <p:spPr bwMode="auto">
          <a:xfrm>
            <a:off x="822651" y="939133"/>
            <a:ext cx="7078486" cy="338554"/>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buSzPct val="100000"/>
              <a:defRPr sz="2400"/>
            </a:pPr>
            <a:r>
              <a:rPr lang="de-DE" sz="1600" b="1" dirty="0">
                <a:latin typeface="Arial" panose="020B0604020202020204" pitchFamily="34" charset="0"/>
                <a:cs typeface="Arial" panose="020B0604020202020204" pitchFamily="34" charset="0"/>
              </a:rPr>
              <a:t>3.   </a:t>
            </a:r>
            <a:r>
              <a:rPr lang="de-DE" sz="1600" b="1" u="sng" dirty="0">
                <a:latin typeface="Arial" panose="020B0604020202020204" pitchFamily="34" charset="0"/>
                <a:cs typeface="Arial" panose="020B0604020202020204" pitchFamily="34" charset="0"/>
              </a:rPr>
              <a:t>Illegal </a:t>
            </a:r>
            <a:r>
              <a:rPr lang="de-DE" sz="1600" b="1" u="sng" dirty="0" err="1">
                <a:latin typeface="Arial" panose="020B0604020202020204" pitchFamily="34" charset="0"/>
                <a:cs typeface="Arial" panose="020B0604020202020204" pitchFamily="34" charset="0"/>
              </a:rPr>
              <a:t>immigrants</a:t>
            </a:r>
            <a:r>
              <a:rPr lang="de-DE" sz="1600" b="1" u="sng" dirty="0">
                <a:latin typeface="Arial" panose="020B0604020202020204" pitchFamily="34" charset="0"/>
                <a:cs typeface="Arial" panose="020B0604020202020204" pitchFamily="34" charset="0"/>
              </a:rPr>
              <a:t> in </a:t>
            </a:r>
            <a:r>
              <a:rPr lang="de-DE" sz="1600" b="1" u="sng" dirty="0" err="1">
                <a:latin typeface="Arial" panose="020B0604020202020204" pitchFamily="34" charset="0"/>
                <a:cs typeface="Arial" panose="020B0604020202020204" pitchFamily="34" charset="0"/>
              </a:rPr>
              <a:t>the</a:t>
            </a:r>
            <a:r>
              <a:rPr lang="de-DE" sz="1600" b="1" u="sng" dirty="0">
                <a:latin typeface="Arial" panose="020B0604020202020204" pitchFamily="34" charset="0"/>
                <a:cs typeface="Arial" panose="020B0604020202020204" pitchFamily="34" charset="0"/>
              </a:rPr>
              <a:t> USA - Mystery</a:t>
            </a:r>
            <a:endParaRPr lang="de-DE" sz="1600" b="1" u="sng" dirty="0">
              <a:solidFill>
                <a:schemeClr val="tx1"/>
              </a:solidFill>
              <a:latin typeface="Arial" panose="020B0604020202020204" pitchFamily="34" charset="0"/>
              <a:cs typeface="Arial" panose="020B0604020202020204" pitchFamily="34" charset="0"/>
            </a:endParaRPr>
          </a:p>
        </p:txBody>
      </p:sp>
      <p:sp>
        <p:nvSpPr>
          <p:cNvPr id="8" name="Textfeld 4">
            <a:extLst>
              <a:ext uri="{FF2B5EF4-FFF2-40B4-BE49-F238E27FC236}">
                <a16:creationId xmlns:a16="http://schemas.microsoft.com/office/drawing/2014/main" id="{8B5C7536-843D-8854-C8D0-E50AB125D7C7}"/>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Tree>
    <p:extLst>
      <p:ext uri="{BB962C8B-B14F-4D97-AF65-F5344CB8AC3E}">
        <p14:creationId xmlns:p14="http://schemas.microsoft.com/office/powerpoint/2010/main" val="350974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827584" y="1277687"/>
            <a:ext cx="6552729" cy="698717"/>
          </a:xfrm>
          <a:prstGeom prst="rect">
            <a:avLst/>
          </a:prstGeom>
          <a:ln w="12700">
            <a:miter lim="400000"/>
          </a:ln>
        </p:spPr>
        <p:txBody>
          <a:bodyPr wrap="square" lIns="45719" rIns="45719">
            <a:spAutoFit/>
          </a:bodyPr>
          <a:lstStyle/>
          <a:p>
            <a:pPr>
              <a:lnSpc>
                <a:spcPct val="150000"/>
              </a:lnSpc>
              <a:buSzPct val="100000"/>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p:txBody>
      </p:sp>
      <p:pic>
        <p:nvPicPr>
          <p:cNvPr id="2" name="Grafik 1">
            <a:extLst>
              <a:ext uri="{FF2B5EF4-FFF2-40B4-BE49-F238E27FC236}">
                <a16:creationId xmlns:a16="http://schemas.microsoft.com/office/drawing/2014/main" id="{8188676C-96D2-486A-9DB9-D241A97DF3BB}"/>
              </a:ext>
            </a:extLst>
          </p:cNvPr>
          <p:cNvPicPr>
            <a:picLocks noChangeAspect="1"/>
          </p:cNvPicPr>
          <p:nvPr/>
        </p:nvPicPr>
        <p:blipFill>
          <a:blip r:embed="rId2"/>
          <a:stretch>
            <a:fillRect/>
          </a:stretch>
        </p:blipFill>
        <p:spPr>
          <a:xfrm>
            <a:off x="1076845" y="2108684"/>
            <a:ext cx="5976664" cy="4473157"/>
          </a:xfrm>
          <a:prstGeom prst="rect">
            <a:avLst/>
          </a:prstGeom>
        </p:spPr>
      </p:pic>
      <p:sp>
        <p:nvSpPr>
          <p:cNvPr id="7" name="Textfeld 6">
            <a:extLst>
              <a:ext uri="{FF2B5EF4-FFF2-40B4-BE49-F238E27FC236}">
                <a16:creationId xmlns:a16="http://schemas.microsoft.com/office/drawing/2014/main" id="{DD82ADAB-94FF-C87E-2652-FF2A5B84D53C}"/>
              </a:ext>
            </a:extLst>
          </p:cNvPr>
          <p:cNvSpPr txBox="1"/>
          <p:nvPr/>
        </p:nvSpPr>
        <p:spPr bwMode="auto">
          <a:xfrm>
            <a:off x="1187624" y="1124744"/>
            <a:ext cx="4572000" cy="83099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342900" indent="-342900">
              <a:buSzPct val="100000"/>
              <a:buAutoNum type="arabicPeriod" startAt="3"/>
              <a:defRPr sz="2400"/>
            </a:pPr>
            <a:r>
              <a:rPr lang="de-DE" sz="1600" b="1" u="sng" dirty="0">
                <a:latin typeface="Arial" panose="020B0604020202020204" pitchFamily="34" charset="0"/>
                <a:cs typeface="Arial" panose="020B0604020202020204" pitchFamily="34" charset="0"/>
              </a:rPr>
              <a:t>Illegal </a:t>
            </a:r>
            <a:r>
              <a:rPr lang="de-DE" sz="1600" b="1" u="sng" dirty="0" err="1">
                <a:latin typeface="Arial" panose="020B0604020202020204" pitchFamily="34" charset="0"/>
                <a:cs typeface="Arial" panose="020B0604020202020204" pitchFamily="34" charset="0"/>
              </a:rPr>
              <a:t>immigrants</a:t>
            </a:r>
            <a:r>
              <a:rPr lang="de-DE" sz="1600" b="1" u="sng" dirty="0">
                <a:latin typeface="Arial" panose="020B0604020202020204" pitchFamily="34" charset="0"/>
                <a:cs typeface="Arial" panose="020B0604020202020204" pitchFamily="34" charset="0"/>
              </a:rPr>
              <a:t> in </a:t>
            </a:r>
            <a:r>
              <a:rPr lang="de-DE" sz="1600" b="1" u="sng" dirty="0" err="1">
                <a:latin typeface="Arial" panose="020B0604020202020204" pitchFamily="34" charset="0"/>
                <a:cs typeface="Arial" panose="020B0604020202020204" pitchFamily="34" charset="0"/>
              </a:rPr>
              <a:t>the</a:t>
            </a:r>
            <a:r>
              <a:rPr lang="de-DE" sz="1600" b="1" u="sng" dirty="0">
                <a:latin typeface="Arial" panose="020B0604020202020204" pitchFamily="34" charset="0"/>
                <a:cs typeface="Arial" panose="020B0604020202020204" pitchFamily="34" charset="0"/>
              </a:rPr>
              <a:t> USA – Mystery</a:t>
            </a:r>
          </a:p>
          <a:p>
            <a:pPr>
              <a:buSzPct val="100000"/>
              <a:defRPr sz="2400"/>
            </a:pPr>
            <a:endParaRPr lang="de-DE" sz="1600" dirty="0">
              <a:solidFill>
                <a:schemeClr val="tx1"/>
              </a:solidFill>
              <a:latin typeface="Arial" panose="020B0604020202020204" pitchFamily="34" charset="0"/>
              <a:cs typeface="Arial" panose="020B0604020202020204" pitchFamily="34" charset="0"/>
            </a:endParaRPr>
          </a:p>
          <a:p>
            <a:pPr>
              <a:buSzPct val="100000"/>
              <a:defRPr sz="2400"/>
            </a:pPr>
            <a:r>
              <a:rPr lang="de-DE" sz="1600" dirty="0">
                <a:solidFill>
                  <a:schemeClr val="tx1"/>
                </a:solidFill>
                <a:latin typeface="Arial" panose="020B0604020202020204" pitchFamily="34" charset="0"/>
                <a:cs typeface="Arial" panose="020B0604020202020204" pitchFamily="34" charset="0"/>
              </a:rPr>
              <a:t>Schülerbeispiel: </a:t>
            </a:r>
          </a:p>
        </p:txBody>
      </p:sp>
      <p:sp>
        <p:nvSpPr>
          <p:cNvPr id="8" name="Textfeld 4">
            <a:extLst>
              <a:ext uri="{FF2B5EF4-FFF2-40B4-BE49-F238E27FC236}">
                <a16:creationId xmlns:a16="http://schemas.microsoft.com/office/drawing/2014/main" id="{C8311A4B-0B6E-E14B-DB5F-B1C21A35FDA2}"/>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Tree>
    <p:extLst>
      <p:ext uri="{BB962C8B-B14F-4D97-AF65-F5344CB8AC3E}">
        <p14:creationId xmlns:p14="http://schemas.microsoft.com/office/powerpoint/2010/main" val="3866908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E250757-52E0-CCBC-CF75-81C04E78DF3B}"/>
              </a:ext>
            </a:extLst>
          </p:cNvPr>
          <p:cNvSpPr txBox="1"/>
          <p:nvPr/>
        </p:nvSpPr>
        <p:spPr bwMode="auto">
          <a:xfrm>
            <a:off x="971600" y="1052736"/>
            <a:ext cx="5742384" cy="338554"/>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de-DE" sz="1600" b="1" dirty="0">
                <a:latin typeface="Arial" panose="020B0604020202020204" pitchFamily="34" charset="0"/>
                <a:cs typeface="Arial" panose="020B0604020202020204" pitchFamily="34" charset="0"/>
              </a:rPr>
              <a:t>4.  </a:t>
            </a:r>
            <a:r>
              <a:rPr lang="de-DE" sz="1600" b="1" u="sng" dirty="0">
                <a:latin typeface="Arial" panose="020B0604020202020204" pitchFamily="34" charset="0"/>
                <a:cs typeface="Arial" panose="020B0604020202020204" pitchFamily="34" charset="0"/>
              </a:rPr>
              <a:t>El Nino – an abnormal </a:t>
            </a:r>
            <a:r>
              <a:rPr lang="de-DE" sz="1600" b="1" u="sng" dirty="0" err="1">
                <a:latin typeface="Arial" panose="020B0604020202020204" pitchFamily="34" charset="0"/>
                <a:cs typeface="Arial" panose="020B0604020202020204" pitchFamily="34" charset="0"/>
              </a:rPr>
              <a:t>weather</a:t>
            </a:r>
            <a:r>
              <a:rPr lang="de-DE" sz="1600" b="1" u="sng" dirty="0">
                <a:latin typeface="Arial" panose="020B0604020202020204" pitchFamily="34" charset="0"/>
                <a:cs typeface="Arial" panose="020B0604020202020204" pitchFamily="34" charset="0"/>
              </a:rPr>
              <a:t> </a:t>
            </a:r>
            <a:r>
              <a:rPr lang="de-DE" sz="1600" b="1" u="sng" dirty="0" err="1">
                <a:latin typeface="Arial" panose="020B0604020202020204" pitchFamily="34" charset="0"/>
                <a:cs typeface="Arial" panose="020B0604020202020204" pitchFamily="34" charset="0"/>
              </a:rPr>
              <a:t>phenomenon</a:t>
            </a:r>
            <a:endParaRPr lang="de-DE" sz="1600" b="1" u="sng"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82E8438D-8592-923B-32A2-90D05F66F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40768"/>
            <a:ext cx="8348715" cy="4704756"/>
          </a:xfrm>
          <a:prstGeom prst="rect">
            <a:avLst/>
          </a:prstGeom>
        </p:spPr>
      </p:pic>
    </p:spTree>
    <p:extLst>
      <p:ext uri="{BB962C8B-B14F-4D97-AF65-F5344CB8AC3E}">
        <p14:creationId xmlns:p14="http://schemas.microsoft.com/office/powerpoint/2010/main" val="33680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6E09495-8F40-256A-D7B9-47EB72DF0219}"/>
              </a:ext>
            </a:extLst>
          </p:cNvPr>
          <p:cNvSpPr txBox="1"/>
          <p:nvPr/>
        </p:nvSpPr>
        <p:spPr bwMode="auto">
          <a:xfrm>
            <a:off x="899592" y="1628800"/>
            <a:ext cx="6192688" cy="307776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342900" indent="-342900">
              <a:buAutoNum type="arabicPeriod" startAt="4"/>
            </a:pPr>
            <a:r>
              <a:rPr lang="de-DE" sz="1600" b="1" u="sng" dirty="0">
                <a:latin typeface="Arial" panose="020B0604020202020204" pitchFamily="34" charset="0"/>
                <a:cs typeface="Arial" panose="020B0604020202020204" pitchFamily="34" charset="0"/>
              </a:rPr>
              <a:t>El </a:t>
            </a:r>
            <a:r>
              <a:rPr lang="en-GB" sz="1600" b="1" u="sng" dirty="0">
                <a:effectLst/>
                <a:latin typeface="Arial" panose="020B0604020202020204" pitchFamily="34" charset="0"/>
                <a:ea typeface="Times New Roman" panose="02020603050405020304" pitchFamily="18" charset="0"/>
              </a:rPr>
              <a:t>Niño </a:t>
            </a:r>
            <a:r>
              <a:rPr lang="de-DE" sz="1600" b="1" u="sng" dirty="0">
                <a:latin typeface="Arial" panose="020B0604020202020204" pitchFamily="34" charset="0"/>
                <a:cs typeface="Arial" panose="020B0604020202020204" pitchFamily="34" charset="0"/>
              </a:rPr>
              <a:t>– an abnormal </a:t>
            </a:r>
            <a:r>
              <a:rPr lang="de-DE" sz="1600" b="1" u="sng" dirty="0" err="1">
                <a:latin typeface="Arial" panose="020B0604020202020204" pitchFamily="34" charset="0"/>
                <a:cs typeface="Arial" panose="020B0604020202020204" pitchFamily="34" charset="0"/>
              </a:rPr>
              <a:t>weather</a:t>
            </a:r>
            <a:r>
              <a:rPr lang="de-DE" sz="1600" b="1" u="sng" dirty="0">
                <a:latin typeface="Arial" panose="020B0604020202020204" pitchFamily="34" charset="0"/>
                <a:cs typeface="Arial" panose="020B0604020202020204" pitchFamily="34" charset="0"/>
              </a:rPr>
              <a:t> </a:t>
            </a:r>
            <a:r>
              <a:rPr lang="de-DE" sz="1600" b="1" u="sng" dirty="0" err="1">
                <a:latin typeface="Arial" panose="020B0604020202020204" pitchFamily="34" charset="0"/>
                <a:cs typeface="Arial" panose="020B0604020202020204" pitchFamily="34" charset="0"/>
              </a:rPr>
              <a:t>phenomenon</a:t>
            </a:r>
            <a:endParaRPr lang="de-DE" sz="1600" b="1" u="sng" dirty="0">
              <a:latin typeface="Arial" panose="020B0604020202020204" pitchFamily="34" charset="0"/>
              <a:cs typeface="Arial" panose="020B0604020202020204" pitchFamily="34" charset="0"/>
            </a:endParaRPr>
          </a:p>
          <a:p>
            <a:endParaRPr lang="de-DE" sz="16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Informationstexte zum Ausfüllen des Arbeitsblattes</a:t>
            </a:r>
          </a:p>
          <a:p>
            <a:endParaRPr lang="de-DE"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können in Gruppenarbeit als </a:t>
            </a:r>
            <a:r>
              <a:rPr lang="de-DE" sz="1600" dirty="0" err="1">
                <a:latin typeface="Arial" panose="020B0604020202020204" pitchFamily="34" charset="0"/>
                <a:cs typeface="Arial" panose="020B0604020202020204" pitchFamily="34" charset="0"/>
                <a:sym typeface="Wingdings" panose="05000000000000000000" pitchFamily="2" charset="2"/>
              </a:rPr>
              <a:t>placemat</a:t>
            </a:r>
            <a:r>
              <a:rPr lang="de-DE" sz="1600" dirty="0">
                <a:latin typeface="Arial" panose="020B0604020202020204" pitchFamily="34" charset="0"/>
                <a:cs typeface="Arial" panose="020B0604020202020204" pitchFamily="34" charset="0"/>
                <a:sym typeface="Wingdings" panose="05000000000000000000" pitchFamily="2" charset="2"/>
              </a:rPr>
              <a:t> bearbeitet werden</a:t>
            </a:r>
          </a:p>
          <a:p>
            <a:pPr marL="285750" indent="-285750">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können im Klassenzimmer aufgehängt werden</a:t>
            </a:r>
          </a:p>
          <a:p>
            <a:endParaRPr lang="de-DE"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sym typeface="Wingdings" panose="05000000000000000000" pitchFamily="2" charset="2"/>
              </a:rPr>
              <a:t>Sicherung erfolgt über das Beschriften eines Diagramms</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sym typeface="Wingdings" panose="05000000000000000000" pitchFamily="2" charset="2"/>
              </a:rPr>
              <a:t>Weiterführende Aufgabe: Besprechen eines stummen Videos</a:t>
            </a:r>
          </a:p>
          <a:p>
            <a:r>
              <a:rPr lang="de-DE" sz="1600" dirty="0">
                <a:latin typeface="Arial" panose="020B0604020202020204" pitchFamily="34" charset="0"/>
                <a:cs typeface="Arial" panose="020B0604020202020204" pitchFamily="34" charset="0"/>
                <a:sym typeface="Wingdings" panose="05000000000000000000" pitchFamily="2" charset="2"/>
              </a:rPr>
              <a:t> Erklärung des Phänomens in eigenen Worten</a:t>
            </a:r>
          </a:p>
          <a:p>
            <a:endParaRPr lang="de-DE" sz="1600" dirty="0">
              <a:latin typeface="Arial" panose="020B0604020202020204" pitchFamily="34" charset="0"/>
              <a:cs typeface="Arial" panose="020B0604020202020204" pitchFamily="34" charset="0"/>
            </a:endParaRPr>
          </a:p>
        </p:txBody>
      </p:sp>
      <p:sp>
        <p:nvSpPr>
          <p:cNvPr id="4" name="Textfeld 4">
            <a:extLst>
              <a:ext uri="{FF2B5EF4-FFF2-40B4-BE49-F238E27FC236}">
                <a16:creationId xmlns:a16="http://schemas.microsoft.com/office/drawing/2014/main" id="{44B22530-2080-860E-0661-EC17B6D0B23D}"/>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Tree>
    <p:extLst>
      <p:ext uri="{BB962C8B-B14F-4D97-AF65-F5344CB8AC3E}">
        <p14:creationId xmlns:p14="http://schemas.microsoft.com/office/powerpoint/2010/main" val="3317750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D1F5224-2A25-92FD-CBFF-BFF5846FF29F}"/>
              </a:ext>
            </a:extLst>
          </p:cNvPr>
          <p:cNvSpPr txBox="1"/>
          <p:nvPr/>
        </p:nvSpPr>
        <p:spPr bwMode="auto">
          <a:xfrm>
            <a:off x="4833959" y="2505670"/>
            <a:ext cx="3510136" cy="184665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ctr"/>
            <a:r>
              <a:rPr lang="en-GB" sz="800" b="1" dirty="0">
                <a:effectLst/>
                <a:latin typeface="Arial" panose="020B0604020202020204" pitchFamily="34" charset="0"/>
                <a:ea typeface="Times New Roman" panose="02020603050405020304" pitchFamily="18" charset="0"/>
                <a:cs typeface="Arial" panose="020B0604020202020204" pitchFamily="34" charset="0"/>
              </a:rPr>
              <a:t>What is El Niño?</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When we notice different weather conditions, we usually think of what’s in the air. But did you know that a lot of what happens in the air is due to the temperature of the oceans?</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El Niño is an abnormal weather phenomenon which is caused by the warming of the Pacific Ocean near the equator, off the coast of South America. It can create more clouds and consequently more rain.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Although El Niño does not occur in a perfectly regular pattern, it happens every 2 to 7 years.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Following El Niño, the opposite phenomenon occurs, called La Niña. During La Niña, the eastern Pacific Ocean is cooler than usual around the equator</a:t>
            </a: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de-DE"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feld 4">
            <a:extLst>
              <a:ext uri="{FF2B5EF4-FFF2-40B4-BE49-F238E27FC236}">
                <a16:creationId xmlns:a16="http://schemas.microsoft.com/office/drawing/2014/main" id="{92EFD0FA-C312-BF24-842F-5FFBD9F65FF6}"/>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4" name="Textfeld 3">
            <a:extLst>
              <a:ext uri="{FF2B5EF4-FFF2-40B4-BE49-F238E27FC236}">
                <a16:creationId xmlns:a16="http://schemas.microsoft.com/office/drawing/2014/main" id="{56E4E941-4D4E-B693-FD14-8078E331C7F8}"/>
              </a:ext>
            </a:extLst>
          </p:cNvPr>
          <p:cNvSpPr txBox="1"/>
          <p:nvPr/>
        </p:nvSpPr>
        <p:spPr bwMode="auto">
          <a:xfrm>
            <a:off x="3375248" y="1052736"/>
            <a:ext cx="4572000" cy="132343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ctr"/>
            <a:r>
              <a:rPr lang="en-GB" sz="800" b="1" dirty="0">
                <a:effectLst/>
                <a:latin typeface="Arial" panose="020B0604020202020204" pitchFamily="34" charset="0"/>
                <a:ea typeface="Calibri" panose="020F0502020204030204" pitchFamily="34" charset="0"/>
                <a:cs typeface="Arial" panose="020B0604020202020204" pitchFamily="34" charset="0"/>
              </a:rPr>
              <a:t>Why is it called El Niño?</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gn="ctr"/>
            <a:r>
              <a:rPr lang="en-GB" sz="800" b="1" u="none" strike="noStrike" dirty="0">
                <a:effectLst/>
                <a:latin typeface="Arial" panose="020B0604020202020204" pitchFamily="34" charset="0"/>
                <a:ea typeface="Calibri" panose="020F0502020204030204" pitchFamily="34" charset="0"/>
                <a:cs typeface="Arial" panose="020B0604020202020204" pitchFamily="34" charset="0"/>
              </a:rPr>
              <a:t> </a:t>
            </a:r>
            <a:endParaRPr lang="de-DE" sz="800" dirty="0">
              <a:effectLst/>
              <a:latin typeface="Arial" panose="020B0604020202020204" pitchFamily="34" charset="0"/>
              <a:ea typeface="Calibri" panose="020F0502020204030204" pitchFamily="34"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El Niño means Little Boy or Christ Child in Spanish.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South American fishermen first noticed periods of unusually warm water in the Pacific Ocean in the 1800s.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The full name they used was El Niño de Navidad, because El Niño typically takes place in December, around Christmas time.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r>
              <a:rPr lang="en-GB" sz="800" dirty="0">
                <a:effectLst/>
                <a:latin typeface="Arial" panose="020B0604020202020204" pitchFamily="34" charset="0"/>
                <a:ea typeface="Times New Roman" panose="02020603050405020304" pitchFamily="18" charset="0"/>
                <a:cs typeface="Arial" panose="020B0604020202020204" pitchFamily="34" charset="0"/>
              </a:rPr>
              <a:t>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pPr indent="449580"/>
            <a:r>
              <a:rPr lang="en-GB" sz="1600" dirty="0">
                <a:effectLst/>
                <a:latin typeface="Arial" panose="020B0604020202020204" pitchFamily="34" charset="0"/>
                <a:ea typeface="Calibri" panose="020F0502020204030204" pitchFamily="34" charset="0"/>
                <a:cs typeface="Arial" panose="020B0604020202020204" pitchFamily="34" charset="0"/>
              </a:rPr>
              <a:t> </a:t>
            </a:r>
            <a:endParaRPr lang="de-DE"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feld 6">
            <a:extLst>
              <a:ext uri="{FF2B5EF4-FFF2-40B4-BE49-F238E27FC236}">
                <a16:creationId xmlns:a16="http://schemas.microsoft.com/office/drawing/2014/main" id="{821C806B-8209-17A6-C5EA-BF1F05A550B9}"/>
              </a:ext>
            </a:extLst>
          </p:cNvPr>
          <p:cNvSpPr txBox="1"/>
          <p:nvPr/>
        </p:nvSpPr>
        <p:spPr bwMode="auto">
          <a:xfrm>
            <a:off x="278721" y="2203326"/>
            <a:ext cx="4042054" cy="217239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ctr" fontAlgn="base">
              <a:spcBef>
                <a:spcPts val="500"/>
              </a:spcBef>
              <a:spcAft>
                <a:spcPts val="500"/>
              </a:spcAft>
            </a:pPr>
            <a:r>
              <a:rPr lang="en-GB" sz="800" b="1" dirty="0">
                <a:effectLst/>
                <a:latin typeface="Arial" panose="020B0604020202020204" pitchFamily="34" charset="0"/>
                <a:ea typeface="Times New Roman" panose="02020603050405020304" pitchFamily="18" charset="0"/>
                <a:cs typeface="Arial" panose="020B0604020202020204" pitchFamily="34" charset="0"/>
              </a:rPr>
              <a:t>How is El Niño caused?</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gn="just" fontAlgn="base">
              <a:spcBef>
                <a:spcPts val="500"/>
              </a:spcBef>
              <a:spcAft>
                <a:spcPts val="500"/>
              </a:spcAft>
            </a:pPr>
            <a:r>
              <a:rPr lang="en-GB" sz="800" dirty="0">
                <a:effectLst/>
                <a:latin typeface="Arial" panose="020B0604020202020204" pitchFamily="34" charset="0"/>
                <a:ea typeface="Times New Roman" panose="02020603050405020304" pitchFamily="18" charset="0"/>
                <a:cs typeface="Arial" panose="020B0604020202020204" pitchFamily="34" charset="0"/>
              </a:rPr>
              <a:t> </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gn="just" fontAlgn="base">
              <a:spcAft>
                <a:spcPts val="800"/>
              </a:spcAft>
            </a:pPr>
            <a:r>
              <a:rPr lang="en-GB" sz="800" dirty="0">
                <a:effectLst/>
                <a:latin typeface="Arial" panose="020B0604020202020204" pitchFamily="34" charset="0"/>
                <a:ea typeface="Calibri" panose="020F0502020204030204" pitchFamily="34" charset="0"/>
                <a:cs typeface="Arial" panose="020B0604020202020204" pitchFamily="34" charset="0"/>
              </a:rPr>
              <a:t>The sun warms the water near the equator.</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gn="just" fontAlgn="base">
              <a:spcAft>
                <a:spcPts val="800"/>
              </a:spcAft>
            </a:pPr>
            <a:r>
              <a:rPr lang="en-GB" sz="800" dirty="0">
                <a:effectLst/>
                <a:latin typeface="Arial" panose="020B0604020202020204" pitchFamily="34" charset="0"/>
                <a:ea typeface="Calibri" panose="020F0502020204030204" pitchFamily="34" charset="0"/>
                <a:cs typeface="Arial" panose="020B0604020202020204" pitchFamily="34" charset="0"/>
              </a:rPr>
              <a:t>Normally there are trade winds, which push that warm water westward. During El Niño, those trade winds aren’t strong, or they are even reversed which lets the warm water that is usually found in the western Pacific, flow east.</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gn="just" fontAlgn="base">
              <a:spcAft>
                <a:spcPts val="800"/>
              </a:spcAft>
            </a:pPr>
            <a:r>
              <a:rPr lang="en-GB" sz="800" dirty="0">
                <a:effectLst/>
                <a:latin typeface="Arial" panose="020B0604020202020204" pitchFamily="34" charset="0"/>
                <a:ea typeface="Calibri" panose="020F0502020204030204" pitchFamily="34" charset="0"/>
                <a:cs typeface="Arial" panose="020B0604020202020204" pitchFamily="34" charset="0"/>
              </a:rPr>
              <a:t>This warm water displaces the cooler water that is normally found near the surface of the eastern Pacific.</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gn="just" fontAlgn="base">
              <a:spcAft>
                <a:spcPts val="800"/>
              </a:spcAft>
            </a:pPr>
            <a:r>
              <a:rPr lang="en-GB" sz="800" dirty="0">
                <a:effectLst/>
                <a:latin typeface="Arial" panose="020B0604020202020204" pitchFamily="34" charset="0"/>
                <a:ea typeface="Calibri" panose="020F0502020204030204" pitchFamily="34" charset="0"/>
                <a:cs typeface="Arial" panose="020B0604020202020204" pitchFamily="34" charset="0"/>
              </a:rPr>
              <a:t>In El Niño years, ocean waters along South America and California warm more than usual.</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gn="just" fontAlgn="base">
              <a:spcAft>
                <a:spcPts val="800"/>
              </a:spcAft>
            </a:pPr>
            <a:r>
              <a:rPr lang="en-GB" sz="800" dirty="0">
                <a:effectLst/>
                <a:latin typeface="Arial" panose="020B0604020202020204" pitchFamily="34" charset="0"/>
                <a:ea typeface="Calibri" panose="020F0502020204030204" pitchFamily="34" charset="0"/>
                <a:cs typeface="Arial" panose="020B0604020202020204" pitchFamily="34" charset="0"/>
              </a:rPr>
              <a:t>An increase of temperature of at least 0.9 F (0.5 C) in the waters of the eastern Pacific Ocean near the equator is called El Niño.</a:t>
            </a:r>
            <a:endParaRPr lang="de-DE" sz="8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feld 7">
            <a:extLst>
              <a:ext uri="{FF2B5EF4-FFF2-40B4-BE49-F238E27FC236}">
                <a16:creationId xmlns:a16="http://schemas.microsoft.com/office/drawing/2014/main" id="{57178990-1F42-1FC4-CA63-154AB12BD00F}"/>
              </a:ext>
            </a:extLst>
          </p:cNvPr>
          <p:cNvSpPr txBox="1"/>
          <p:nvPr/>
        </p:nvSpPr>
        <p:spPr bwMode="auto">
          <a:xfrm>
            <a:off x="899592" y="4716965"/>
            <a:ext cx="6840760" cy="1729704"/>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ctr"/>
            <a:r>
              <a:rPr lang="en-GB" sz="800" b="1" dirty="0">
                <a:effectLst/>
                <a:latin typeface="Arial" panose="020B0604020202020204" pitchFamily="34" charset="0"/>
                <a:ea typeface="Calibri" panose="020F0502020204030204" pitchFamily="34" charset="0"/>
                <a:cs typeface="Arial" panose="020B0604020202020204" pitchFamily="34" charset="0"/>
              </a:rPr>
              <a:t>What are the consequences of El Niño?</a:t>
            </a:r>
            <a:endParaRPr lang="de-DE" sz="800" dirty="0">
              <a:effectLst/>
              <a:latin typeface="Arial" panose="020B0604020202020204" pitchFamily="34" charset="0"/>
              <a:ea typeface="Calibri" panose="020F0502020204030204" pitchFamily="34" charset="0"/>
              <a:cs typeface="Arial" panose="020B0604020202020204" pitchFamily="34" charset="0"/>
            </a:endParaRPr>
          </a:p>
          <a:p>
            <a:r>
              <a:rPr lang="en-GB" sz="800" dirty="0">
                <a:effectLst/>
                <a:latin typeface="Arial" panose="020B0604020202020204" pitchFamily="34" charset="0"/>
                <a:ea typeface="Calibri" panose="020F0502020204030204" pitchFamily="34" charset="0"/>
                <a:cs typeface="Arial" panose="020B0604020202020204" pitchFamily="34" charset="0"/>
              </a:rPr>
              <a:t> </a:t>
            </a:r>
            <a:endParaRPr lang="de-DE" sz="800" dirty="0">
              <a:effectLst/>
              <a:latin typeface="Arial" panose="020B0604020202020204" pitchFamily="34" charset="0"/>
              <a:ea typeface="Calibri" panose="020F0502020204030204" pitchFamily="34" charset="0"/>
              <a:cs typeface="Arial" panose="020B0604020202020204" pitchFamily="34" charset="0"/>
            </a:endParaRPr>
          </a:p>
          <a:p>
            <a:r>
              <a:rPr lang="en-GB" sz="800" dirty="0">
                <a:effectLst/>
                <a:latin typeface="Arial" panose="020B0604020202020204" pitchFamily="34" charset="0"/>
                <a:ea typeface="Calibri" panose="020F0502020204030204" pitchFamily="34" charset="0"/>
                <a:cs typeface="Arial" panose="020B0604020202020204" pitchFamily="34" charset="0"/>
              </a:rPr>
              <a:t>Many rain clouds form over this warm part of the ocean and move inland, so you get more rain than usual in South and Central America and in the United States. The consequences of increased rainfall across the southern parts of the US and in Peru are destructive flooding. This can lead to bad hygiene and so to serious diseases.</a:t>
            </a:r>
            <a:endParaRPr lang="de-DE" sz="800" dirty="0">
              <a:effectLst/>
              <a:latin typeface="Arial" panose="020B0604020202020204" pitchFamily="34" charset="0"/>
              <a:ea typeface="Calibri" panose="020F0502020204030204" pitchFamily="34" charset="0"/>
              <a:cs typeface="Arial" panose="020B0604020202020204" pitchFamily="34" charset="0"/>
            </a:endParaRPr>
          </a:p>
          <a:p>
            <a:r>
              <a:rPr lang="en-GB" sz="800" dirty="0">
                <a:effectLst/>
                <a:latin typeface="Arial" panose="020B0604020202020204" pitchFamily="34" charset="0"/>
                <a:ea typeface="Calibri" panose="020F0502020204030204" pitchFamily="34" charset="0"/>
                <a:cs typeface="Arial" panose="020B0604020202020204" pitchFamily="34" charset="0"/>
              </a:rPr>
              <a:t>El Niño also has a strong effect on marine life off the Pacific coast. During normal conditions the water there is cold and nutrient-rich. During El Niño, upwelling weakens or stops altogether. Without the nutrients from the deep, there are fewer phytoplankton off the coast. This affects fish that eat phytoplankton and, in turn, affects everything that eats fish. </a:t>
            </a:r>
            <a:endParaRPr lang="de-DE" sz="800" dirty="0">
              <a:effectLst/>
              <a:latin typeface="Arial" panose="020B0604020202020204" pitchFamily="34" charset="0"/>
              <a:ea typeface="Calibri" panose="020F0502020204030204" pitchFamily="34" charset="0"/>
              <a:cs typeface="Arial" panose="020B0604020202020204" pitchFamily="34" charset="0"/>
            </a:endParaRPr>
          </a:p>
          <a:p>
            <a:r>
              <a:rPr lang="en-GB" sz="800" dirty="0">
                <a:effectLst/>
                <a:latin typeface="Arial" panose="020B0604020202020204" pitchFamily="34" charset="0"/>
                <a:ea typeface="Calibri" panose="020F0502020204030204" pitchFamily="34" charset="0"/>
                <a:cs typeface="Arial" panose="020B0604020202020204" pitchFamily="34" charset="0"/>
              </a:rPr>
              <a:t>The warmer waters can also bring tropical species, like yellowtail and albacore tuna, into areas that are normally too cold.</a:t>
            </a:r>
            <a:endParaRPr lang="de-DE" sz="8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800" dirty="0">
                <a:effectLst/>
                <a:latin typeface="Arial" panose="020B0604020202020204" pitchFamily="34" charset="0"/>
                <a:ea typeface="Arial" panose="020B0604020202020204" pitchFamily="34" charset="0"/>
                <a:cs typeface="Arial" panose="020B0604020202020204" pitchFamily="34" charset="0"/>
              </a:rPr>
              <a:t>El Niño also affects the weather in many other parts of the world, such as bush fires in Australia. High temperatures also lead to reduced crop yields or the death of cattle.</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a:p>
            <a:br>
              <a:rPr lang="en-GB" sz="800" dirty="0">
                <a:effectLst/>
                <a:latin typeface="Arial" panose="020B0604020202020204" pitchFamily="34" charset="0"/>
                <a:ea typeface="Times New Roman" panose="02020603050405020304" pitchFamily="18" charset="0"/>
                <a:cs typeface="Arial" panose="020B0604020202020204" pitchFamily="34" charset="0"/>
              </a:rPr>
            </a:br>
            <a:r>
              <a:rPr lang="en-GB" sz="800" dirty="0">
                <a:effectLst/>
                <a:latin typeface="Arial" panose="020B0604020202020204" pitchFamily="34" charset="0"/>
                <a:ea typeface="Times New Roman" panose="02020603050405020304" pitchFamily="18" charset="0"/>
                <a:cs typeface="Arial" panose="020B0604020202020204" pitchFamily="34" charset="0"/>
              </a:rPr>
              <a:t> </a:t>
            </a:r>
            <a:endParaRPr lang="de-DE" sz="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6720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44DCB3C9-AC2C-5F38-AD27-9F4804CA4BC8}"/>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pic>
        <p:nvPicPr>
          <p:cNvPr id="3" name="Grafik 2">
            <a:extLst>
              <a:ext uri="{FF2B5EF4-FFF2-40B4-BE49-F238E27FC236}">
                <a16:creationId xmlns:a16="http://schemas.microsoft.com/office/drawing/2014/main" id="{E7796F8D-67D1-AB2E-7E30-0F943DC4CE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660311"/>
            <a:ext cx="4421048" cy="2763155"/>
          </a:xfrm>
          <a:prstGeom prst="rect">
            <a:avLst/>
          </a:prstGeom>
          <a:noFill/>
          <a:ln>
            <a:noFill/>
          </a:ln>
        </p:spPr>
      </p:pic>
      <p:sp>
        <p:nvSpPr>
          <p:cNvPr id="5" name="Textfeld 4">
            <a:extLst>
              <a:ext uri="{FF2B5EF4-FFF2-40B4-BE49-F238E27FC236}">
                <a16:creationId xmlns:a16="http://schemas.microsoft.com/office/drawing/2014/main" id="{AB8EDF4D-C8B1-4CCD-DF05-DC880F379209}"/>
              </a:ext>
            </a:extLst>
          </p:cNvPr>
          <p:cNvSpPr txBox="1"/>
          <p:nvPr/>
        </p:nvSpPr>
        <p:spPr bwMode="auto">
          <a:xfrm>
            <a:off x="1350382" y="1019266"/>
            <a:ext cx="5976664" cy="2062103"/>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GB" sz="1600" b="1" dirty="0">
                <a:effectLst/>
                <a:latin typeface="Arial" panose="020B0604020202020204" pitchFamily="34" charset="0"/>
                <a:ea typeface="Times New Roman" panose="02020603050405020304" pitchFamily="18" charset="0"/>
                <a:cs typeface="Arial" panose="020B0604020202020204" pitchFamily="34" charset="0"/>
              </a:rPr>
              <a:t>Normal conditions</a:t>
            </a:r>
            <a:endParaRPr lang="de-DE" sz="1600" dirty="0">
              <a:effectLst/>
              <a:latin typeface="Arial" panose="020B0604020202020204" pitchFamily="34" charset="0"/>
              <a:ea typeface="Times New Roman" panose="02020603050405020304" pitchFamily="18" charset="0"/>
              <a:cs typeface="Arial" panose="020B0604020202020204" pitchFamily="34" charset="0"/>
            </a:endParaRPr>
          </a:p>
          <a:p>
            <a:r>
              <a:rPr lang="en-GB" sz="1600" dirty="0">
                <a:effectLst/>
                <a:latin typeface="Arial" panose="020B0604020202020204" pitchFamily="34" charset="0"/>
                <a:ea typeface="Times New Roman" panose="02020603050405020304" pitchFamily="18" charset="0"/>
                <a:cs typeface="Arial" panose="020B0604020202020204" pitchFamily="34" charset="0"/>
              </a:rPr>
              <a:t>More clouds form and more rain falls in regions where the ocean is warm. Areas near the equator are heated up by the sun, resulting in warm water on the surface of the Pacific Ocean. Under normal conditions, the warm surface water is pushed from South America westward toward Indonesia by strong trade winds. As a result, cooler water from underneath rises up to the ocean surface near South America. </a:t>
            </a:r>
            <a:endParaRPr lang="de-DE" sz="1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39675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506AEE7B-53B0-F457-231B-F19C97F4BFA3}"/>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4" name="Textfeld 3">
            <a:extLst>
              <a:ext uri="{FF2B5EF4-FFF2-40B4-BE49-F238E27FC236}">
                <a16:creationId xmlns:a16="http://schemas.microsoft.com/office/drawing/2014/main" id="{53EFED25-C6F2-810F-C1E2-343B5177287F}"/>
              </a:ext>
            </a:extLst>
          </p:cNvPr>
          <p:cNvSpPr txBox="1"/>
          <p:nvPr/>
        </p:nvSpPr>
        <p:spPr bwMode="auto">
          <a:xfrm>
            <a:off x="1043608" y="1083812"/>
            <a:ext cx="5724128" cy="2062103"/>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GB" sz="1600" b="1" dirty="0">
                <a:effectLst/>
                <a:latin typeface="Arial" panose="020B0604020202020204" pitchFamily="34" charset="0"/>
                <a:ea typeface="Calibri" panose="020F0502020204030204" pitchFamily="34" charset="0"/>
                <a:cs typeface="Arial" panose="020B0604020202020204" pitchFamily="34" charset="0"/>
              </a:rPr>
              <a:t>Conditions causing El Niño</a:t>
            </a:r>
            <a:endParaRPr lang="de-DE" sz="1600" dirty="0">
              <a:effectLst/>
              <a:latin typeface="Arial" panose="020B0604020202020204" pitchFamily="34" charset="0"/>
              <a:ea typeface="Calibri" panose="020F0502020204030204" pitchFamily="34" charset="0"/>
              <a:cs typeface="Arial" panose="020B0604020202020204" pitchFamily="34" charset="0"/>
            </a:endParaRPr>
          </a:p>
          <a:p>
            <a:r>
              <a:rPr lang="en-GB" sz="1600" b="1" dirty="0">
                <a:effectLst/>
                <a:latin typeface="Arial" panose="020B0604020202020204" pitchFamily="34" charset="0"/>
                <a:ea typeface="Calibri" panose="020F0502020204030204" pitchFamily="34" charset="0"/>
                <a:cs typeface="Arial" panose="020B0604020202020204" pitchFamily="34" charset="0"/>
              </a:rPr>
              <a:t> </a:t>
            </a:r>
            <a:endParaRPr lang="de-DE" sz="1600" dirty="0">
              <a:effectLst/>
              <a:latin typeface="Arial" panose="020B0604020202020204" pitchFamily="34" charset="0"/>
              <a:ea typeface="Calibri" panose="020F0502020204030204" pitchFamily="34" charset="0"/>
              <a:cs typeface="Arial" panose="020B0604020202020204" pitchFamily="34" charset="0"/>
            </a:endParaRPr>
          </a:p>
          <a:p>
            <a:r>
              <a:rPr lang="en-GB" sz="1600" dirty="0">
                <a:effectLst/>
                <a:latin typeface="Arial" panose="020B0604020202020204" pitchFamily="34" charset="0"/>
                <a:ea typeface="Calibri" panose="020F0502020204030204" pitchFamily="34" charset="0"/>
                <a:cs typeface="Arial" panose="020B0604020202020204" pitchFamily="34" charset="0"/>
              </a:rPr>
              <a:t>If trade winds are weaker than usual, warm water piles up along the coast of South America before moving towards California and Chile. Above these areas of warm water, a great number of rain clouds form. They move inland and dump much more rain in the Americas than usual. At the same time, Australia and Indonesia may suffer drought.</a:t>
            </a:r>
            <a:endParaRPr lang="de-DE"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Grafik 4">
            <a:extLst>
              <a:ext uri="{FF2B5EF4-FFF2-40B4-BE49-F238E27FC236}">
                <a16:creationId xmlns:a16="http://schemas.microsoft.com/office/drawing/2014/main" id="{5E2C4B07-2B60-21D8-CA65-6672AB504D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435168"/>
            <a:ext cx="4699000" cy="2618740"/>
          </a:xfrm>
          <a:prstGeom prst="rect">
            <a:avLst/>
          </a:prstGeom>
          <a:noFill/>
          <a:ln>
            <a:noFill/>
          </a:ln>
        </p:spPr>
      </p:pic>
    </p:spTree>
    <p:extLst>
      <p:ext uri="{BB962C8B-B14F-4D97-AF65-F5344CB8AC3E}">
        <p14:creationId xmlns:p14="http://schemas.microsoft.com/office/powerpoint/2010/main" val="293603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2D802003-925B-4A65-1D3B-301DD9600CD4}"/>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pic>
        <p:nvPicPr>
          <p:cNvPr id="4" name="Grafik 3">
            <a:extLst>
              <a:ext uri="{FF2B5EF4-FFF2-40B4-BE49-F238E27FC236}">
                <a16:creationId xmlns:a16="http://schemas.microsoft.com/office/drawing/2014/main" id="{B561A725-A0C3-41F9-CD8D-5FC09D7A4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38" y="1403189"/>
            <a:ext cx="7956376" cy="4470335"/>
          </a:xfrm>
          <a:prstGeom prst="rect">
            <a:avLst/>
          </a:prstGeom>
        </p:spPr>
      </p:pic>
    </p:spTree>
    <p:extLst>
      <p:ext uri="{BB962C8B-B14F-4D97-AF65-F5344CB8AC3E}">
        <p14:creationId xmlns:p14="http://schemas.microsoft.com/office/powerpoint/2010/main" val="2067373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D9FE8BAD-F638-A256-955D-29D95A103FD3}"/>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4" name="Textfeld 3">
            <a:extLst>
              <a:ext uri="{FF2B5EF4-FFF2-40B4-BE49-F238E27FC236}">
                <a16:creationId xmlns:a16="http://schemas.microsoft.com/office/drawing/2014/main" id="{4947DF3D-3971-0625-4B5B-48E62426E54D}"/>
              </a:ext>
            </a:extLst>
          </p:cNvPr>
          <p:cNvSpPr txBox="1"/>
          <p:nvPr/>
        </p:nvSpPr>
        <p:spPr bwMode="auto">
          <a:xfrm>
            <a:off x="755576" y="830045"/>
            <a:ext cx="7344816" cy="621606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342900" indent="-342900">
              <a:buAutoNum type="arabicPeriod" startAt="5"/>
            </a:pPr>
            <a:r>
              <a:rPr lang="de-DE" sz="1600" b="1" u="sng" dirty="0">
                <a:latin typeface="Arial" panose="020B0604020202020204" pitchFamily="34" charset="0"/>
                <a:cs typeface="Arial" panose="020B0604020202020204" pitchFamily="34" charset="0"/>
              </a:rPr>
              <a:t>Sao Paolo - </a:t>
            </a:r>
            <a:r>
              <a:rPr lang="de-DE" sz="1600" b="1" u="sng" dirty="0" err="1">
                <a:latin typeface="Arial" panose="020B0604020202020204" pitchFamily="34" charset="0"/>
                <a:cs typeface="Arial" panose="020B0604020202020204" pitchFamily="34" charset="0"/>
              </a:rPr>
              <a:t>city</a:t>
            </a:r>
            <a:r>
              <a:rPr lang="de-DE" sz="1600" b="1" u="sng" dirty="0">
                <a:latin typeface="Arial" panose="020B0604020202020204" pitchFamily="34" charset="0"/>
                <a:cs typeface="Arial" panose="020B0604020202020204" pitchFamily="34" charset="0"/>
              </a:rPr>
              <a:t> </a:t>
            </a:r>
            <a:r>
              <a:rPr lang="de-DE" sz="1600" b="1" u="sng" dirty="0" err="1">
                <a:latin typeface="Arial" panose="020B0604020202020204" pitchFamily="34" charset="0"/>
                <a:cs typeface="Arial" panose="020B0604020202020204" pitchFamily="34" charset="0"/>
              </a:rPr>
              <a:t>of</a:t>
            </a:r>
            <a:r>
              <a:rPr lang="de-DE" sz="1600" b="1" u="sng" dirty="0">
                <a:latin typeface="Arial" panose="020B0604020202020204" pitchFamily="34" charset="0"/>
                <a:cs typeface="Arial" panose="020B0604020202020204" pitchFamily="34" charset="0"/>
              </a:rPr>
              <a:t> </a:t>
            </a:r>
            <a:r>
              <a:rPr lang="de-DE" sz="1600" b="1" u="sng" dirty="0" err="1">
                <a:latin typeface="Arial" panose="020B0604020202020204" pitchFamily="34" charset="0"/>
                <a:cs typeface="Arial" panose="020B0604020202020204" pitchFamily="34" charset="0"/>
              </a:rPr>
              <a:t>contrasts</a:t>
            </a:r>
            <a:r>
              <a:rPr lang="de-DE" sz="1600" b="1" u="sng" dirty="0">
                <a:latin typeface="Arial" panose="020B0604020202020204" pitchFamily="34" charset="0"/>
                <a:cs typeface="Arial" panose="020B0604020202020204" pitchFamily="34" charset="0"/>
              </a:rPr>
              <a:t>: </a:t>
            </a:r>
            <a:r>
              <a:rPr lang="de-DE" sz="1600" b="1" u="sng" dirty="0" err="1">
                <a:latin typeface="Arial" panose="020B0604020202020204" pitchFamily="34" charset="0"/>
                <a:cs typeface="Arial" panose="020B0604020202020204" pitchFamily="34" charset="0"/>
              </a:rPr>
              <a:t>Lernjob</a:t>
            </a:r>
            <a:endParaRPr lang="de-DE" sz="1600" b="1" u="sng" dirty="0">
              <a:latin typeface="Arial" panose="020B0604020202020204" pitchFamily="34" charset="0"/>
              <a:cs typeface="Arial" panose="020B0604020202020204" pitchFamily="34" charset="0"/>
            </a:endParaRPr>
          </a:p>
          <a:p>
            <a:pPr marL="342900" indent="-342900">
              <a:buAutoNum type="arabicPeriod" startAt="5"/>
            </a:pPr>
            <a:endParaRPr lang="de-DE" sz="1600" b="1" u="sng"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      Was ist ein </a:t>
            </a:r>
            <a:r>
              <a:rPr lang="de-DE" sz="1600" dirty="0" err="1">
                <a:latin typeface="Arial" panose="020B0604020202020204" pitchFamily="34" charset="0"/>
                <a:cs typeface="Arial" panose="020B0604020202020204" pitchFamily="34" charset="0"/>
              </a:rPr>
              <a:t>Lernjob</a:t>
            </a:r>
            <a:r>
              <a:rPr lang="de-DE" sz="1600" dirty="0">
                <a:latin typeface="Arial" panose="020B0604020202020204" pitchFamily="34" charset="0"/>
                <a:cs typeface="Arial" panose="020B0604020202020204" pitchFamily="34" charset="0"/>
              </a:rPr>
              <a:t>?</a:t>
            </a:r>
          </a:p>
          <a:p>
            <a:endParaRPr lang="de-DE" sz="1600" dirty="0">
              <a:latin typeface="Arial" panose="020B0604020202020204" pitchFamily="34" charset="0"/>
              <a:cs typeface="Arial" panose="020B0604020202020204" pitchFamily="34" charset="0"/>
            </a:endParaRPr>
          </a:p>
          <a:p>
            <a:pPr marL="285750" indent="-285750">
              <a:lnSpc>
                <a:spcPct val="105000"/>
              </a:lnSpc>
              <a:spcAft>
                <a:spcPts val="80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Zentrales Mittel des eigenständigen Lernens</a:t>
            </a:r>
          </a:p>
          <a:p>
            <a:pPr marL="285750" indent="-285750">
              <a:lnSpc>
                <a:spcPct val="105000"/>
              </a:lnSpc>
              <a:spcAft>
                <a:spcPts val="800"/>
              </a:spcAft>
              <a:buFont typeface="Arial" panose="020B060402020202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Ursprünglich</a:t>
            </a:r>
            <a:r>
              <a:rPr lang="de-DE" sz="1800" dirty="0">
                <a:effectLst/>
                <a:latin typeface="Calibri" panose="020F0502020204030204" pitchFamily="34" charset="0"/>
                <a:ea typeface="Calibri" panose="020F0502020204030204" pitchFamily="34" charset="0"/>
                <a:cs typeface="Times New Roman" panose="02020603050405020304" pitchFamily="18" charset="0"/>
              </a:rPr>
              <a:t> von Projekt KOMPASS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KOMP</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etenz</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a:t>
            </a:r>
            <a:r>
              <a:rPr lang="de-DE" sz="1800" dirty="0">
                <a:effectLst/>
                <a:latin typeface="Calibri" panose="020F0502020204030204" pitchFamily="34" charset="0"/>
                <a:ea typeface="Calibri" panose="020F0502020204030204" pitchFamily="34" charset="0"/>
                <a:cs typeface="Times New Roman" panose="02020603050405020304" pitchFamily="18" charset="0"/>
              </a:rPr>
              <a:t>us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S</a:t>
            </a:r>
            <a:r>
              <a:rPr lang="de-DE" sz="1800" dirty="0">
                <a:effectLst/>
                <a:latin typeface="Calibri" panose="020F0502020204030204" pitchFamily="34" charset="0"/>
                <a:ea typeface="Calibri" panose="020F0502020204030204" pitchFamily="34" charset="0"/>
                <a:cs typeface="Times New Roman" panose="02020603050405020304" pitchFamily="18" charset="0"/>
              </a:rPr>
              <a:t>tärke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S</a:t>
            </a:r>
            <a:r>
              <a:rPr lang="de-DE" sz="1800" dirty="0">
                <a:effectLst/>
                <a:latin typeface="Calibri" panose="020F0502020204030204" pitchFamily="34" charset="0"/>
                <a:ea typeface="Calibri" panose="020F0502020204030204" pitchFamily="34" charset="0"/>
                <a:cs typeface="Times New Roman" panose="02020603050405020304" pitchFamily="18" charset="0"/>
              </a:rPr>
              <a:t>elbstbewusstsein)</a:t>
            </a:r>
          </a:p>
          <a:p>
            <a:pPr marL="285750" indent="-285750">
              <a:lnSpc>
                <a:spcPct val="105000"/>
              </a:lnSpc>
              <a:spcAft>
                <a:spcPts val="80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Stets nach </a:t>
            </a:r>
            <a:r>
              <a:rPr lang="de-DE" dirty="0">
                <a:latin typeface="Calibri" panose="020F0502020204030204" pitchFamily="34" charset="0"/>
                <a:ea typeface="Calibri" panose="020F0502020204030204" pitchFamily="34" charset="0"/>
                <a:cs typeface="Times New Roman" panose="02020603050405020304" pitchFamily="18" charset="0"/>
              </a:rPr>
              <a:t>festem</a:t>
            </a:r>
            <a:r>
              <a:rPr lang="de-DE" sz="1800" dirty="0">
                <a:effectLst/>
                <a:latin typeface="Calibri" panose="020F0502020204030204" pitchFamily="34" charset="0"/>
                <a:ea typeface="Calibri" panose="020F0502020204030204" pitchFamily="34" charset="0"/>
                <a:cs typeface="Times New Roman" panose="02020603050405020304" pitchFamily="18" charset="0"/>
              </a:rPr>
              <a:t> Schema aufgebaut:</a:t>
            </a:r>
          </a:p>
          <a:p>
            <a:pPr marL="285750" indent="-285750">
              <a:lnSpc>
                <a:spcPct val="105000"/>
              </a:lnSpc>
              <a:spcAft>
                <a:spcPts val="800"/>
              </a:spcAft>
              <a:buFont typeface="Courier New" panose="02070309020205020404" pitchFamily="49" charset="0"/>
              <a:buChar char="o"/>
            </a:pPr>
            <a:r>
              <a:rPr lang="de-DE" sz="1800" dirty="0">
                <a:effectLst/>
                <a:latin typeface="Calibri" panose="020F0502020204030204" pitchFamily="34" charset="0"/>
                <a:ea typeface="Calibri" panose="020F0502020204030204" pitchFamily="34" charset="0"/>
                <a:cs typeface="Times New Roman" panose="02020603050405020304" pitchFamily="18" charset="0"/>
              </a:rPr>
              <a:t>Vorderseite: Eyecatcher</a:t>
            </a:r>
            <a:r>
              <a:rPr lang="de-DE" dirty="0">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soll </a:t>
            </a:r>
            <a:r>
              <a:rPr lang="de-DE" dirty="0">
                <a:latin typeface="Calibri" panose="020F0502020204030204" pitchFamily="34" charset="0"/>
                <a:ea typeface="Calibri" panose="020F0502020204030204" pitchFamily="34" charset="0"/>
                <a:cs typeface="Times New Roman" panose="02020603050405020304" pitchFamily="18" charset="0"/>
              </a:rPr>
              <a:t>N</a:t>
            </a:r>
            <a:r>
              <a:rPr lang="de-DE" sz="1800" dirty="0">
                <a:effectLst/>
                <a:latin typeface="Calibri" panose="020F0502020204030204" pitchFamily="34" charset="0"/>
                <a:ea typeface="Calibri" panose="020F0502020204030204" pitchFamily="34" charset="0"/>
                <a:cs typeface="Times New Roman" panose="02020603050405020304" pitchFamily="18" charset="0"/>
              </a:rPr>
              <a:t>eugierde wecken, z. B. Rätsel, Geschichte, Bild,…  Fach und Kompetenzerwartungen notiert</a:t>
            </a:r>
          </a:p>
          <a:p>
            <a:pPr marL="285750" indent="-285750">
              <a:lnSpc>
                <a:spcPct val="105000"/>
              </a:lnSpc>
              <a:spcAft>
                <a:spcPts val="800"/>
              </a:spcAft>
              <a:buFont typeface="Courier New" panose="02070309020205020404" pitchFamily="49" charset="0"/>
              <a:buChar char="o"/>
            </a:pPr>
            <a:r>
              <a:rPr lang="de-DE" sz="1800" dirty="0">
                <a:effectLst/>
                <a:latin typeface="Calibri" panose="020F0502020204030204" pitchFamily="34" charset="0"/>
                <a:ea typeface="Calibri" panose="020F0502020204030204" pitchFamily="34" charset="0"/>
                <a:cs typeface="Times New Roman" panose="02020603050405020304" pitchFamily="18" charset="0"/>
              </a:rPr>
              <a:t>Innenseiten: Lernende erhalten Informationen zur Erarbeitung des neuen Themas zu erarbeiten; Aufgaben nicht aufeinander aufbauend</a:t>
            </a:r>
            <a:r>
              <a:rPr lang="de-DE" dirty="0">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unterschiedliche Aufgabenformate</a:t>
            </a:r>
          </a:p>
          <a:p>
            <a:pPr marL="285750" indent="-285750">
              <a:lnSpc>
                <a:spcPct val="105000"/>
              </a:lnSpc>
              <a:spcAft>
                <a:spcPts val="800"/>
              </a:spcAft>
              <a:buFont typeface="Courier New" panose="02070309020205020404" pitchFamily="49" charset="0"/>
              <a:buChar char="o"/>
            </a:pPr>
            <a:r>
              <a:rPr lang="de-DE" sz="1800" dirty="0">
                <a:effectLst/>
                <a:latin typeface="Calibri" panose="020F0502020204030204" pitchFamily="34" charset="0"/>
                <a:ea typeface="Calibri" panose="020F0502020204030204" pitchFamily="34" charset="0"/>
                <a:cs typeface="Times New Roman" panose="02020603050405020304" pitchFamily="18" charset="0"/>
              </a:rPr>
              <a:t>Randspalten: zusätzliche Informationen: Diagramme, Hintergrundinformation, Bearbeitungshilfen,…</a:t>
            </a:r>
          </a:p>
          <a:p>
            <a:pPr marL="285750" indent="-285750">
              <a:lnSpc>
                <a:spcPct val="105000"/>
              </a:lnSpc>
              <a:spcAft>
                <a:spcPts val="800"/>
              </a:spcAft>
              <a:buFont typeface="Courier New" panose="02070309020205020404" pitchFamily="49" charset="0"/>
              <a:buChar char="o"/>
            </a:pPr>
            <a:r>
              <a:rPr lang="de-DE" sz="1800" dirty="0">
                <a:effectLst/>
                <a:latin typeface="Calibri" panose="020F0502020204030204" pitchFamily="34" charset="0"/>
                <a:ea typeface="Calibri" panose="020F0502020204030204" pitchFamily="34" charset="0"/>
                <a:cs typeface="Times New Roman" panose="02020603050405020304" pitchFamily="18" charset="0"/>
              </a:rPr>
              <a:t>Rückseite: Einsatz zur Rekonstruktion, Reflexion oder Zusammenfassung</a:t>
            </a:r>
          </a:p>
          <a:p>
            <a:pPr marL="285750" indent="-285750">
              <a:lnSpc>
                <a:spcPct val="105000"/>
              </a:lnSpc>
              <a:spcAft>
                <a:spcPts val="800"/>
              </a:spcAft>
              <a:buFont typeface="Arial" panose="020B0604020202020204" pitchFamily="34" charset="0"/>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Typisches Format: DIN A3 Seite zur A4 gefaltet, Tipp: in Farbe ausdrucken </a:t>
            </a:r>
            <a:r>
              <a:rPr lang="de-DE" sz="1800" dirty="0">
                <a:effectLst/>
                <a:latin typeface="Wingdings" panose="05000000000000000000" pitchFamily="2" charset="2"/>
                <a:ea typeface="Wingdings" panose="05000000000000000000" pitchFamily="2" charset="2"/>
                <a:cs typeface="Wingdings" panose="05000000000000000000" pitchFamily="2" charset="2"/>
              </a:rPr>
              <a:t>à</a:t>
            </a:r>
            <a:r>
              <a:rPr lang="de-DE" sz="1800" dirty="0">
                <a:effectLst/>
                <a:latin typeface="Calibri" panose="020F0502020204030204" pitchFamily="34" charset="0"/>
                <a:ea typeface="Calibri" panose="020F0502020204030204" pitchFamily="34" charset="0"/>
                <a:cs typeface="Times New Roman" panose="02020603050405020304" pitchFamily="18" charset="0"/>
              </a:rPr>
              <a:t> motivierender für Schüler</a:t>
            </a:r>
          </a:p>
          <a:p>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43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5067"/>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AGENDA</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6" name="Textfeld 2"/>
          <p:cNvSpPr>
            <a:spLocks/>
          </p:cNvSpPr>
          <p:nvPr/>
        </p:nvSpPr>
        <p:spPr bwMode="auto">
          <a:xfrm>
            <a:off x="1115616" y="1473573"/>
            <a:ext cx="5832648" cy="4107278"/>
          </a:xfrm>
          <a:prstGeom prst="rect">
            <a:avLst/>
          </a:prstGeom>
          <a:ln w="12700">
            <a:miter lim="400000"/>
          </a:ln>
        </p:spPr>
        <p:txBody>
          <a:bodyPr wrap="square" lIns="45719" rIns="45719">
            <a:spAutoFit/>
          </a:bodyPr>
          <a:lstStyle/>
          <a:p>
            <a:pPr>
              <a:lnSpc>
                <a:spcPct val="150000"/>
              </a:lnSpc>
              <a:defRPr sz="2400" b="1"/>
            </a:pPr>
            <a:r>
              <a:rPr lang="de-DE" sz="2000" dirty="0"/>
              <a:t>AGENDA</a:t>
            </a:r>
            <a:endParaRPr dirty="0"/>
          </a:p>
          <a:p>
            <a:pPr>
              <a:lnSpc>
                <a:spcPct val="150000"/>
              </a:lnSpc>
              <a:defRPr sz="2400" b="1"/>
            </a:pPr>
            <a:endParaRPr lang="de-DE" sz="2000" dirty="0"/>
          </a:p>
          <a:p>
            <a:pPr>
              <a:lnSpc>
                <a:spcPct val="150000"/>
              </a:lnSpc>
              <a:defRPr sz="2400" b="1"/>
            </a:pPr>
            <a:r>
              <a:rPr sz="2000" dirty="0"/>
              <a:t>A</a:t>
            </a:r>
            <a:r>
              <a:rPr lang="de-DE" sz="2000" dirty="0"/>
              <a:t>      	Ausgewählte Unterrichtsmaterialien</a:t>
            </a:r>
          </a:p>
          <a:p>
            <a:pPr marL="342900" lvl="2" indent="-342900">
              <a:lnSpc>
                <a:spcPct val="150000"/>
              </a:lnSpc>
              <a:buFont typeface="+mj-lt"/>
              <a:buAutoNum type="arabicPeriod"/>
              <a:defRPr sz="2400" b="1"/>
            </a:pPr>
            <a:r>
              <a:rPr lang="de-DE" sz="1600" dirty="0"/>
              <a:t>             Aral </a:t>
            </a:r>
            <a:r>
              <a:rPr lang="de-DE" sz="1600" dirty="0" err="1"/>
              <a:t>Sea</a:t>
            </a:r>
            <a:r>
              <a:rPr lang="de-DE" sz="1600" dirty="0"/>
              <a:t> – </a:t>
            </a:r>
            <a:r>
              <a:rPr lang="de-DE" sz="1600" dirty="0" err="1"/>
              <a:t>Interviewing</a:t>
            </a:r>
            <a:r>
              <a:rPr lang="de-DE" sz="1600" dirty="0"/>
              <a:t> </a:t>
            </a:r>
            <a:r>
              <a:rPr lang="de-DE" sz="1600" dirty="0" err="1"/>
              <a:t>pictures</a:t>
            </a:r>
            <a:endParaRPr lang="de-DE" sz="1600" dirty="0"/>
          </a:p>
          <a:p>
            <a:pPr marL="342900" lvl="6" indent="-342900">
              <a:lnSpc>
                <a:spcPct val="150000"/>
              </a:lnSpc>
              <a:buAutoNum type="arabicPeriod" startAt="2"/>
              <a:defRPr sz="2400" b="1"/>
            </a:pPr>
            <a:r>
              <a:rPr lang="de-DE" sz="1600" dirty="0"/>
              <a:t>             Illegal </a:t>
            </a:r>
            <a:r>
              <a:rPr lang="de-DE" sz="1600" dirty="0" err="1"/>
              <a:t>immigrants</a:t>
            </a:r>
            <a:r>
              <a:rPr lang="de-DE" sz="1600" dirty="0"/>
              <a:t> in </a:t>
            </a:r>
            <a:r>
              <a:rPr lang="de-DE" sz="1600" dirty="0" err="1"/>
              <a:t>the</a:t>
            </a:r>
            <a:r>
              <a:rPr lang="de-DE" sz="1600" dirty="0"/>
              <a:t> USA – Drawing a </a:t>
            </a:r>
            <a:r>
              <a:rPr lang="de-DE" sz="1600" dirty="0" err="1"/>
              <a:t>life</a:t>
            </a:r>
            <a:r>
              <a:rPr lang="de-DE" sz="1600" dirty="0"/>
              <a:t> </a:t>
            </a:r>
            <a:r>
              <a:rPr lang="de-DE" sz="1600" dirty="0" err="1"/>
              <a:t>line</a:t>
            </a:r>
            <a:endParaRPr lang="de-DE" sz="1600" dirty="0"/>
          </a:p>
          <a:p>
            <a:pPr marL="342900" lvl="8" indent="-342900">
              <a:lnSpc>
                <a:spcPct val="150000"/>
              </a:lnSpc>
              <a:buAutoNum type="arabicPeriod" startAt="3"/>
              <a:defRPr sz="2400" b="1"/>
            </a:pPr>
            <a:r>
              <a:rPr lang="de-DE" sz="1600" dirty="0"/>
              <a:t>             Illegal </a:t>
            </a:r>
            <a:r>
              <a:rPr lang="de-DE" sz="1600" dirty="0" err="1"/>
              <a:t>immigrants</a:t>
            </a:r>
            <a:r>
              <a:rPr lang="de-DE" sz="1600" dirty="0"/>
              <a:t> in </a:t>
            </a:r>
            <a:r>
              <a:rPr lang="de-DE" sz="1600" dirty="0" err="1"/>
              <a:t>the</a:t>
            </a:r>
            <a:r>
              <a:rPr lang="de-DE" sz="1600" dirty="0"/>
              <a:t> USA - Mystery</a:t>
            </a:r>
          </a:p>
          <a:p>
            <a:pPr marL="342900" lvl="3" indent="-342900">
              <a:lnSpc>
                <a:spcPct val="150000"/>
              </a:lnSpc>
              <a:buAutoNum type="arabicPeriod" startAt="4"/>
              <a:defRPr sz="2400" b="1"/>
            </a:pPr>
            <a:r>
              <a:rPr lang="de-DE" sz="1600" dirty="0"/>
              <a:t>             El Ni</a:t>
            </a:r>
            <a:r>
              <a:rPr lang="en-GB" sz="1600" b="1" dirty="0">
                <a:effectLst/>
                <a:latin typeface="Arial" panose="020B0604020202020204" pitchFamily="34" charset="0"/>
                <a:ea typeface="Times New Roman" panose="02020603050405020304" pitchFamily="18" charset="0"/>
              </a:rPr>
              <a:t>ñ</a:t>
            </a:r>
            <a:r>
              <a:rPr lang="de-DE" sz="1600" dirty="0"/>
              <a:t>o – an abnormal </a:t>
            </a:r>
            <a:r>
              <a:rPr lang="de-DE" sz="1600" dirty="0" err="1"/>
              <a:t>weather</a:t>
            </a:r>
            <a:r>
              <a:rPr lang="de-DE" sz="1600" dirty="0"/>
              <a:t> </a:t>
            </a:r>
            <a:r>
              <a:rPr lang="de-DE" sz="1600" dirty="0" err="1"/>
              <a:t>phenomenon</a:t>
            </a:r>
            <a:endParaRPr lang="de-DE" sz="1600" dirty="0"/>
          </a:p>
          <a:p>
            <a:pPr marL="342900" lvl="3" indent="-342900">
              <a:lnSpc>
                <a:spcPct val="150000"/>
              </a:lnSpc>
              <a:buAutoNum type="arabicPeriod" startAt="4"/>
              <a:defRPr sz="2400" b="1"/>
            </a:pPr>
            <a:r>
              <a:rPr lang="de-DE" sz="1600" dirty="0"/>
              <a:t>             Sao Paolo - </a:t>
            </a:r>
            <a:r>
              <a:rPr lang="de-DE" sz="1600" dirty="0" err="1"/>
              <a:t>city</a:t>
            </a:r>
            <a:r>
              <a:rPr lang="de-DE" sz="1600" dirty="0"/>
              <a:t> </a:t>
            </a:r>
            <a:r>
              <a:rPr lang="de-DE" sz="1600" dirty="0" err="1"/>
              <a:t>of</a:t>
            </a:r>
            <a:r>
              <a:rPr lang="de-DE" sz="1600" dirty="0"/>
              <a:t> </a:t>
            </a:r>
            <a:r>
              <a:rPr lang="de-DE" sz="1600" dirty="0" err="1"/>
              <a:t>contrasts</a:t>
            </a:r>
            <a:r>
              <a:rPr lang="de-DE" sz="1600" dirty="0"/>
              <a:t>: </a:t>
            </a:r>
            <a:r>
              <a:rPr lang="de-DE" sz="1600" dirty="0" err="1"/>
              <a:t>Lernjob</a:t>
            </a:r>
            <a:endParaRPr lang="de-DE" sz="1600" dirty="0"/>
          </a:p>
          <a:p>
            <a:pPr lvl="4" indent="0">
              <a:lnSpc>
                <a:spcPct val="150000"/>
              </a:lnSpc>
              <a:defRPr sz="2400" b="1"/>
            </a:pPr>
            <a:endParaRPr lang="de-DE" sz="1600" dirty="0"/>
          </a:p>
          <a:p>
            <a:pPr>
              <a:lnSpc>
                <a:spcPct val="150000"/>
              </a:lnSpc>
              <a:defRPr sz="2400" b="1"/>
            </a:pPr>
            <a:r>
              <a:rPr lang="de-DE" sz="2000" dirty="0"/>
              <a:t>B	Fragen, Wünsche, Anregungen</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C42170E8-0449-0687-4CFA-EEB6B4C00756}"/>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pic>
        <p:nvPicPr>
          <p:cNvPr id="4" name="Grafik 3">
            <a:extLst>
              <a:ext uri="{FF2B5EF4-FFF2-40B4-BE49-F238E27FC236}">
                <a16:creationId xmlns:a16="http://schemas.microsoft.com/office/drawing/2014/main" id="{BC5A5056-B942-9C58-F435-DEA6FC42D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627" y="908720"/>
            <a:ext cx="3989879" cy="5687027"/>
          </a:xfrm>
          <a:prstGeom prst="rect">
            <a:avLst/>
          </a:prstGeom>
        </p:spPr>
      </p:pic>
    </p:spTree>
    <p:extLst>
      <p:ext uri="{BB962C8B-B14F-4D97-AF65-F5344CB8AC3E}">
        <p14:creationId xmlns:p14="http://schemas.microsoft.com/office/powerpoint/2010/main" val="617808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C42170E8-0449-0687-4CFA-EEB6B4C00756}"/>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pic>
        <p:nvPicPr>
          <p:cNvPr id="5" name="Grafik 4">
            <a:extLst>
              <a:ext uri="{FF2B5EF4-FFF2-40B4-BE49-F238E27FC236}">
                <a16:creationId xmlns:a16="http://schemas.microsoft.com/office/drawing/2014/main" id="{85A387F2-B729-CAB8-315D-8E7AA5957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36" y="908720"/>
            <a:ext cx="8100392" cy="5783873"/>
          </a:xfrm>
          <a:prstGeom prst="rect">
            <a:avLst/>
          </a:prstGeom>
        </p:spPr>
      </p:pic>
    </p:spTree>
    <p:extLst>
      <p:ext uri="{BB962C8B-B14F-4D97-AF65-F5344CB8AC3E}">
        <p14:creationId xmlns:p14="http://schemas.microsoft.com/office/powerpoint/2010/main" val="1769638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4">
            <a:extLst>
              <a:ext uri="{FF2B5EF4-FFF2-40B4-BE49-F238E27FC236}">
                <a16:creationId xmlns:a16="http://schemas.microsoft.com/office/drawing/2014/main" id="{C42170E8-0449-0687-4CFA-EEB6B4C00756}"/>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pic>
        <p:nvPicPr>
          <p:cNvPr id="4" name="Grafik 3">
            <a:extLst>
              <a:ext uri="{FF2B5EF4-FFF2-40B4-BE49-F238E27FC236}">
                <a16:creationId xmlns:a16="http://schemas.microsoft.com/office/drawing/2014/main" id="{FB28F39E-0F8C-323E-964D-7D6C6DC8E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492" y="683810"/>
            <a:ext cx="4228708" cy="5970843"/>
          </a:xfrm>
          <a:prstGeom prst="rect">
            <a:avLst/>
          </a:prstGeom>
        </p:spPr>
      </p:pic>
    </p:spTree>
    <p:extLst>
      <p:ext uri="{BB962C8B-B14F-4D97-AF65-F5344CB8AC3E}">
        <p14:creationId xmlns:p14="http://schemas.microsoft.com/office/powerpoint/2010/main" val="151420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feld 8"/>
          <p:cNvSpPr>
            <a:spLocks/>
          </p:cNvSpPr>
          <p:nvPr/>
        </p:nvSpPr>
        <p:spPr bwMode="auto">
          <a:xfrm>
            <a:off x="8501282" y="765067"/>
            <a:ext cx="523218"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a:t>
            </a:r>
            <a:r>
              <a:rPr lang="de-DE" b="0" i="0" u="none" strike="noStrike" cap="none" spc="0" dirty="0">
                <a:ln>
                  <a:noFill/>
                </a:ln>
                <a:solidFill>
                  <a:srgbClr val="000000"/>
                </a:solidFill>
                <a:latin typeface="+mj-lt"/>
                <a:ea typeface="+mj-ea"/>
                <a:cs typeface="+mj-cs"/>
              </a:rPr>
              <a:t>    Fragen, Wünsche, Anregungen</a:t>
            </a:r>
          </a:p>
        </p:txBody>
      </p:sp>
      <p:sp>
        <p:nvSpPr>
          <p:cNvPr id="3" name="Rechteck 2">
            <a:extLst>
              <a:ext uri="{FF2B5EF4-FFF2-40B4-BE49-F238E27FC236}">
                <a16:creationId xmlns:a16="http://schemas.microsoft.com/office/drawing/2014/main" id="{03CF8B6B-BFB4-4C07-BFFE-3749954C4E6C}"/>
              </a:ext>
            </a:extLst>
          </p:cNvPr>
          <p:cNvSpPr/>
          <p:nvPr/>
        </p:nvSpPr>
        <p:spPr bwMode="auto">
          <a:xfrm>
            <a:off x="755373" y="1878901"/>
            <a:ext cx="6912768" cy="3494316"/>
          </a:xfrm>
          <a:prstGeom prst="rect">
            <a:avLst/>
          </a:prstGeom>
          <a:solidFill>
            <a:schemeClr val="accent3">
              <a:lumOff val="44000"/>
            </a:schemeClr>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sz="3600" b="1" dirty="0"/>
              <a:t>Fragen, Wünsche, Anregungen?</a:t>
            </a:r>
          </a:p>
          <a:p>
            <a:pPr algn="ctr"/>
            <a:endParaRPr lang="de-DE" sz="3600" b="1" dirty="0"/>
          </a:p>
          <a:p>
            <a:pPr algn="ctr"/>
            <a:endParaRPr lang="de-DE" sz="3600" b="1" dirty="0"/>
          </a:p>
        </p:txBody>
      </p:sp>
      <p:pic>
        <p:nvPicPr>
          <p:cNvPr id="7170" name="Picture 2" descr="C:\Users\di36pir\Filr\Meine Dateien\AK_BILI\08_PORTAL_NEU NEU\00_bildchen\bili-guru\01_IMG_6870_weiß_c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9793" y="3645024"/>
            <a:ext cx="3327320" cy="1495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8347394" y="765067"/>
            <a:ext cx="677106" cy="5616624"/>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45719" tIns="45719" rIns="45719" bIns="45719" numCol="1" spcCol="38100" rtlCol="0" anchor="t">
            <a:spAutoFit/>
          </a:bodyPr>
          <a:lstStyle/>
          <a:p>
            <a:pPr algn="ctr"/>
            <a:endParaRPr lang="de-DE" sz="1000" dirty="0"/>
          </a:p>
          <a:p>
            <a:pPr algn="ctr"/>
            <a:r>
              <a:rPr lang="de-DE" dirty="0">
                <a:solidFill>
                  <a:schemeClr val="bg1">
                    <a:lumMod val="95000"/>
                  </a:schemeClr>
                </a:solidFill>
              </a:rPr>
              <a:t>C</a:t>
            </a:r>
            <a:endParaRPr lang="de-DE" sz="1000" dirty="0">
              <a:solidFill>
                <a:schemeClr val="bg1">
                  <a:lumMod val="95000"/>
                </a:schemeClr>
              </a:solidFill>
            </a:endParaRPr>
          </a:p>
          <a:p>
            <a:pPr algn="ctr"/>
            <a:endParaRPr lang="de-DE" sz="1000"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874858"/>
            <a:ext cx="1679229" cy="185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2339752" y="4294420"/>
            <a:ext cx="3744416"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defRPr sz="1600">
                <a:solidFill>
                  <a:srgbClr val="A6A6A6"/>
                </a:solidFill>
              </a:defRPr>
            </a:pPr>
            <a:r>
              <a:rPr lang="de-DE" sz="2000" dirty="0" err="1">
                <a:solidFill>
                  <a:srgbClr val="339966"/>
                </a:solidFill>
                <a:sym typeface="Verdana"/>
              </a:rPr>
              <a:t>StRin</a:t>
            </a:r>
            <a:r>
              <a:rPr lang="de-DE" sz="2000" dirty="0">
                <a:solidFill>
                  <a:srgbClr val="339966"/>
                </a:solidFill>
                <a:sym typeface="Verdana"/>
              </a:rPr>
              <a:t> Stefanie Hartl</a:t>
            </a:r>
            <a:endParaRPr lang="de-DE" sz="2000" dirty="0">
              <a:solidFill>
                <a:srgbClr val="339966"/>
              </a:solidFill>
              <a:ea typeface="Verdana"/>
              <a:cs typeface="Verdana"/>
              <a:sym typeface="Verdana"/>
            </a:endParaRPr>
          </a:p>
          <a:p>
            <a:pPr lvl="0">
              <a:defRPr sz="1600">
                <a:solidFill>
                  <a:srgbClr val="A6A6A6"/>
                </a:solidFill>
              </a:defRPr>
            </a:pPr>
            <a:r>
              <a:rPr lang="de-DE" sz="2000" dirty="0">
                <a:solidFill>
                  <a:srgbClr val="339966"/>
                </a:solidFill>
              </a:rPr>
              <a:t>Arbeitskreis Bilingual am ISB</a:t>
            </a:r>
            <a:br>
              <a:rPr lang="de-DE" sz="2000" dirty="0">
                <a:solidFill>
                  <a:srgbClr val="339966"/>
                </a:solidFill>
              </a:rPr>
            </a:br>
            <a:r>
              <a:rPr lang="de-DE" sz="2000" dirty="0">
                <a:solidFill>
                  <a:srgbClr val="339966"/>
                </a:solidFill>
              </a:rPr>
              <a:t>Stefanie.Hartl2@schule.bayern.de</a:t>
            </a:r>
            <a:endParaRPr lang="de-DE" sz="2000" u="sng" dirty="0">
              <a:solidFill>
                <a:srgbClr val="009999"/>
              </a:solidFill>
              <a:uFill>
                <a:solidFill>
                  <a:srgbClr val="009999"/>
                </a:solidFill>
              </a:uFill>
              <a:hlinkClick r:id="rId4"/>
            </a:endParaRPr>
          </a:p>
        </p:txBody>
      </p:sp>
      <p:sp>
        <p:nvSpPr>
          <p:cNvPr id="13" name="Rechteck 12">
            <a:extLst>
              <a:ext uri="{FF2B5EF4-FFF2-40B4-BE49-F238E27FC236}">
                <a16:creationId xmlns:a16="http://schemas.microsoft.com/office/drawing/2014/main" id="{03CF8B6B-BFB4-4C07-BFFE-3749954C4E6C}"/>
              </a:ext>
            </a:extLst>
          </p:cNvPr>
          <p:cNvSpPr/>
          <p:nvPr/>
        </p:nvSpPr>
        <p:spPr bwMode="auto">
          <a:xfrm>
            <a:off x="827584" y="1916832"/>
            <a:ext cx="6912768" cy="1574846"/>
          </a:xfrm>
          <a:prstGeom prst="rect">
            <a:avLst/>
          </a:prstGeom>
          <a:solidFill>
            <a:schemeClr val="accent3">
              <a:lumOff val="44000"/>
            </a:schemeClr>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sz="3600" b="1" dirty="0"/>
              <a:t>Vielen Dank für Ihre Aufmerksamkeit!</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759" y="3874858"/>
            <a:ext cx="1930406" cy="193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33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827584" y="1277687"/>
            <a:ext cx="6552729" cy="1323439"/>
          </a:xfrm>
          <a:prstGeom prst="rect">
            <a:avLst/>
          </a:prstGeom>
          <a:ln w="12700">
            <a:miter lim="400000"/>
          </a:ln>
        </p:spPr>
        <p:txBody>
          <a:bodyPr wrap="square" lIns="45719" rIns="45719">
            <a:spAutoFit/>
          </a:bodyPr>
          <a:lstStyle/>
          <a:p>
            <a:pPr>
              <a:buSzPct val="100000"/>
              <a:defRPr sz="2400"/>
            </a:pPr>
            <a:endParaRPr lang="de-DE" sz="1600" b="1" u="sng" dirty="0">
              <a:solidFill>
                <a:schemeClr val="tx1"/>
              </a:solidFill>
              <a:latin typeface="Arial"/>
              <a:cs typeface="Arial"/>
            </a:endParaRPr>
          </a:p>
          <a:p>
            <a:pPr>
              <a:buSzPct val="100000"/>
              <a:defRPr sz="2400"/>
            </a:pPr>
            <a:r>
              <a:rPr lang="de-DE" sz="1600" b="1" dirty="0">
                <a:solidFill>
                  <a:schemeClr val="tx1"/>
                </a:solidFill>
                <a:latin typeface="Arial" panose="020B0604020202020204" pitchFamily="34" charset="0"/>
                <a:cs typeface="Arial" panose="020B0604020202020204" pitchFamily="34" charset="0"/>
              </a:rPr>
              <a:t>1.    </a:t>
            </a:r>
            <a:r>
              <a:rPr lang="de-DE" sz="1600" b="1" u="sng" dirty="0">
                <a:latin typeface="Arial" panose="020B0604020202020204" pitchFamily="34" charset="0"/>
                <a:cs typeface="Arial" panose="020B0604020202020204" pitchFamily="34" charset="0"/>
              </a:rPr>
              <a:t>Aral </a:t>
            </a:r>
            <a:r>
              <a:rPr lang="de-DE" sz="1600" b="1" u="sng" dirty="0" err="1">
                <a:latin typeface="Arial" panose="020B0604020202020204" pitchFamily="34" charset="0"/>
                <a:cs typeface="Arial" panose="020B0604020202020204" pitchFamily="34" charset="0"/>
              </a:rPr>
              <a:t>Sea</a:t>
            </a:r>
            <a:r>
              <a:rPr lang="de-DE" sz="1600" b="1" u="sng" dirty="0">
                <a:latin typeface="Arial" panose="020B0604020202020204" pitchFamily="34" charset="0"/>
                <a:cs typeface="Arial" panose="020B0604020202020204" pitchFamily="34" charset="0"/>
              </a:rPr>
              <a:t> – </a:t>
            </a:r>
            <a:r>
              <a:rPr lang="de-DE" sz="1600" b="1" u="sng" dirty="0" err="1">
                <a:latin typeface="Arial" panose="020B0604020202020204" pitchFamily="34" charset="0"/>
                <a:cs typeface="Arial" panose="020B0604020202020204" pitchFamily="34" charset="0"/>
              </a:rPr>
              <a:t>Interviewing</a:t>
            </a:r>
            <a:r>
              <a:rPr lang="de-DE" sz="1600" b="1" u="sng" dirty="0">
                <a:latin typeface="Arial" panose="020B0604020202020204" pitchFamily="34" charset="0"/>
                <a:cs typeface="Arial" panose="020B0604020202020204" pitchFamily="34" charset="0"/>
              </a:rPr>
              <a:t> </a:t>
            </a:r>
            <a:r>
              <a:rPr lang="de-DE" sz="1600" b="1" u="sng" dirty="0" err="1">
                <a:latin typeface="Arial" panose="020B0604020202020204" pitchFamily="34" charset="0"/>
                <a:cs typeface="Arial" panose="020B0604020202020204" pitchFamily="34" charset="0"/>
              </a:rPr>
              <a:t>pictures</a:t>
            </a:r>
            <a:endParaRPr lang="de-DE" sz="1600" b="1" u="sng" dirty="0">
              <a:latin typeface="Arial" panose="020B0604020202020204" pitchFamily="34" charset="0"/>
              <a:cs typeface="Arial" panose="020B0604020202020204" pitchFamily="34" charset="0"/>
            </a:endParaRPr>
          </a:p>
          <a:p>
            <a:pPr>
              <a:buSzPct val="100000"/>
              <a:defRPr sz="2400"/>
            </a:pPr>
            <a:endParaRPr lang="de-DE" sz="1600" b="1" u="sng" dirty="0">
              <a:solidFill>
                <a:schemeClr val="tx1"/>
              </a:solidFill>
              <a:latin typeface="Arial"/>
              <a:cs typeface="Arial"/>
            </a:endParaRPr>
          </a:p>
          <a:p>
            <a:pPr marL="285750" indent="-285750">
              <a:buSzPct val="100000"/>
              <a:buFont typeface="Arial" panose="020B0604020202020204" pitchFamily="34" charset="0"/>
              <a:buChar char="•"/>
              <a:defRPr sz="2400"/>
            </a:pPr>
            <a:r>
              <a:rPr lang="de-DE" sz="1600" b="1" u="sng" dirty="0" err="1">
                <a:solidFill>
                  <a:schemeClr val="tx1"/>
                </a:solidFill>
                <a:latin typeface="Arial"/>
                <a:cs typeface="Arial"/>
              </a:rPr>
              <a:t>Leading</a:t>
            </a:r>
            <a:r>
              <a:rPr lang="de-DE" sz="1600" b="1" u="sng" dirty="0">
                <a:solidFill>
                  <a:schemeClr val="tx1"/>
                </a:solidFill>
                <a:latin typeface="Arial"/>
                <a:cs typeface="Arial"/>
              </a:rPr>
              <a:t> </a:t>
            </a:r>
            <a:r>
              <a:rPr lang="de-DE" sz="1600" b="1" u="sng" dirty="0" err="1">
                <a:solidFill>
                  <a:schemeClr val="tx1"/>
                </a:solidFill>
                <a:latin typeface="Arial"/>
                <a:cs typeface="Arial"/>
              </a:rPr>
              <a:t>question</a:t>
            </a:r>
            <a:r>
              <a:rPr lang="de-DE" sz="1600" b="1" u="sng" dirty="0">
                <a:solidFill>
                  <a:schemeClr val="tx1"/>
                </a:solidFill>
                <a:latin typeface="Arial"/>
                <a:cs typeface="Arial"/>
              </a:rPr>
              <a:t>: </a:t>
            </a:r>
            <a:r>
              <a:rPr lang="de-DE" sz="1600" dirty="0">
                <a:solidFill>
                  <a:schemeClr val="tx1"/>
                </a:solidFill>
                <a:latin typeface="Arial"/>
                <a:cs typeface="Arial"/>
              </a:rPr>
              <a:t>„</a:t>
            </a:r>
            <a:r>
              <a:rPr lang="de-DE" sz="1600" dirty="0" err="1">
                <a:solidFill>
                  <a:schemeClr val="tx1"/>
                </a:solidFill>
                <a:latin typeface="Arial"/>
                <a:cs typeface="Arial"/>
              </a:rPr>
              <a:t>Where</a:t>
            </a:r>
            <a:r>
              <a:rPr lang="de-DE" sz="1600" dirty="0">
                <a:solidFill>
                  <a:schemeClr val="tx1"/>
                </a:solidFill>
                <a:latin typeface="Arial"/>
                <a:cs typeface="Arial"/>
              </a:rPr>
              <a:t> was </a:t>
            </a:r>
            <a:r>
              <a:rPr lang="de-DE" sz="1600" dirty="0" err="1">
                <a:solidFill>
                  <a:schemeClr val="tx1"/>
                </a:solidFill>
                <a:latin typeface="Arial"/>
                <a:cs typeface="Arial"/>
              </a:rPr>
              <a:t>this</a:t>
            </a:r>
            <a:r>
              <a:rPr lang="de-DE" sz="1600" dirty="0">
                <a:solidFill>
                  <a:schemeClr val="tx1"/>
                </a:solidFill>
                <a:latin typeface="Arial"/>
                <a:cs typeface="Arial"/>
              </a:rPr>
              <a:t> </a:t>
            </a:r>
            <a:r>
              <a:rPr lang="de-DE" sz="1600" dirty="0" err="1">
                <a:solidFill>
                  <a:schemeClr val="tx1"/>
                </a:solidFill>
                <a:latin typeface="Arial"/>
                <a:cs typeface="Arial"/>
              </a:rPr>
              <a:t>picture</a:t>
            </a:r>
            <a:r>
              <a:rPr lang="de-DE" sz="1600" dirty="0">
                <a:solidFill>
                  <a:schemeClr val="tx1"/>
                </a:solidFill>
                <a:latin typeface="Arial"/>
                <a:cs typeface="Arial"/>
              </a:rPr>
              <a:t> </a:t>
            </a:r>
            <a:r>
              <a:rPr lang="de-DE" sz="1600" dirty="0" err="1">
                <a:solidFill>
                  <a:schemeClr val="tx1"/>
                </a:solidFill>
                <a:latin typeface="Arial"/>
                <a:cs typeface="Arial"/>
              </a:rPr>
              <a:t>taken</a:t>
            </a:r>
            <a:r>
              <a:rPr lang="de-DE" sz="1600" dirty="0">
                <a:solidFill>
                  <a:schemeClr val="tx1"/>
                </a:solidFill>
                <a:latin typeface="Arial"/>
                <a:cs typeface="Arial"/>
              </a:rPr>
              <a:t>?“</a:t>
            </a:r>
          </a:p>
          <a:p>
            <a:pPr marL="285750" indent="-285750">
              <a:buSzPct val="100000"/>
              <a:buFont typeface="Arial" panose="020B0604020202020204" pitchFamily="34" charset="0"/>
              <a:buChar char="•"/>
              <a:defRPr sz="2400"/>
            </a:pPr>
            <a:endParaRPr lang="de-DE" sz="1600" dirty="0">
              <a:solidFill>
                <a:schemeClr val="tx1"/>
              </a:solidFill>
              <a:latin typeface="Arial"/>
              <a:cs typeface="Arial"/>
            </a:endParaRPr>
          </a:p>
        </p:txBody>
      </p:sp>
      <p:sp>
        <p:nvSpPr>
          <p:cNvPr id="8" name="Textfeld 7">
            <a:extLst>
              <a:ext uri="{FF2B5EF4-FFF2-40B4-BE49-F238E27FC236}">
                <a16:creationId xmlns:a16="http://schemas.microsoft.com/office/drawing/2014/main" id="{5AC6DA77-03C2-4A51-A1E4-29573E25F963}"/>
              </a:ext>
            </a:extLst>
          </p:cNvPr>
          <p:cNvSpPr txBox="1"/>
          <p:nvPr/>
        </p:nvSpPr>
        <p:spPr bwMode="auto">
          <a:xfrm>
            <a:off x="5720749" y="5805264"/>
            <a:ext cx="1637928" cy="24622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de-DE" sz="1000" dirty="0"/>
              <a:t>© Clipdealer</a:t>
            </a:r>
          </a:p>
        </p:txBody>
      </p:sp>
      <p:pic>
        <p:nvPicPr>
          <p:cNvPr id="2" name="Grafik 1">
            <a:extLst>
              <a:ext uri="{FF2B5EF4-FFF2-40B4-BE49-F238E27FC236}">
                <a16:creationId xmlns:a16="http://schemas.microsoft.com/office/drawing/2014/main" id="{90A2C5C0-4A25-45A9-94CB-53AA44B350B4}"/>
              </a:ext>
            </a:extLst>
          </p:cNvPr>
          <p:cNvPicPr>
            <a:picLocks noChangeAspect="1"/>
          </p:cNvPicPr>
          <p:nvPr/>
        </p:nvPicPr>
        <p:blipFill>
          <a:blip r:embed="rId2"/>
          <a:stretch>
            <a:fillRect/>
          </a:stretch>
        </p:blipFill>
        <p:spPr>
          <a:xfrm>
            <a:off x="856928" y="2761802"/>
            <a:ext cx="4886786" cy="3259486"/>
          </a:xfrm>
          <a:prstGeom prst="rect">
            <a:avLst/>
          </a:prstGeom>
        </p:spPr>
      </p:pic>
      <p:sp>
        <p:nvSpPr>
          <p:cNvPr id="7" name="Textfeld 4">
            <a:extLst>
              <a:ext uri="{FF2B5EF4-FFF2-40B4-BE49-F238E27FC236}">
                <a16:creationId xmlns:a16="http://schemas.microsoft.com/office/drawing/2014/main" id="{DFCAAC2D-8CD9-5A7B-764C-B7B77B4BA431}"/>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Tree>
    <p:extLst>
      <p:ext uri="{BB962C8B-B14F-4D97-AF65-F5344CB8AC3E}">
        <p14:creationId xmlns:p14="http://schemas.microsoft.com/office/powerpoint/2010/main" val="61903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5" name="Textfeld 2"/>
          <p:cNvSpPr>
            <a:spLocks/>
          </p:cNvSpPr>
          <p:nvPr/>
        </p:nvSpPr>
        <p:spPr bwMode="auto">
          <a:xfrm>
            <a:off x="827584" y="1052736"/>
            <a:ext cx="6552729" cy="4355551"/>
          </a:xfrm>
          <a:prstGeom prst="rect">
            <a:avLst/>
          </a:prstGeom>
          <a:ln w="12700">
            <a:miter lim="400000"/>
          </a:ln>
        </p:spPr>
        <p:txBody>
          <a:bodyPr wrap="square" lIns="45719" rIns="45719">
            <a:spAutoFit/>
          </a:bodyPr>
          <a:lstStyle/>
          <a:p>
            <a:pPr>
              <a:buSzPct val="100000"/>
              <a:defRPr sz="2400"/>
            </a:pPr>
            <a:endParaRPr lang="de-DE" sz="1600" b="1" u="sng" dirty="0">
              <a:solidFill>
                <a:schemeClr val="tx1"/>
              </a:solidFill>
              <a:latin typeface="Arial"/>
              <a:cs typeface="Arial"/>
            </a:endParaRPr>
          </a:p>
          <a:p>
            <a:pPr>
              <a:buSzPct val="100000"/>
              <a:defRPr sz="2400"/>
            </a:pPr>
            <a:r>
              <a:rPr lang="de-DE" sz="1600" b="1" dirty="0">
                <a:solidFill>
                  <a:schemeClr val="tx1"/>
                </a:solidFill>
                <a:latin typeface="Arial" panose="020B0604020202020204" pitchFamily="34" charset="0"/>
                <a:cs typeface="Arial" panose="020B0604020202020204" pitchFamily="34" charset="0"/>
              </a:rPr>
              <a:t>1.   </a:t>
            </a:r>
            <a:r>
              <a:rPr lang="de-DE" sz="1600" b="1" u="sng" dirty="0">
                <a:latin typeface="Arial" panose="020B0604020202020204" pitchFamily="34" charset="0"/>
                <a:cs typeface="Arial" panose="020B0604020202020204" pitchFamily="34" charset="0"/>
              </a:rPr>
              <a:t>Aral </a:t>
            </a:r>
            <a:r>
              <a:rPr lang="de-DE" sz="1600" b="1" u="sng" dirty="0" err="1">
                <a:latin typeface="Arial" panose="020B0604020202020204" pitchFamily="34" charset="0"/>
                <a:cs typeface="Arial" panose="020B0604020202020204" pitchFamily="34" charset="0"/>
              </a:rPr>
              <a:t>Sea</a:t>
            </a:r>
            <a:r>
              <a:rPr lang="de-DE" sz="1600" b="1" u="sng" dirty="0">
                <a:latin typeface="Arial" panose="020B0604020202020204" pitchFamily="34" charset="0"/>
                <a:cs typeface="Arial" panose="020B0604020202020204" pitchFamily="34" charset="0"/>
              </a:rPr>
              <a:t> – </a:t>
            </a:r>
            <a:r>
              <a:rPr lang="de-DE" sz="1600" b="1" u="sng" dirty="0" err="1">
                <a:latin typeface="Arial" panose="020B0604020202020204" pitchFamily="34" charset="0"/>
                <a:cs typeface="Arial" panose="020B0604020202020204" pitchFamily="34" charset="0"/>
              </a:rPr>
              <a:t>Interviewing</a:t>
            </a:r>
            <a:r>
              <a:rPr lang="de-DE" sz="1600" b="1" u="sng" dirty="0">
                <a:latin typeface="Arial" panose="020B0604020202020204" pitchFamily="34" charset="0"/>
                <a:cs typeface="Arial" panose="020B0604020202020204" pitchFamily="34" charset="0"/>
              </a:rPr>
              <a:t> </a:t>
            </a:r>
            <a:r>
              <a:rPr lang="de-DE" sz="1600" b="1" u="sng" dirty="0" err="1">
                <a:latin typeface="Arial" panose="020B0604020202020204" pitchFamily="34" charset="0"/>
                <a:cs typeface="Arial" panose="020B0604020202020204" pitchFamily="34" charset="0"/>
              </a:rPr>
              <a:t>pictures</a:t>
            </a:r>
            <a:endParaRPr lang="de-DE" sz="1600" b="1" u="sng" dirty="0">
              <a:latin typeface="Arial" panose="020B0604020202020204" pitchFamily="34" charset="0"/>
              <a:cs typeface="Arial" panose="020B0604020202020204" pitchFamily="34" charset="0"/>
            </a:endParaRPr>
          </a:p>
          <a:p>
            <a:pPr>
              <a:buSzPct val="100000"/>
              <a:defRPr sz="2400"/>
            </a:pPr>
            <a:endParaRPr lang="de-DE" sz="1600" b="1" u="sng"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Die Methode „</a:t>
            </a:r>
            <a:r>
              <a:rPr lang="de-DE" sz="1600" dirty="0" err="1">
                <a:solidFill>
                  <a:schemeClr val="tx1"/>
                </a:solidFill>
                <a:latin typeface="Arial"/>
                <a:cs typeface="Arial"/>
              </a:rPr>
              <a:t>Interviewing</a:t>
            </a:r>
            <a:r>
              <a:rPr lang="de-DE" sz="1600" dirty="0">
                <a:solidFill>
                  <a:schemeClr val="tx1"/>
                </a:solidFill>
                <a:latin typeface="Arial"/>
                <a:cs typeface="Arial"/>
              </a:rPr>
              <a:t> </a:t>
            </a:r>
            <a:r>
              <a:rPr lang="de-DE" sz="1600" dirty="0" err="1">
                <a:solidFill>
                  <a:schemeClr val="tx1"/>
                </a:solidFill>
                <a:latin typeface="Arial"/>
                <a:cs typeface="Arial"/>
              </a:rPr>
              <a:t>pictures</a:t>
            </a:r>
            <a:r>
              <a:rPr lang="de-DE" sz="1600" dirty="0">
                <a:solidFill>
                  <a:schemeClr val="tx1"/>
                </a:solidFill>
                <a:latin typeface="Arial"/>
                <a:cs typeface="Arial"/>
              </a:rPr>
              <a:t>“ setzt sich aus zwei Teilen zusammen</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1. Teil: </a:t>
            </a:r>
            <a:r>
              <a:rPr lang="de-DE" sz="1600" dirty="0" err="1">
                <a:solidFill>
                  <a:schemeClr val="tx1"/>
                </a:solidFill>
                <a:latin typeface="Arial"/>
                <a:cs typeface="Arial"/>
              </a:rPr>
              <a:t>picture</a:t>
            </a:r>
            <a:r>
              <a:rPr lang="de-DE" sz="1600" dirty="0">
                <a:solidFill>
                  <a:schemeClr val="tx1"/>
                </a:solidFill>
                <a:latin typeface="Arial"/>
                <a:cs typeface="Arial"/>
              </a:rPr>
              <a:t> description / </a:t>
            </a:r>
            <a:r>
              <a:rPr lang="de-DE" sz="1600" dirty="0" err="1">
                <a:solidFill>
                  <a:schemeClr val="tx1"/>
                </a:solidFill>
                <a:latin typeface="Arial"/>
                <a:cs typeface="Arial"/>
              </a:rPr>
              <a:t>wh</a:t>
            </a:r>
            <a:r>
              <a:rPr lang="de-DE" sz="1600" dirty="0">
                <a:solidFill>
                  <a:schemeClr val="tx1"/>
                </a:solidFill>
                <a:latin typeface="Arial"/>
                <a:cs typeface="Arial"/>
              </a:rPr>
              <a:t> - </a:t>
            </a:r>
            <a:r>
              <a:rPr lang="de-DE" sz="1600" dirty="0" err="1">
                <a:solidFill>
                  <a:schemeClr val="tx1"/>
                </a:solidFill>
                <a:latin typeface="Arial"/>
                <a:cs typeface="Arial"/>
              </a:rPr>
              <a:t>questions</a:t>
            </a:r>
            <a:r>
              <a:rPr lang="de-DE" sz="1600" dirty="0">
                <a:solidFill>
                  <a:schemeClr val="tx1"/>
                </a:solidFill>
                <a:latin typeface="Arial"/>
                <a:cs typeface="Arial"/>
              </a:rPr>
              <a:t> / </a:t>
            </a:r>
            <a:r>
              <a:rPr lang="de-DE" sz="1600" dirty="0" err="1">
                <a:solidFill>
                  <a:schemeClr val="tx1"/>
                </a:solidFill>
                <a:latin typeface="Arial"/>
                <a:cs typeface="Arial"/>
              </a:rPr>
              <a:t>making</a:t>
            </a:r>
            <a:r>
              <a:rPr lang="de-DE" sz="1600" dirty="0">
                <a:solidFill>
                  <a:schemeClr val="tx1"/>
                </a:solidFill>
                <a:latin typeface="Arial"/>
                <a:cs typeface="Arial"/>
              </a:rPr>
              <a:t> </a:t>
            </a:r>
            <a:r>
              <a:rPr lang="de-DE" sz="1600" dirty="0" err="1">
                <a:solidFill>
                  <a:schemeClr val="tx1"/>
                </a:solidFill>
                <a:latin typeface="Arial"/>
                <a:cs typeface="Arial"/>
              </a:rPr>
              <a:t>assumptions</a:t>
            </a:r>
            <a:r>
              <a:rPr lang="de-DE" sz="1600" dirty="0">
                <a:solidFill>
                  <a:schemeClr val="tx1"/>
                </a:solidFill>
                <a:latin typeface="Arial"/>
                <a:cs typeface="Arial"/>
              </a:rPr>
              <a:t> and </a:t>
            </a:r>
            <a:r>
              <a:rPr lang="de-DE" sz="1600" dirty="0" err="1">
                <a:solidFill>
                  <a:schemeClr val="tx1"/>
                </a:solidFill>
                <a:latin typeface="Arial"/>
                <a:cs typeface="Arial"/>
              </a:rPr>
              <a:t>suggestions</a:t>
            </a:r>
            <a:r>
              <a:rPr lang="de-DE" sz="1600" dirty="0">
                <a:solidFill>
                  <a:schemeClr val="tx1"/>
                </a:solidFill>
                <a:latin typeface="Arial"/>
                <a:cs typeface="Arial"/>
              </a:rPr>
              <a:t> / </a:t>
            </a:r>
            <a:r>
              <a:rPr lang="de-DE" sz="1600" dirty="0" err="1">
                <a:solidFill>
                  <a:schemeClr val="tx1"/>
                </a:solidFill>
                <a:latin typeface="Arial"/>
                <a:cs typeface="Arial"/>
              </a:rPr>
              <a:t>finding</a:t>
            </a:r>
            <a:r>
              <a:rPr lang="de-DE" sz="1600" dirty="0">
                <a:solidFill>
                  <a:schemeClr val="tx1"/>
                </a:solidFill>
                <a:latin typeface="Arial"/>
                <a:cs typeface="Arial"/>
              </a:rPr>
              <a:t> a </a:t>
            </a:r>
            <a:r>
              <a:rPr lang="de-DE" sz="1600" dirty="0" err="1">
                <a:solidFill>
                  <a:schemeClr val="tx1"/>
                </a:solidFill>
                <a:latin typeface="Arial"/>
                <a:cs typeface="Arial"/>
              </a:rPr>
              <a:t>heading</a:t>
            </a:r>
            <a:r>
              <a:rPr lang="de-DE" sz="1600" dirty="0">
                <a:solidFill>
                  <a:schemeClr val="tx1"/>
                </a:solidFill>
                <a:latin typeface="Arial"/>
                <a:cs typeface="Arial"/>
              </a:rPr>
              <a:t>,… in Partner – oder Einzelarbeit</a:t>
            </a:r>
          </a:p>
          <a:p>
            <a:pPr>
              <a:buSzPct val="100000"/>
              <a:defRPr sz="2400"/>
            </a:pPr>
            <a:endParaRPr lang="de-DE" sz="1600" b="1"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2. Teil: Austeilen von Informationskärtchen zum Bild (z. B. drei pro Person)</a:t>
            </a:r>
          </a:p>
          <a:p>
            <a:pPr marL="285750" indent="-285750">
              <a:lnSpc>
                <a:spcPct val="150000"/>
              </a:lnSpc>
              <a:buSzPct val="100000"/>
              <a:buFont typeface="Wingdings" panose="05000000000000000000" pitchFamily="2" charset="2"/>
              <a:buChar char="à"/>
              <a:defRPr sz="2400"/>
            </a:pPr>
            <a:r>
              <a:rPr lang="de-DE" sz="1600" dirty="0">
                <a:solidFill>
                  <a:schemeClr val="tx1"/>
                </a:solidFill>
                <a:latin typeface="Arial"/>
                <a:cs typeface="Arial"/>
                <a:sym typeface="Wingdings" panose="05000000000000000000" pitchFamily="2" charset="2"/>
              </a:rPr>
              <a:t>in Gruppen- oder Partnerarbeit herausfinden, wo das Bild aufgenommen wurde</a:t>
            </a:r>
          </a:p>
          <a:p>
            <a:pPr marL="285750" indent="-285750">
              <a:lnSpc>
                <a:spcPct val="150000"/>
              </a:lnSpc>
              <a:buSzPct val="100000"/>
              <a:buFont typeface="Wingdings" panose="05000000000000000000" pitchFamily="2" charset="2"/>
              <a:buChar char="à"/>
              <a:defRPr sz="2400"/>
            </a:pPr>
            <a:r>
              <a:rPr lang="de-DE" sz="1600" dirty="0">
                <a:solidFill>
                  <a:schemeClr val="tx1"/>
                </a:solidFill>
                <a:latin typeface="Arial"/>
                <a:cs typeface="Arial"/>
                <a:sym typeface="Wingdings" panose="05000000000000000000" pitchFamily="2" charset="2"/>
              </a:rPr>
              <a:t>eine Bildüberschrift formulieren</a:t>
            </a:r>
            <a:endParaRPr lang="de-DE" sz="1600" b="1" u="sng" dirty="0">
              <a:solidFill>
                <a:schemeClr val="tx1"/>
              </a:solidFill>
              <a:latin typeface="Arial"/>
              <a:cs typeface="Arial"/>
            </a:endParaRPr>
          </a:p>
        </p:txBody>
      </p:sp>
    </p:spTree>
    <p:extLst>
      <p:ext uri="{BB962C8B-B14F-4D97-AF65-F5344CB8AC3E}">
        <p14:creationId xmlns:p14="http://schemas.microsoft.com/office/powerpoint/2010/main" val="2568228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595158" y="836712"/>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5" name="Textfeld 2"/>
          <p:cNvSpPr>
            <a:spLocks/>
          </p:cNvSpPr>
          <p:nvPr/>
        </p:nvSpPr>
        <p:spPr bwMode="auto">
          <a:xfrm>
            <a:off x="827584" y="1277687"/>
            <a:ext cx="6552729" cy="2062103"/>
          </a:xfrm>
          <a:prstGeom prst="rect">
            <a:avLst/>
          </a:prstGeom>
          <a:ln w="12700">
            <a:miter lim="400000"/>
          </a:ln>
        </p:spPr>
        <p:txBody>
          <a:bodyPr wrap="square" lIns="45719" rIns="45719">
            <a:spAutoFit/>
          </a:bodyPr>
          <a:lstStyle/>
          <a:p>
            <a:pPr>
              <a:buSzPct val="100000"/>
              <a:defRPr sz="2400"/>
            </a:pPr>
            <a:endParaRPr lang="de-DE" sz="1600" b="1" u="sng" dirty="0">
              <a:solidFill>
                <a:schemeClr val="tx1"/>
              </a:solidFill>
              <a:latin typeface="Arial"/>
              <a:cs typeface="Arial"/>
            </a:endParaRPr>
          </a:p>
          <a:p>
            <a:pPr>
              <a:lnSpc>
                <a:spcPct val="150000"/>
              </a:lnSpc>
              <a:buSzPct val="100000"/>
              <a:defRPr sz="2400"/>
            </a:pPr>
            <a:r>
              <a:rPr lang="de-DE" sz="1600" b="1" u="sng" dirty="0">
                <a:solidFill>
                  <a:schemeClr val="tx1"/>
                </a:solidFill>
                <a:latin typeface="Arial"/>
                <a:cs typeface="Arial"/>
              </a:rPr>
              <a:t>Information </a:t>
            </a:r>
            <a:r>
              <a:rPr lang="de-DE" sz="1600" b="1" u="sng" dirty="0" err="1">
                <a:solidFill>
                  <a:schemeClr val="tx1"/>
                </a:solidFill>
                <a:latin typeface="Arial"/>
                <a:cs typeface="Arial"/>
              </a:rPr>
              <a:t>cards</a:t>
            </a:r>
            <a:r>
              <a:rPr lang="de-DE" sz="1600" b="1" u="sng" dirty="0">
                <a:solidFill>
                  <a:schemeClr val="tx1"/>
                </a:solidFill>
                <a:latin typeface="Arial"/>
                <a:cs typeface="Arial"/>
              </a:rPr>
              <a:t>: Aral </a:t>
            </a:r>
            <a:r>
              <a:rPr lang="de-DE" sz="1600" b="1" u="sng" dirty="0" err="1">
                <a:solidFill>
                  <a:schemeClr val="tx1"/>
                </a:solidFill>
                <a:latin typeface="Arial"/>
                <a:cs typeface="Arial"/>
              </a:rPr>
              <a:t>Sea</a:t>
            </a:r>
            <a:r>
              <a:rPr lang="de-DE" sz="1600" dirty="0">
                <a:solidFill>
                  <a:schemeClr val="tx1"/>
                </a:solidFill>
                <a:latin typeface="Arial"/>
                <a:cs typeface="Arial"/>
              </a:rPr>
              <a:t> </a:t>
            </a:r>
          </a:p>
          <a:p>
            <a:pPr>
              <a:lnSpc>
                <a:spcPct val="150000"/>
              </a:lnSpc>
              <a:buSzPct val="100000"/>
              <a:defRPr sz="2400"/>
            </a:pPr>
            <a:endParaRPr lang="de-DE" sz="1600" dirty="0">
              <a:solidFill>
                <a:schemeClr val="tx1"/>
              </a:solidFill>
              <a:latin typeface="Arial"/>
              <a:cs typeface="Arial"/>
            </a:endParaRPr>
          </a:p>
          <a:p>
            <a:pPr>
              <a:lnSpc>
                <a:spcPct val="150000"/>
              </a:lnSpc>
              <a:buSzPct val="100000"/>
              <a:defRPr sz="2400"/>
            </a:pPr>
            <a:endParaRPr lang="de-DE" sz="1600" b="1" u="sng" dirty="0">
              <a:solidFill>
                <a:schemeClr val="tx1"/>
              </a:solidFill>
              <a:latin typeface="Arial"/>
              <a:cs typeface="Arial"/>
            </a:endParaRPr>
          </a:p>
          <a:p>
            <a:pPr>
              <a:lnSpc>
                <a:spcPct val="150000"/>
              </a:lnSpc>
              <a:buSzPct val="100000"/>
              <a:defRPr sz="2400"/>
            </a:pPr>
            <a:endParaRPr lang="de-DE" sz="1600" b="1" u="sng" dirty="0">
              <a:solidFill>
                <a:schemeClr val="tx1"/>
              </a:solidFill>
              <a:latin typeface="Arial"/>
              <a:cs typeface="Arial"/>
            </a:endParaRPr>
          </a:p>
          <a:p>
            <a:pPr marL="285750" indent="-285750">
              <a:buSzPct val="100000"/>
              <a:buFont typeface="Arial" panose="020B0604020202020204" pitchFamily="34" charset="0"/>
              <a:buChar char="•"/>
              <a:defRPr sz="2400"/>
            </a:pPr>
            <a:endParaRPr lang="de-DE" sz="1600" dirty="0">
              <a:solidFill>
                <a:schemeClr val="tx1"/>
              </a:solidFill>
              <a:latin typeface="Arial"/>
              <a:cs typeface="Arial"/>
            </a:endParaRPr>
          </a:p>
        </p:txBody>
      </p:sp>
      <p:graphicFrame>
        <p:nvGraphicFramePr>
          <p:cNvPr id="3" name="Tabelle 2">
            <a:extLst>
              <a:ext uri="{FF2B5EF4-FFF2-40B4-BE49-F238E27FC236}">
                <a16:creationId xmlns:a16="http://schemas.microsoft.com/office/drawing/2014/main" id="{2C8E2239-E4BB-4C2E-9BB5-7ADDD91A8FD5}"/>
              </a:ext>
            </a:extLst>
          </p:cNvPr>
          <p:cNvGraphicFramePr>
            <a:graphicFrameLocks noGrp="1"/>
          </p:cNvGraphicFramePr>
          <p:nvPr>
            <p:extLst>
              <p:ext uri="{D42A27DB-BD31-4B8C-83A1-F6EECF244321}">
                <p14:modId xmlns:p14="http://schemas.microsoft.com/office/powerpoint/2010/main" val="3799441050"/>
              </p:ext>
            </p:extLst>
          </p:nvPr>
        </p:nvGraphicFramePr>
        <p:xfrm>
          <a:off x="899592" y="2492896"/>
          <a:ext cx="6726758" cy="3354311"/>
        </p:xfrm>
        <a:graphic>
          <a:graphicData uri="http://schemas.openxmlformats.org/drawingml/2006/table">
            <a:tbl>
              <a:tblPr>
                <a:tableStyleId>{0F68BA0D-66E5-0061-F600-45452354586A}</a:tableStyleId>
              </a:tblPr>
              <a:tblGrid>
                <a:gridCol w="2237591">
                  <a:extLst>
                    <a:ext uri="{9D8B030D-6E8A-4147-A177-3AD203B41FA5}">
                      <a16:colId xmlns:a16="http://schemas.microsoft.com/office/drawing/2014/main" val="2635654748"/>
                    </a:ext>
                  </a:extLst>
                </a:gridCol>
                <a:gridCol w="2237591">
                  <a:extLst>
                    <a:ext uri="{9D8B030D-6E8A-4147-A177-3AD203B41FA5}">
                      <a16:colId xmlns:a16="http://schemas.microsoft.com/office/drawing/2014/main" val="790254853"/>
                    </a:ext>
                  </a:extLst>
                </a:gridCol>
                <a:gridCol w="2251576">
                  <a:extLst>
                    <a:ext uri="{9D8B030D-6E8A-4147-A177-3AD203B41FA5}">
                      <a16:colId xmlns:a16="http://schemas.microsoft.com/office/drawing/2014/main" val="613752009"/>
                    </a:ext>
                  </a:extLst>
                </a:gridCol>
              </a:tblGrid>
              <a:tr h="780527">
                <a:tc>
                  <a:txBody>
                    <a:bodyPr/>
                    <a:lstStyle/>
                    <a:p>
                      <a:pPr algn="l">
                        <a:lnSpc>
                          <a:spcPct val="105000"/>
                        </a:lnSpc>
                        <a:spcAft>
                          <a:spcPts val="800"/>
                        </a:spcAft>
                      </a:pPr>
                      <a:r>
                        <a:rPr lang="en-GB" sz="1400" dirty="0">
                          <a:effectLst/>
                        </a:rPr>
                        <a:t>The picture was taken on the 46th Parallel.</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The average annual rainfall is about 140mm.</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This area is located in Asia.</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598182"/>
                  </a:ext>
                </a:extLst>
              </a:tr>
              <a:tr h="1012730">
                <a:tc>
                  <a:txBody>
                    <a:bodyPr/>
                    <a:lstStyle/>
                    <a:p>
                      <a:pPr algn="l">
                        <a:lnSpc>
                          <a:spcPct val="105000"/>
                        </a:lnSpc>
                        <a:spcAft>
                          <a:spcPts val="800"/>
                        </a:spcAft>
                      </a:pPr>
                      <a:r>
                        <a:rPr lang="en-GB" sz="1400">
                          <a:effectLst/>
                        </a:rPr>
                        <a:t>Today you can only admire several fish in a museum.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dirty="0">
                          <a:effectLst/>
                        </a:rPr>
                        <a:t>The area of this former lake was located in Kazakhstan and Uzbekistan.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In the sixties most people here made their living from fishing.</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861050421"/>
                  </a:ext>
                </a:extLst>
              </a:tr>
              <a:tr h="1012730">
                <a:tc>
                  <a:txBody>
                    <a:bodyPr/>
                    <a:lstStyle/>
                    <a:p>
                      <a:pPr algn="l">
                        <a:lnSpc>
                          <a:spcPct val="105000"/>
                        </a:lnSpc>
                        <a:spcAft>
                          <a:spcPts val="800"/>
                        </a:spcAft>
                      </a:pPr>
                      <a:r>
                        <a:rPr lang="en-GB" sz="1400">
                          <a:effectLst/>
                        </a:rPr>
                        <a:t>Even the area of a harbor nearby has dried out.</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The lake is fed by two main feeder rivers -  The Amudarya and the Syrdarya.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de-DE" sz="1400" dirty="0">
                          <a:effectLst/>
                        </a:rPr>
                        <a:t>The </a:t>
                      </a:r>
                      <a:r>
                        <a:rPr lang="de-DE" sz="1400" dirty="0" err="1">
                          <a:effectLst/>
                        </a:rPr>
                        <a:t>elevation</a:t>
                      </a:r>
                      <a:r>
                        <a:rPr lang="de-DE" sz="1400" dirty="0">
                          <a:effectLst/>
                        </a:rPr>
                        <a:t> </a:t>
                      </a:r>
                      <a:r>
                        <a:rPr lang="de-DE" sz="1400" dirty="0" err="1">
                          <a:effectLst/>
                        </a:rPr>
                        <a:t>is</a:t>
                      </a:r>
                      <a:r>
                        <a:rPr lang="de-DE" sz="1400" dirty="0">
                          <a:effectLst/>
                        </a:rPr>
                        <a:t> 60m.</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192045113"/>
                  </a:ext>
                </a:extLst>
              </a:tr>
              <a:tr h="548324">
                <a:tc>
                  <a:txBody>
                    <a:bodyPr/>
                    <a:lstStyle/>
                    <a:p>
                      <a:pPr algn="l">
                        <a:lnSpc>
                          <a:spcPct val="105000"/>
                        </a:lnSpc>
                        <a:spcAft>
                          <a:spcPts val="800"/>
                        </a:spcAft>
                      </a:pPr>
                      <a:r>
                        <a:rPr lang="en-GB" sz="1400">
                          <a:effectLst/>
                        </a:rPr>
                        <a:t>Winters are very cold and windy.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There you can find continental climate.</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dirty="0">
                          <a:effectLst/>
                        </a:rPr>
                        <a:t>The hottest month is July.</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076729907"/>
                  </a:ext>
                </a:extLst>
              </a:tr>
            </a:tbl>
          </a:graphicData>
        </a:graphic>
      </p:graphicFrame>
    </p:spTree>
    <p:extLst>
      <p:ext uri="{BB962C8B-B14F-4D97-AF65-F5344CB8AC3E}">
        <p14:creationId xmlns:p14="http://schemas.microsoft.com/office/powerpoint/2010/main" val="560202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827584" y="1277687"/>
            <a:ext cx="6552729" cy="584775"/>
          </a:xfrm>
          <a:prstGeom prst="rect">
            <a:avLst/>
          </a:prstGeom>
          <a:ln w="12700">
            <a:miter lim="400000"/>
          </a:ln>
        </p:spPr>
        <p:txBody>
          <a:bodyPr wrap="square" lIns="45719" rIns="45719">
            <a:spAutoFit/>
          </a:bodyPr>
          <a:lstStyle/>
          <a:p>
            <a:pPr>
              <a:buSzPct val="100000"/>
              <a:defRPr sz="2400"/>
            </a:pP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p:txBody>
      </p:sp>
      <p:sp>
        <p:nvSpPr>
          <p:cNvPr id="7" name="Textfeld 6">
            <a:extLst>
              <a:ext uri="{FF2B5EF4-FFF2-40B4-BE49-F238E27FC236}">
                <a16:creationId xmlns:a16="http://schemas.microsoft.com/office/drawing/2014/main" id="{C6350AB7-D071-E870-E5CB-F418B8E2C08C}"/>
              </a:ext>
            </a:extLst>
          </p:cNvPr>
          <p:cNvSpPr txBox="1"/>
          <p:nvPr/>
        </p:nvSpPr>
        <p:spPr bwMode="auto">
          <a:xfrm>
            <a:off x="827584" y="1107416"/>
            <a:ext cx="6174432" cy="41601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342900" lvl="6" indent="-342900">
              <a:lnSpc>
                <a:spcPct val="150000"/>
              </a:lnSpc>
              <a:buAutoNum type="arabicPeriod" startAt="2"/>
              <a:defRPr sz="2400" b="1"/>
            </a:pPr>
            <a:r>
              <a:rPr lang="de-DE" sz="1600" u="sng" dirty="0">
                <a:latin typeface="Arial" panose="020B0604020202020204" pitchFamily="34" charset="0"/>
                <a:cs typeface="Arial" panose="020B0604020202020204" pitchFamily="34" charset="0"/>
              </a:rPr>
              <a:t>Illegal </a:t>
            </a:r>
            <a:r>
              <a:rPr lang="de-DE" sz="1600" u="sng" dirty="0" err="1">
                <a:latin typeface="Arial" panose="020B0604020202020204" pitchFamily="34" charset="0"/>
                <a:cs typeface="Arial" panose="020B0604020202020204" pitchFamily="34" charset="0"/>
              </a:rPr>
              <a:t>immigrants</a:t>
            </a:r>
            <a:r>
              <a:rPr lang="de-DE" sz="1600" u="sng" dirty="0">
                <a:latin typeface="Arial" panose="020B0604020202020204" pitchFamily="34" charset="0"/>
                <a:cs typeface="Arial" panose="020B0604020202020204" pitchFamily="34" charset="0"/>
              </a:rPr>
              <a:t> in </a:t>
            </a:r>
            <a:r>
              <a:rPr lang="de-DE" sz="1600" u="sng" dirty="0" err="1">
                <a:latin typeface="Arial" panose="020B0604020202020204" pitchFamily="34" charset="0"/>
                <a:cs typeface="Arial" panose="020B0604020202020204" pitchFamily="34" charset="0"/>
              </a:rPr>
              <a:t>the</a:t>
            </a:r>
            <a:r>
              <a:rPr lang="de-DE" sz="1600" u="sng" dirty="0">
                <a:latin typeface="Arial" panose="020B0604020202020204" pitchFamily="34" charset="0"/>
                <a:cs typeface="Arial" panose="020B0604020202020204" pitchFamily="34" charset="0"/>
              </a:rPr>
              <a:t> USA – Drawing a </a:t>
            </a:r>
            <a:r>
              <a:rPr lang="de-DE" sz="1600" u="sng" dirty="0" err="1">
                <a:latin typeface="Arial" panose="020B0604020202020204" pitchFamily="34" charset="0"/>
                <a:cs typeface="Arial" panose="020B0604020202020204" pitchFamily="34" charset="0"/>
              </a:rPr>
              <a:t>life</a:t>
            </a:r>
            <a:r>
              <a:rPr lang="de-DE" sz="1600" u="sng" dirty="0">
                <a:latin typeface="Arial" panose="020B0604020202020204" pitchFamily="34" charset="0"/>
                <a:cs typeface="Arial" panose="020B0604020202020204" pitchFamily="34" charset="0"/>
              </a:rPr>
              <a:t> </a:t>
            </a:r>
            <a:r>
              <a:rPr lang="de-DE" sz="1600" u="sng" dirty="0" err="1">
                <a:latin typeface="Arial" panose="020B0604020202020204" pitchFamily="34" charset="0"/>
                <a:cs typeface="Arial" panose="020B0604020202020204" pitchFamily="34" charset="0"/>
              </a:rPr>
              <a:t>line</a:t>
            </a:r>
            <a:endParaRPr lang="de-DE" sz="1600" u="sng" dirty="0">
              <a:latin typeface="Arial" panose="020B0604020202020204" pitchFamily="34" charset="0"/>
              <a:cs typeface="Arial" panose="020B0604020202020204" pitchFamily="34" charset="0"/>
            </a:endParaRPr>
          </a:p>
        </p:txBody>
      </p:sp>
      <p:sp>
        <p:nvSpPr>
          <p:cNvPr id="8" name="Textfeld 4">
            <a:extLst>
              <a:ext uri="{FF2B5EF4-FFF2-40B4-BE49-F238E27FC236}">
                <a16:creationId xmlns:a16="http://schemas.microsoft.com/office/drawing/2014/main" id="{3ECA22AA-C443-04CF-69EE-592058C6F950}"/>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10" name="Textfeld 9">
            <a:extLst>
              <a:ext uri="{FF2B5EF4-FFF2-40B4-BE49-F238E27FC236}">
                <a16:creationId xmlns:a16="http://schemas.microsoft.com/office/drawing/2014/main" id="{69668A59-2EAA-77D4-10BA-DA80FBBD753A}"/>
              </a:ext>
            </a:extLst>
          </p:cNvPr>
          <p:cNvSpPr txBox="1"/>
          <p:nvPr/>
        </p:nvSpPr>
        <p:spPr bwMode="auto">
          <a:xfrm>
            <a:off x="827584" y="1862462"/>
            <a:ext cx="6984776" cy="373999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285750" indent="-285750">
              <a:lnSpc>
                <a:spcPct val="150000"/>
              </a:lnSpc>
              <a:buSzPct val="100000"/>
              <a:buFont typeface="Arial" panose="020B0604020202020204" pitchFamily="34" charset="0"/>
              <a:buChar char="•"/>
              <a:defRPr sz="2400"/>
            </a:pPr>
            <a:r>
              <a:rPr lang="de-DE" sz="1600" b="1" dirty="0">
                <a:solidFill>
                  <a:schemeClr val="tx1"/>
                </a:solidFill>
                <a:latin typeface="Arial"/>
                <a:cs typeface="Arial"/>
              </a:rPr>
              <a:t>Vorgehensweise:</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Schülerinnen und Schüler erhalten ein Arbeitsblatt mit chronologisch geordneten Aussagen zu einem bestimmten Sachverhalt.</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Sie benötigen auch ein Achsenkreuz, wobei die x-Achse die Zeitleiste und die y-Achse die positiven bzw. negativen Gefühle der Hauptpersonen repräsentieren.</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Zu jedem Ereignis wird nun die positive, negative oder neutrale Gefühlslage mit einem Kreuz auf der y-Achse versehen, das am Ende zu einer Kurve verbunden wird.</a:t>
            </a:r>
          </a:p>
          <a:p>
            <a:pPr>
              <a:lnSpc>
                <a:spcPct val="150000"/>
              </a:lnSpc>
              <a:buSzPct val="100000"/>
              <a:defRPr sz="2400"/>
            </a:pPr>
            <a:endParaRPr lang="de-DE" sz="1600" dirty="0">
              <a:solidFill>
                <a:schemeClr val="tx1"/>
              </a:solidFill>
              <a:latin typeface="Arial"/>
              <a:cs typeface="Arial"/>
            </a:endParaRPr>
          </a:p>
        </p:txBody>
      </p:sp>
    </p:spTree>
    <p:extLst>
      <p:ext uri="{BB962C8B-B14F-4D97-AF65-F5344CB8AC3E}">
        <p14:creationId xmlns:p14="http://schemas.microsoft.com/office/powerpoint/2010/main" val="312347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827584" y="1277687"/>
            <a:ext cx="6552729" cy="338554"/>
          </a:xfrm>
          <a:prstGeom prst="rect">
            <a:avLst/>
          </a:prstGeom>
          <a:ln w="12700">
            <a:miter lim="400000"/>
          </a:ln>
        </p:spPr>
        <p:txBody>
          <a:bodyPr wrap="square" lIns="45719" rIns="45719">
            <a:spAutoFit/>
          </a:bodyPr>
          <a:lstStyle/>
          <a:p>
            <a:pPr>
              <a:buSzPct val="100000"/>
              <a:defRPr sz="2400"/>
            </a:pPr>
            <a:endParaRPr lang="de-DE" sz="1600" b="1" u="sng" dirty="0">
              <a:solidFill>
                <a:schemeClr val="tx1"/>
              </a:solidFill>
              <a:latin typeface="Arial"/>
              <a:cs typeface="Arial"/>
            </a:endParaRPr>
          </a:p>
        </p:txBody>
      </p:sp>
      <p:sp>
        <p:nvSpPr>
          <p:cNvPr id="7" name="Textfeld 4">
            <a:extLst>
              <a:ext uri="{FF2B5EF4-FFF2-40B4-BE49-F238E27FC236}">
                <a16:creationId xmlns:a16="http://schemas.microsoft.com/office/drawing/2014/main" id="{8CCE28A4-2515-2398-59E3-919E85550461}"/>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8" name="Textfeld 7">
            <a:extLst>
              <a:ext uri="{FF2B5EF4-FFF2-40B4-BE49-F238E27FC236}">
                <a16:creationId xmlns:a16="http://schemas.microsoft.com/office/drawing/2014/main" id="{344726DD-F1AF-0CE1-4FAA-F3A61320D0DA}"/>
              </a:ext>
            </a:extLst>
          </p:cNvPr>
          <p:cNvSpPr txBox="1"/>
          <p:nvPr/>
        </p:nvSpPr>
        <p:spPr bwMode="auto">
          <a:xfrm>
            <a:off x="810411" y="1616241"/>
            <a:ext cx="6840760" cy="324755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buSzPct val="100000"/>
              <a:defRPr sz="2400"/>
            </a:pPr>
            <a:endParaRPr lang="de-DE" sz="1600" b="1" u="sng"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b="1" dirty="0">
                <a:solidFill>
                  <a:schemeClr val="tx1"/>
                </a:solidFill>
                <a:latin typeface="Arial"/>
                <a:cs typeface="Arial"/>
              </a:rPr>
              <a:t>Ziel: </a:t>
            </a:r>
            <a:r>
              <a:rPr lang="de-DE" sz="1600" dirty="0">
                <a:solidFill>
                  <a:schemeClr val="tx1"/>
                </a:solidFill>
                <a:latin typeface="Arial"/>
                <a:cs typeface="Arial"/>
              </a:rPr>
              <a:t>Lebensgefühl der Hauptperson mit Höhen und Tiefen wird dargestellt</a:t>
            </a:r>
          </a:p>
          <a:p>
            <a:pPr marL="285750" indent="-285750">
              <a:lnSpc>
                <a:spcPct val="150000"/>
              </a:lnSpc>
              <a:buSzPct val="100000"/>
              <a:buFont typeface="Arial" panose="020B0604020202020204" pitchFamily="34" charset="0"/>
              <a:buChar char="•"/>
              <a:defRPr sz="2400"/>
            </a:pPr>
            <a:r>
              <a:rPr lang="de-DE" sz="1600" b="1" dirty="0">
                <a:solidFill>
                  <a:schemeClr val="tx1"/>
                </a:solidFill>
                <a:latin typeface="Arial"/>
                <a:cs typeface="Arial"/>
              </a:rPr>
              <a:t>Variante: </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Man kann auch alle Lebensliniendiagramme sichtbar aufhängen und miteinander vergleichen.</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Als Vertiefung können einzelne Aussagen von Personen nach Fertigstellung des Diagramms dem Zeitpunkt zugeordnet werden, wann sie wahrscheinlich getroffen worden sind.</a:t>
            </a:r>
          </a:p>
        </p:txBody>
      </p:sp>
    </p:spTree>
    <p:extLst>
      <p:ext uri="{BB962C8B-B14F-4D97-AF65-F5344CB8AC3E}">
        <p14:creationId xmlns:p14="http://schemas.microsoft.com/office/powerpoint/2010/main" val="88579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827584" y="1277687"/>
            <a:ext cx="6624736" cy="584775"/>
          </a:xfrm>
          <a:prstGeom prst="rect">
            <a:avLst/>
          </a:prstGeom>
          <a:ln w="12700">
            <a:miter lim="400000"/>
          </a:ln>
        </p:spPr>
        <p:txBody>
          <a:bodyPr wrap="square" lIns="45719" rIns="45719">
            <a:spAutoFit/>
          </a:bodyPr>
          <a:lstStyle/>
          <a:p>
            <a:pPr>
              <a:buSzPct val="100000"/>
              <a:defRPr sz="2400"/>
            </a:pP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p:txBody>
      </p:sp>
      <p:sp>
        <p:nvSpPr>
          <p:cNvPr id="3" name="Rectangle 1">
            <a:extLst>
              <a:ext uri="{FF2B5EF4-FFF2-40B4-BE49-F238E27FC236}">
                <a16:creationId xmlns:a16="http://schemas.microsoft.com/office/drawing/2014/main" id="{67337959-4F51-4B0F-BB0E-C9A87CA7BB28}"/>
              </a:ext>
            </a:extLst>
          </p:cNvPr>
          <p:cNvSpPr>
            <a:spLocks noChangeArrowheads="1"/>
          </p:cNvSpPr>
          <p:nvPr/>
        </p:nvSpPr>
        <p:spPr bwMode="auto">
          <a:xfrm>
            <a:off x="2906199" y="170074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7" name="Tabelle 6">
            <a:extLst>
              <a:ext uri="{FF2B5EF4-FFF2-40B4-BE49-F238E27FC236}">
                <a16:creationId xmlns:a16="http://schemas.microsoft.com/office/drawing/2014/main" id="{2E7B8AF1-EAF4-42F6-B374-D519112D3CF6}"/>
              </a:ext>
            </a:extLst>
          </p:cNvPr>
          <p:cNvGraphicFramePr>
            <a:graphicFrameLocks noGrp="1"/>
          </p:cNvGraphicFramePr>
          <p:nvPr>
            <p:extLst>
              <p:ext uri="{D42A27DB-BD31-4B8C-83A1-F6EECF244321}">
                <p14:modId xmlns:p14="http://schemas.microsoft.com/office/powerpoint/2010/main" val="898503853"/>
              </p:ext>
            </p:extLst>
          </p:nvPr>
        </p:nvGraphicFramePr>
        <p:xfrm>
          <a:off x="1542855" y="1340768"/>
          <a:ext cx="5194193" cy="5333349"/>
        </p:xfrm>
        <a:graphic>
          <a:graphicData uri="http://schemas.openxmlformats.org/drawingml/2006/table">
            <a:tbl>
              <a:tblPr/>
              <a:tblGrid>
                <a:gridCol w="403077">
                  <a:extLst>
                    <a:ext uri="{9D8B030D-6E8A-4147-A177-3AD203B41FA5}">
                      <a16:colId xmlns:a16="http://schemas.microsoft.com/office/drawing/2014/main" val="3991958652"/>
                    </a:ext>
                  </a:extLst>
                </a:gridCol>
                <a:gridCol w="730577">
                  <a:extLst>
                    <a:ext uri="{9D8B030D-6E8A-4147-A177-3AD203B41FA5}">
                      <a16:colId xmlns:a16="http://schemas.microsoft.com/office/drawing/2014/main" val="332455529"/>
                    </a:ext>
                  </a:extLst>
                </a:gridCol>
                <a:gridCol w="4060539">
                  <a:extLst>
                    <a:ext uri="{9D8B030D-6E8A-4147-A177-3AD203B41FA5}">
                      <a16:colId xmlns:a16="http://schemas.microsoft.com/office/drawing/2014/main" val="3046221653"/>
                    </a:ext>
                  </a:extLst>
                </a:gridCol>
              </a:tblGrid>
              <a:tr h="298810">
                <a:tc>
                  <a:txBody>
                    <a:bodyPr/>
                    <a:lstStyle/>
                    <a:p>
                      <a:pPr>
                        <a:lnSpc>
                          <a:spcPct val="100000"/>
                        </a:lnSpc>
                        <a:spcAft>
                          <a:spcPts val="800"/>
                        </a:spcAft>
                      </a:pPr>
                      <a:r>
                        <a:rPr lang="en-GB" sz="900" b="1" dirty="0">
                          <a:effectLst/>
                          <a:latin typeface="Arial Narrow" panose="020B0606020202030204" pitchFamily="34" charset="0"/>
                          <a:ea typeface="Calibri" panose="020F0502020204030204" pitchFamily="34" charset="0"/>
                          <a:cs typeface="Arial Narrow" panose="020B0606020202030204" pitchFamily="34" charset="0"/>
                        </a:rPr>
                        <a:t>1</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1989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Tijuana is a city near the border to the USA. Candido was born here. His family is very poor.</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125537"/>
                  </a:ext>
                </a:extLst>
              </a:tr>
              <a:tr h="2988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1994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The Rio Bravo or Rio Grande (the American name for it) is shallow enough for Mexicans to cross the river easily. </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076429"/>
                  </a:ext>
                </a:extLst>
              </a:tr>
              <a:tr h="2988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3</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2003</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Spanish has become the main language in a lot of communities in the south of the USA.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74097"/>
                  </a:ext>
                </a:extLst>
              </a:tr>
              <a:tr h="2988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2008</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Human rights organisations want people to pay more attention to the living conditions of illegal immigrants in the USA.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838264"/>
                  </a:ext>
                </a:extLst>
              </a:tr>
              <a:tr h="40130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5</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2010</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On May 28, 2010, a dozen border patrol agents beat Hernández Rojas, a father of five children, who wanted to cross the border.</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522564"/>
                  </a:ext>
                </a:extLst>
              </a:tr>
              <a:tr h="80260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6</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President Obama announced that the immigration system of the USA had been broken for decades. And while the American government waited to act, millions of undocumented immigrants were living in the shadows: Those who wanted to pay taxes and play by the same rules as everyone else had no chance to live legally.</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571120"/>
                  </a:ext>
                </a:extLst>
              </a:tr>
              <a:tr h="2988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7</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2015</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More and more white communities in the USA want to have a wall around their houses.</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645238"/>
                  </a:ext>
                </a:extLst>
              </a:tr>
              <a:tr h="53506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8</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2016</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Although the economy has grown in recent years the gap between rich and poor people in Mexico is getting larger. About 50 % of the inhabitants live in poverty. Candido can´t find a job in Mexico.</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427725"/>
                  </a:ext>
                </a:extLst>
              </a:tr>
              <a:tr h="40130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2017</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The border to the USA is already secured with double or even triple fencing. The border patrol is equipped with portable watch towers.</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2500159"/>
                  </a:ext>
                </a:extLst>
              </a:tr>
              <a:tr h="149405">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10</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2018</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In California there are about 2.3 million illegal immigrants.</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900142"/>
                  </a:ext>
                </a:extLst>
              </a:tr>
              <a:tr h="267534">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11</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Jan.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marries a Mexican girl called Selma.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688961"/>
                  </a:ext>
                </a:extLst>
              </a:tr>
              <a:tr h="2988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12</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Mar.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makes the decision to cross the tortilla curtain, find work in the USA and live a good life with his wife Selma.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919782"/>
                  </a:ext>
                </a:extLst>
              </a:tr>
              <a:tr h="267534">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13</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Apr.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borrows some money to start their journey to California.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0461783"/>
                  </a:ext>
                </a:extLst>
              </a:tr>
              <a:tr h="2988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Nov.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and Selma arrive in the USA. They live in a canyon where they are protected from heavy rainfall and the cold.</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590367"/>
                  </a:ext>
                </a:extLst>
              </a:tr>
              <a:tr h="267534">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15</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2020</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can´t find a job. They are not able to rent an apartment.</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05799"/>
                  </a:ext>
                </a:extLst>
              </a:tr>
              <a:tr h="149405">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16</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2021</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Selma is pregnant.</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6815483"/>
                  </a:ext>
                </a:extLst>
              </a:tr>
            </a:tbl>
          </a:graphicData>
        </a:graphic>
      </p:graphicFrame>
      <p:sp>
        <p:nvSpPr>
          <p:cNvPr id="8" name="Textfeld 4">
            <a:extLst>
              <a:ext uri="{FF2B5EF4-FFF2-40B4-BE49-F238E27FC236}">
                <a16:creationId xmlns:a16="http://schemas.microsoft.com/office/drawing/2014/main" id="{7C02A326-6D38-BF86-6AF3-8731B9D1E0D3}"/>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
        <p:nvSpPr>
          <p:cNvPr id="9" name="Textfeld 8">
            <a:extLst>
              <a:ext uri="{FF2B5EF4-FFF2-40B4-BE49-F238E27FC236}">
                <a16:creationId xmlns:a16="http://schemas.microsoft.com/office/drawing/2014/main" id="{3BCCB4CF-4595-3204-7B6D-45AACC34E306}"/>
              </a:ext>
            </a:extLst>
          </p:cNvPr>
          <p:cNvSpPr txBox="1"/>
          <p:nvPr/>
        </p:nvSpPr>
        <p:spPr bwMode="auto">
          <a:xfrm>
            <a:off x="1128203" y="774198"/>
            <a:ext cx="6023498" cy="41601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342900" indent="-342900">
              <a:lnSpc>
                <a:spcPct val="150000"/>
              </a:lnSpc>
              <a:buAutoNum type="arabicPeriod" startAt="2"/>
              <a:defRPr sz="2400" b="1"/>
            </a:pPr>
            <a:r>
              <a:rPr lang="de-DE" sz="1600" u="sng" dirty="0">
                <a:latin typeface="Arial" panose="020B0604020202020204" pitchFamily="34" charset="0"/>
                <a:cs typeface="Arial" panose="020B0604020202020204" pitchFamily="34" charset="0"/>
              </a:rPr>
              <a:t>Illegal </a:t>
            </a:r>
            <a:r>
              <a:rPr lang="de-DE" sz="1600" u="sng" dirty="0" err="1">
                <a:latin typeface="Arial" panose="020B0604020202020204" pitchFamily="34" charset="0"/>
                <a:cs typeface="Arial" panose="020B0604020202020204" pitchFamily="34" charset="0"/>
              </a:rPr>
              <a:t>immigrants</a:t>
            </a:r>
            <a:r>
              <a:rPr lang="de-DE" sz="1600" u="sng" dirty="0">
                <a:latin typeface="Arial" panose="020B0604020202020204" pitchFamily="34" charset="0"/>
                <a:cs typeface="Arial" panose="020B0604020202020204" pitchFamily="34" charset="0"/>
              </a:rPr>
              <a:t> in </a:t>
            </a:r>
            <a:r>
              <a:rPr lang="de-DE" sz="1600" u="sng" dirty="0" err="1">
                <a:latin typeface="Arial" panose="020B0604020202020204" pitchFamily="34" charset="0"/>
                <a:cs typeface="Arial" panose="020B0604020202020204" pitchFamily="34" charset="0"/>
              </a:rPr>
              <a:t>the</a:t>
            </a:r>
            <a:r>
              <a:rPr lang="de-DE" sz="1600" u="sng" dirty="0">
                <a:latin typeface="Arial" panose="020B0604020202020204" pitchFamily="34" charset="0"/>
                <a:cs typeface="Arial" panose="020B0604020202020204" pitchFamily="34" charset="0"/>
              </a:rPr>
              <a:t> USA – Drawing a </a:t>
            </a:r>
            <a:r>
              <a:rPr lang="de-DE" sz="1600" u="sng" dirty="0" err="1">
                <a:latin typeface="Arial" panose="020B0604020202020204" pitchFamily="34" charset="0"/>
                <a:cs typeface="Arial" panose="020B0604020202020204" pitchFamily="34" charset="0"/>
              </a:rPr>
              <a:t>life</a:t>
            </a:r>
            <a:r>
              <a:rPr lang="de-DE" sz="1600" u="sng" dirty="0">
                <a:latin typeface="Arial" panose="020B0604020202020204" pitchFamily="34" charset="0"/>
                <a:cs typeface="Arial" panose="020B0604020202020204" pitchFamily="34" charset="0"/>
              </a:rPr>
              <a:t> </a:t>
            </a:r>
            <a:r>
              <a:rPr lang="de-DE" sz="1600" u="sng" dirty="0" err="1">
                <a:latin typeface="Arial" panose="020B0604020202020204" pitchFamily="34" charset="0"/>
                <a:cs typeface="Arial" panose="020B0604020202020204" pitchFamily="34" charset="0"/>
              </a:rPr>
              <a:t>line</a:t>
            </a:r>
            <a:endParaRPr lang="de-DE" sz="1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639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2"/>
          <p:cNvSpPr>
            <a:spLocks/>
          </p:cNvSpPr>
          <p:nvPr/>
        </p:nvSpPr>
        <p:spPr bwMode="auto">
          <a:xfrm>
            <a:off x="755576" y="1052736"/>
            <a:ext cx="6552729" cy="4539704"/>
          </a:xfrm>
          <a:prstGeom prst="rect">
            <a:avLst/>
          </a:prstGeom>
          <a:ln w="12700">
            <a:miter lim="400000"/>
          </a:ln>
        </p:spPr>
        <p:txBody>
          <a:bodyPr wrap="square" lIns="45719" rIns="45719">
            <a:spAutoFit/>
          </a:bodyPr>
          <a:lstStyle/>
          <a:p>
            <a:pPr>
              <a:buSzPct val="100000"/>
              <a:defRPr sz="2400"/>
            </a:pPr>
            <a:r>
              <a:rPr lang="de-DE" sz="1600" b="1" dirty="0">
                <a:latin typeface="Arial" panose="020B0604020202020204" pitchFamily="34" charset="0"/>
                <a:cs typeface="Arial" panose="020B0604020202020204" pitchFamily="34" charset="0"/>
              </a:rPr>
              <a:t>3.   </a:t>
            </a:r>
            <a:r>
              <a:rPr lang="de-DE" sz="1600" b="1" u="sng" dirty="0">
                <a:latin typeface="Arial" panose="020B0604020202020204" pitchFamily="34" charset="0"/>
                <a:cs typeface="Arial" panose="020B0604020202020204" pitchFamily="34" charset="0"/>
              </a:rPr>
              <a:t>Illegal </a:t>
            </a:r>
            <a:r>
              <a:rPr lang="de-DE" sz="1600" b="1" u="sng" dirty="0" err="1">
                <a:latin typeface="Arial" panose="020B0604020202020204" pitchFamily="34" charset="0"/>
                <a:cs typeface="Arial" panose="020B0604020202020204" pitchFamily="34" charset="0"/>
              </a:rPr>
              <a:t>immigrants</a:t>
            </a:r>
            <a:r>
              <a:rPr lang="de-DE" sz="1600" b="1" u="sng" dirty="0">
                <a:latin typeface="Arial" panose="020B0604020202020204" pitchFamily="34" charset="0"/>
                <a:cs typeface="Arial" panose="020B0604020202020204" pitchFamily="34" charset="0"/>
              </a:rPr>
              <a:t> in </a:t>
            </a:r>
            <a:r>
              <a:rPr lang="de-DE" sz="1600" b="1" u="sng" dirty="0" err="1">
                <a:latin typeface="Arial" panose="020B0604020202020204" pitchFamily="34" charset="0"/>
                <a:cs typeface="Arial" panose="020B0604020202020204" pitchFamily="34" charset="0"/>
              </a:rPr>
              <a:t>the</a:t>
            </a:r>
            <a:r>
              <a:rPr lang="de-DE" sz="1600" b="1" u="sng" dirty="0">
                <a:latin typeface="Arial" panose="020B0604020202020204" pitchFamily="34" charset="0"/>
                <a:cs typeface="Arial" panose="020B0604020202020204" pitchFamily="34" charset="0"/>
              </a:rPr>
              <a:t> USA - Mystery</a:t>
            </a:r>
            <a:endParaRPr lang="de-DE" sz="1600" b="1" u="sng" dirty="0">
              <a:solidFill>
                <a:schemeClr val="tx1"/>
              </a:solidFill>
              <a:latin typeface="Arial" panose="020B0604020202020204" pitchFamily="34" charset="0"/>
              <a:cs typeface="Arial" panose="020B0604020202020204" pitchFamily="34" charset="0"/>
            </a:endParaRPr>
          </a:p>
          <a:p>
            <a:pPr>
              <a:buSzPct val="100000"/>
              <a:defRPr sz="2400"/>
            </a:pPr>
            <a:endParaRPr lang="de-DE" sz="1400" dirty="0">
              <a:solidFill>
                <a:schemeClr val="tx1"/>
              </a:solidFill>
              <a:latin typeface="Arial"/>
              <a:cs typeface="Arial"/>
            </a:endParaRPr>
          </a:p>
          <a:p>
            <a:pPr>
              <a:buSzPct val="100000"/>
              <a:defRPr sz="2400"/>
            </a:pPr>
            <a:r>
              <a:rPr lang="de-DE" sz="1400" b="1" dirty="0">
                <a:solidFill>
                  <a:schemeClr val="tx1"/>
                </a:solidFill>
                <a:latin typeface="Arial"/>
                <a:cs typeface="Arial"/>
              </a:rPr>
              <a:t>Vorgehensweise:</a:t>
            </a:r>
            <a:endParaRPr lang="de-DE" sz="1400"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Bearbeitung in Gruppen</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Eine Leitfrage.</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Informationskärtchen, z. B. in Briefumschlag</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Zusätzliche Materialien, wie Bilder, Zeitungsausschnitte, Diagramme,…</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Zunächst Schaffen eines Überblicks (Informationen auf dem Tisch auslegen),  dann Identifizieren von unbekannten Wörtern.</a:t>
            </a:r>
          </a:p>
          <a:p>
            <a:pPr>
              <a:lnSpc>
                <a:spcPct val="150000"/>
              </a:lnSpc>
              <a:buSzPct val="100000"/>
              <a:defRPr sz="2400"/>
            </a:pPr>
            <a:r>
              <a:rPr lang="de-DE" sz="1400" dirty="0">
                <a:solidFill>
                  <a:schemeClr val="tx1"/>
                </a:solidFill>
                <a:latin typeface="Arial"/>
                <a:cs typeface="Arial"/>
                <a:sym typeface="Wingdings" panose="05000000000000000000" pitchFamily="2" charset="2"/>
              </a:rPr>
              <a:t>	 </a:t>
            </a:r>
            <a:r>
              <a:rPr lang="de-DE" sz="1400" dirty="0" err="1">
                <a:solidFill>
                  <a:schemeClr val="tx1"/>
                </a:solidFill>
                <a:latin typeface="Arial"/>
                <a:cs typeface="Arial"/>
                <a:sym typeface="Wingdings" panose="05000000000000000000" pitchFamily="2" charset="2"/>
              </a:rPr>
              <a:t>dictionary</a:t>
            </a:r>
            <a:r>
              <a:rPr lang="de-DE" sz="1400" dirty="0">
                <a:solidFill>
                  <a:schemeClr val="tx1"/>
                </a:solidFill>
                <a:latin typeface="Arial"/>
                <a:cs typeface="Arial"/>
                <a:sym typeface="Wingdings" panose="05000000000000000000" pitchFamily="2" charset="2"/>
              </a:rPr>
              <a:t> </a:t>
            </a:r>
            <a:r>
              <a:rPr lang="de-DE" sz="1400" dirty="0" err="1">
                <a:solidFill>
                  <a:schemeClr val="tx1"/>
                </a:solidFill>
                <a:latin typeface="Arial"/>
                <a:cs typeface="Arial"/>
                <a:sym typeface="Wingdings" panose="05000000000000000000" pitchFamily="2" charset="2"/>
              </a:rPr>
              <a:t>work</a:t>
            </a:r>
            <a:endParaRPr lang="de-DE" sz="1400" dirty="0">
              <a:solidFill>
                <a:schemeClr val="tx1"/>
              </a:solidFill>
              <a:latin typeface="Arial"/>
              <a:cs typeface="Arial"/>
              <a:sym typeface="Wingdings" panose="05000000000000000000" pitchFamily="2" charset="2"/>
            </a:endParaRP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sym typeface="Wingdings" panose="05000000000000000000" pitchFamily="2" charset="2"/>
              </a:rPr>
              <a:t>Hinweise an die Klasse: </a:t>
            </a:r>
          </a:p>
          <a:p>
            <a:pPr>
              <a:lnSpc>
                <a:spcPct val="150000"/>
              </a:lnSpc>
              <a:buSzPct val="100000"/>
              <a:defRPr sz="2400"/>
            </a:pPr>
            <a:r>
              <a:rPr lang="de-DE" sz="1400" dirty="0">
                <a:solidFill>
                  <a:schemeClr val="tx1"/>
                </a:solidFill>
                <a:latin typeface="Arial"/>
                <a:cs typeface="Arial"/>
                <a:sym typeface="Wingdings" panose="05000000000000000000" pitchFamily="2" charset="2"/>
              </a:rPr>
              <a:t>Nicht jede Information ist wichtig.</a:t>
            </a:r>
          </a:p>
          <a:p>
            <a:pPr>
              <a:lnSpc>
                <a:spcPct val="150000"/>
              </a:lnSpc>
              <a:buSzPct val="100000"/>
              <a:defRPr sz="2400"/>
            </a:pPr>
            <a:r>
              <a:rPr lang="de-DE" sz="1400" dirty="0">
                <a:solidFill>
                  <a:schemeClr val="tx1"/>
                </a:solidFill>
                <a:latin typeface="Arial"/>
                <a:cs typeface="Arial"/>
                <a:sym typeface="Wingdings" panose="05000000000000000000" pitchFamily="2" charset="2"/>
              </a:rPr>
              <a:t>Das sinnvolle Ordnen der Informationskärtchen ist wichtig.</a:t>
            </a:r>
          </a:p>
          <a:p>
            <a:pPr>
              <a:lnSpc>
                <a:spcPct val="150000"/>
              </a:lnSpc>
              <a:buSzPct val="100000"/>
              <a:defRPr sz="2400"/>
            </a:pPr>
            <a:r>
              <a:rPr lang="de-DE" sz="1400" dirty="0">
                <a:solidFill>
                  <a:schemeClr val="tx1"/>
                </a:solidFill>
                <a:latin typeface="Arial"/>
                <a:cs typeface="Arial"/>
                <a:sym typeface="Wingdings" panose="05000000000000000000" pitchFamily="2" charset="2"/>
              </a:rPr>
              <a:t>Topographische Informationen sollen mit Hilfe des Atlas verortet werden.</a:t>
            </a:r>
          </a:p>
          <a:p>
            <a:pPr>
              <a:buSzPct val="100000"/>
              <a:defRPr sz="2400"/>
            </a:pPr>
            <a:endParaRPr lang="de-DE" sz="1400" dirty="0">
              <a:solidFill>
                <a:schemeClr val="tx1"/>
              </a:solidFill>
              <a:latin typeface="Arial"/>
              <a:cs typeface="Arial"/>
            </a:endParaRPr>
          </a:p>
        </p:txBody>
      </p:sp>
      <p:sp>
        <p:nvSpPr>
          <p:cNvPr id="7" name="Textfeld 4">
            <a:extLst>
              <a:ext uri="{FF2B5EF4-FFF2-40B4-BE49-F238E27FC236}">
                <a16:creationId xmlns:a16="http://schemas.microsoft.com/office/drawing/2014/main" id="{6724B9E5-5E1D-1185-9C3A-D5BC60D5FA27}"/>
              </a:ext>
            </a:extLst>
          </p:cNvPr>
          <p:cNvSpPr>
            <a:spLocks/>
          </p:cNvSpPr>
          <p:nvPr/>
        </p:nvSpPr>
        <p:spPr bwMode="auto">
          <a:xfrm>
            <a:off x="8460432" y="830045"/>
            <a:ext cx="369330"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b="0" i="0" u="none" strike="noStrike" cap="none" spc="0" dirty="0">
                <a:ln>
                  <a:noFill/>
                </a:ln>
                <a:solidFill>
                  <a:srgbClr val="000000"/>
                </a:solidFill>
                <a:latin typeface="+mj-lt"/>
                <a:ea typeface="+mj-ea"/>
                <a:cs typeface="+mj-cs"/>
              </a:rPr>
              <a:t>A 	Ausgewählte Unterrichtsmaterialien</a:t>
            </a:r>
          </a:p>
        </p:txBody>
      </p:sp>
    </p:spTree>
    <p:extLst>
      <p:ext uri="{BB962C8B-B14F-4D97-AF65-F5344CB8AC3E}">
        <p14:creationId xmlns:p14="http://schemas.microsoft.com/office/powerpoint/2010/main" val="2994280973"/>
      </p:ext>
    </p:extLst>
  </p:cSld>
  <p:clrMapOvr>
    <a:masterClrMapping/>
  </p:clrMapOvr>
</p:sld>
</file>

<file path=ppt/theme/theme1.xml><?xml version="1.0" encoding="utf-8"?>
<a:theme xmlns:a="http://schemas.openxmlformats.org/drawingml/2006/main" name="Standarddesign">
  <a:themeElements>
    <a:clrScheme name="Standard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andarddesign">
      <a:majorFont>
        <a:latin typeface="Calibri"/>
        <a:ea typeface="Calibri"/>
        <a:cs typeface="Calibri"/>
      </a:majorFont>
      <a:minorFont>
        <a:latin typeface="Helvetica"/>
        <a:ea typeface="Helvetica"/>
        <a:cs typeface="Helvetica"/>
      </a:minorFont>
    </a:fontScheme>
    <a:fmtScheme name="Standarddesign">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accent3">
            <a:lumOff val="44000"/>
          </a:schemeClr>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2585</Words>
  <Application>Microsoft Office PowerPoint</Application>
  <DocSecurity>0</DocSecurity>
  <PresentationFormat>Bildschirmpräsentation (4:3)</PresentationFormat>
  <Paragraphs>250</Paragraphs>
  <Slides>24</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Arial</vt:lpstr>
      <vt:lpstr>Arial Narrow</vt:lpstr>
      <vt:lpstr>Calibri</vt:lpstr>
      <vt:lpstr>Courier New</vt:lpstr>
      <vt:lpstr>Verdana</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Sailer, Ariane</dc:creator>
  <cp:lastModifiedBy>Stefanie Hartl</cp:lastModifiedBy>
  <cp:revision>378</cp:revision>
  <dcterms:modified xsi:type="dcterms:W3CDTF">2022-07-20T09:36:22Z</dcterms:modified>
  <dc:identifier/>
  <dc:language/>
  <cp:version/>
</cp:coreProperties>
</file>