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82" r:id="rId10"/>
    <p:sldId id="264" r:id="rId11"/>
    <p:sldId id="265" r:id="rId12"/>
    <p:sldId id="266"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Lst>
  <p:sldSz cx="9144000" cy="6858000" type="screen4x3"/>
  <p:notesSz cx="9144000" cy="6858000"/>
  <p:defaultTextStyle>
    <a:def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defRPr>
    </a:defPPr>
    <a:lvl1pPr marL="0" marR="0" indent="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1pPr>
    <a:lvl2pPr marL="0" marR="0" indent="457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2pPr>
    <a:lvl3pPr marL="0" marR="0" indent="914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3pPr>
    <a:lvl4pPr marL="0" marR="0" indent="1371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4pPr>
    <a:lvl5pPr marL="0" marR="0" indent="18288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5pPr>
    <a:lvl6pPr marL="0" marR="0" indent="22860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6pPr>
    <a:lvl7pPr marL="0" marR="0" indent="27432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7pPr>
    <a:lvl8pPr marL="0" marR="0" indent="32004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8pPr>
    <a:lvl9pPr marL="0" marR="0" indent="3657600" algn="l" defTabSz="914400">
      <a:lnSpc>
        <a:spcPct val="100000"/>
      </a:lnSpc>
      <a:spcBef>
        <a:spcPts val="0"/>
      </a:spcBef>
      <a:spcAft>
        <a:spcPts val="0"/>
      </a:spcAft>
      <a:buClrTx/>
      <a:buSzTx/>
      <a:buFontTx/>
      <a:buNone/>
      <a:defRPr sz="1800" b="0" i="0" u="none" strike="noStrike" cap="none" spc="0">
        <a:ln>
          <a:noFill/>
        </a:ln>
        <a:solidFill>
          <a:srgbClr val="000000"/>
        </a:solidFill>
        <a:latin typeface="+mj-lt"/>
        <a:ea typeface="+mj-ea"/>
        <a:cs typeface="+mj-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83" name="Shape 83"/>
          <p:cNvSpPr>
            <a:spLocks noGrp="1" noRot="1" noChangeAspect="1"/>
          </p:cNvSpPr>
          <p:nvPr>
            <p:ph type="sldImg"/>
          </p:nvPr>
        </p:nvSpPr>
        <p:spPr bwMode="auto">
          <a:xfrm>
            <a:off x="938213" y="750888"/>
            <a:ext cx="5011736" cy="3757612"/>
          </a:xfrm>
          <a:prstGeom prst="rect">
            <a:avLst/>
          </a:prstGeom>
        </p:spPr>
        <p:txBody>
          <a:bodyPr lIns="92437" tIns="46218" rIns="92437" bIns="46218"/>
          <a:lstStyle/>
          <a:p>
            <a:pPr>
              <a:defRPr/>
            </a:pPr>
            <a:endParaRPr/>
          </a:p>
        </p:txBody>
      </p:sp>
      <p:sp>
        <p:nvSpPr>
          <p:cNvPr id="84" name="Shape 84"/>
          <p:cNvSpPr>
            <a:spLocks noGrp="1"/>
          </p:cNvSpPr>
          <p:nvPr>
            <p:ph type="body" sz="quarter" idx="1"/>
          </p:nvPr>
        </p:nvSpPr>
        <p:spPr bwMode="auto">
          <a:xfrm>
            <a:off x="918422" y="4758889"/>
            <a:ext cx="5051320" cy="4508421"/>
          </a:xfrm>
          <a:prstGeom prst="rect">
            <a:avLst/>
          </a:prstGeom>
        </p:spPr>
        <p:txBody>
          <a:bodyPr lIns="92437" tIns="46218" rIns="92437" bIns="46218"/>
          <a:lstStyle/>
          <a:p>
            <a:pPr>
              <a:defRPr/>
            </a:pPr>
            <a:endParaRPr/>
          </a:p>
        </p:txBody>
      </p:sp>
    </p:spTree>
  </p:cSld>
  <p:clrMap bg1="lt1" tx1="dk1" bg2="lt2" tx2="dk2" accent1="accent1" accent2="accent2" accent3="accent3" accent4="accent4" accent5="accent5" accent6="accent6" hlink="hlink" folHlink="folHlink"/>
  <p:notesStyle>
    <a:lvl1pPr>
      <a:defRPr sz="1200">
        <a:latin typeface="+mj-lt"/>
        <a:ea typeface="+mj-ea"/>
        <a:cs typeface="+mj-cs"/>
      </a:defRPr>
    </a:lvl1pPr>
    <a:lvl2pPr indent="228600">
      <a:defRPr sz="1200">
        <a:latin typeface="+mj-lt"/>
        <a:ea typeface="+mj-ea"/>
        <a:cs typeface="+mj-cs"/>
      </a:defRPr>
    </a:lvl2pPr>
    <a:lvl3pPr indent="457200">
      <a:defRPr sz="1200">
        <a:latin typeface="+mj-lt"/>
        <a:ea typeface="+mj-ea"/>
        <a:cs typeface="+mj-cs"/>
      </a:defRPr>
    </a:lvl3pPr>
    <a:lvl4pPr indent="685800">
      <a:defRPr sz="1200">
        <a:latin typeface="+mj-lt"/>
        <a:ea typeface="+mj-ea"/>
        <a:cs typeface="+mj-cs"/>
      </a:defRPr>
    </a:lvl4pPr>
    <a:lvl5pPr indent="914400">
      <a:defRPr sz="1200">
        <a:latin typeface="+mj-lt"/>
        <a:ea typeface="+mj-ea"/>
        <a:cs typeface="+mj-cs"/>
      </a:defRPr>
    </a:lvl5pPr>
    <a:lvl6pPr indent="1143000">
      <a:defRPr sz="1200">
        <a:latin typeface="+mj-lt"/>
        <a:ea typeface="+mj-ea"/>
        <a:cs typeface="+mj-cs"/>
      </a:defRPr>
    </a:lvl6pPr>
    <a:lvl7pPr indent="1371600">
      <a:defRPr sz="1200">
        <a:latin typeface="+mj-lt"/>
        <a:ea typeface="+mj-ea"/>
        <a:cs typeface="+mj-cs"/>
      </a:defRPr>
    </a:lvl7pPr>
    <a:lvl8pPr indent="1600200">
      <a:defRPr sz="1200">
        <a:latin typeface="+mj-lt"/>
        <a:ea typeface="+mj-ea"/>
        <a:cs typeface="+mj-cs"/>
      </a:defRPr>
    </a:lvl8pPr>
    <a:lvl9pPr indent="1828800">
      <a:defRPr sz="1200">
        <a:latin typeface="+mj-lt"/>
        <a:ea typeface="+mj-ea"/>
        <a:cs typeface="+mj-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de-DE"/>
              <a:t>A) Grundlagen der Bewertung von Schreiben</a:t>
            </a:r>
            <a:endParaRPr/>
          </a:p>
          <a:p>
            <a:pPr>
              <a:defRPr/>
            </a:pPr>
            <a:r>
              <a:rPr lang="de-DE"/>
              <a:t>B) Ausgangsbasis</a:t>
            </a:r>
            <a:br>
              <a:rPr lang="de-DE"/>
            </a:br>
            <a:r>
              <a:rPr lang="de-DE"/>
              <a:t>Entwicklungsprozess</a:t>
            </a:r>
            <a:endParaRPr/>
          </a:p>
          <a:p>
            <a:pPr>
              <a:defRPr/>
            </a:pPr>
            <a:r>
              <a:rPr lang="de-DE"/>
              <a:t>Neuerungen</a:t>
            </a:r>
            <a:endParaRPr/>
          </a:p>
          <a:p>
            <a:pPr>
              <a:defRPr/>
            </a:pPr>
            <a:r>
              <a:rPr lang="de-DE"/>
              <a:t>Bewertungskriterien</a:t>
            </a:r>
            <a:endParaRPr/>
          </a:p>
          <a:p>
            <a:pPr>
              <a:defRPr/>
            </a:pPr>
            <a:r>
              <a:rPr lang="de-DE"/>
              <a:t>Begleitmaterialien</a:t>
            </a:r>
            <a:endParaRPr/>
          </a:p>
          <a:p>
            <a:pPr>
              <a:defRPr/>
            </a:pPr>
            <a:r>
              <a:rPr lang="de-DE"/>
              <a:t>c) Praxisteil: schreiben – bewerten – auswerten (Google Statistik Tool)</a:t>
            </a:r>
            <a:endParaRPr/>
          </a:p>
          <a:p>
            <a:pPr>
              <a:defRPr/>
            </a:pPr>
            <a:r>
              <a:rPr lang="de-DE"/>
              <a:t>D) Gelegenheit zu Fragen und Gesprächen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x" userDrawn="1">
  <p:cSld name="Abschnitts- überschrift">
    <p:spTree>
      <p:nvGrpSpPr>
        <p:cNvPr id="1" name=""/>
        <p:cNvGrpSpPr/>
        <p:nvPr/>
      </p:nvGrpSpPr>
      <p:grpSpPr bwMode="auto">
        <a:xfrm>
          <a:off x="0" y="0"/>
          <a:ext cx="0" cy="0"/>
          <a:chOff x="0" y="0"/>
          <a:chExt cx="0" cy="0"/>
        </a:xfrm>
      </p:grpSpPr>
      <p:sp>
        <p:nvSpPr>
          <p:cNvPr id="31" name="Titeltext"/>
          <p:cNvSpPr txBox="1">
            <a:spLocks noGrp="1"/>
          </p:cNvSpPr>
          <p:nvPr>
            <p:ph type="title"/>
          </p:nvPr>
        </p:nvSpPr>
        <p:spPr bwMode="auto">
          <a:xfrm>
            <a:off x="722312" y="4406900"/>
            <a:ext cx="7772401" cy="1362075"/>
          </a:xfrm>
          <a:prstGeom prst="rect">
            <a:avLst/>
          </a:prstGeom>
        </p:spPr>
        <p:txBody>
          <a:bodyPr>
            <a:normAutofit/>
          </a:bodyPr>
          <a:lstStyle>
            <a:lvl1pPr>
              <a:defRPr sz="4000" b="1" cap="all"/>
            </a:lvl1pPr>
          </a:lstStyle>
          <a:p>
            <a:pPr>
              <a:defRPr/>
            </a:pPr>
            <a:r>
              <a:t>Titeltext</a:t>
            </a:r>
          </a:p>
        </p:txBody>
      </p:sp>
      <p:sp>
        <p:nvSpPr>
          <p:cNvPr id="32" name="Textebene 1…"/>
          <p:cNvSpPr txBox="1">
            <a:spLocks noGrp="1"/>
          </p:cNvSpPr>
          <p:nvPr>
            <p:ph type="body" sz="quarter" idx="1"/>
          </p:nvPr>
        </p:nvSpPr>
        <p:spPr bwMode="auto">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33" name="Foliennummer"/>
          <p:cNvSpPr txBox="1">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tx" userDrawn="1">
  <p:cSld name="Zwei Inhalte">
    <p:spTree>
      <p:nvGrpSpPr>
        <p:cNvPr id="1" name=""/>
        <p:cNvGrpSpPr/>
        <p:nvPr/>
      </p:nvGrpSpPr>
      <p:grpSpPr bwMode="auto">
        <a:xfrm>
          <a:off x="0" y="0"/>
          <a:ext cx="0" cy="0"/>
          <a:chOff x="0" y="0"/>
          <a:chExt cx="0" cy="0"/>
        </a:xfrm>
      </p:grpSpPr>
      <p:sp>
        <p:nvSpPr>
          <p:cNvPr id="40" name="Titeltext"/>
          <p:cNvSpPr txBox="1">
            <a:spLocks noGrp="1"/>
          </p:cNvSpPr>
          <p:nvPr>
            <p:ph type="title"/>
          </p:nvPr>
        </p:nvSpPr>
        <p:spPr bwMode="auto">
          <a:xfrm>
            <a:off x="684212" y="1230312"/>
            <a:ext cx="8002588" cy="1143001"/>
          </a:xfrm>
          <a:prstGeom prst="rect">
            <a:avLst/>
          </a:prstGeom>
        </p:spPr>
        <p:txBody>
          <a:bodyPr>
            <a:normAutofit/>
          </a:bodyPr>
          <a:lstStyle/>
          <a:p>
            <a:pPr>
              <a:defRPr/>
            </a:pPr>
            <a:r>
              <a:t>Titeltext</a:t>
            </a:r>
          </a:p>
        </p:txBody>
      </p:sp>
      <p:sp>
        <p:nvSpPr>
          <p:cNvPr id="41" name="Textebene 1…"/>
          <p:cNvSpPr txBox="1">
            <a:spLocks noGrp="1"/>
          </p:cNvSpPr>
          <p:nvPr>
            <p:ph type="body" sz="half" idx="1"/>
          </p:nvPr>
        </p:nvSpPr>
        <p:spPr bwMode="auto">
          <a:xfrm>
            <a:off x="684212" y="2555875"/>
            <a:ext cx="3924301" cy="3825875"/>
          </a:xfrm>
          <a:prstGeom prst="rect">
            <a:avLst/>
          </a:prstGeom>
        </p:spPr>
        <p:txBody>
          <a:bodyPr>
            <a:normAutofit/>
          </a:bodyPr>
          <a:lstStyle>
            <a:lvl5pPr marL="2184400" indent="-355600"/>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42" name="Foliennummer"/>
          <p:cNvSpPr txBox="1">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tx" userDrawn="1">
  <p:cSld name="Leer">
    <p:spTree>
      <p:nvGrpSpPr>
        <p:cNvPr id="1" name=""/>
        <p:cNvGrpSpPr/>
        <p:nvPr/>
      </p:nvGrpSpPr>
      <p:grpSpPr bwMode="auto">
        <a:xfrm>
          <a:off x="0" y="0"/>
          <a:ext cx="0" cy="0"/>
          <a:chOff x="0" y="0"/>
          <a:chExt cx="0" cy="0"/>
        </a:xfrm>
      </p:grpSpPr>
      <p:sp>
        <p:nvSpPr>
          <p:cNvPr id="49" name="Foliennummer"/>
          <p:cNvSpPr txBox="1">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x" userDrawn="1">
  <p:cSld name="Inhalt mit Überschrift">
    <p:spTree>
      <p:nvGrpSpPr>
        <p:cNvPr id="1" name=""/>
        <p:cNvGrpSpPr/>
        <p:nvPr/>
      </p:nvGrpSpPr>
      <p:grpSpPr bwMode="auto">
        <a:xfrm>
          <a:off x="0" y="0"/>
          <a:ext cx="0" cy="0"/>
          <a:chOff x="0" y="0"/>
          <a:chExt cx="0" cy="0"/>
        </a:xfrm>
      </p:grpSpPr>
      <p:sp>
        <p:nvSpPr>
          <p:cNvPr id="56" name="Titeltext"/>
          <p:cNvSpPr txBox="1">
            <a:spLocks noGrp="1"/>
          </p:cNvSpPr>
          <p:nvPr>
            <p:ph type="title"/>
          </p:nvPr>
        </p:nvSpPr>
        <p:spPr bwMode="auto">
          <a:xfrm>
            <a:off x="457200" y="1055633"/>
            <a:ext cx="3008314" cy="1162051"/>
          </a:xfrm>
          <a:prstGeom prst="rect">
            <a:avLst/>
          </a:prstGeom>
        </p:spPr>
        <p:txBody>
          <a:bodyPr anchor="b">
            <a:normAutofit/>
          </a:bodyPr>
          <a:lstStyle>
            <a:lvl1pPr>
              <a:defRPr sz="2000" b="1"/>
            </a:lvl1pPr>
          </a:lstStyle>
          <a:p>
            <a:pPr>
              <a:defRPr/>
            </a:pPr>
            <a:r>
              <a:t>Titeltext</a:t>
            </a:r>
          </a:p>
        </p:txBody>
      </p:sp>
      <p:sp>
        <p:nvSpPr>
          <p:cNvPr id="57" name="Textebene 1…"/>
          <p:cNvSpPr txBox="1">
            <a:spLocks noGrp="1"/>
          </p:cNvSpPr>
          <p:nvPr>
            <p:ph type="body" idx="1"/>
          </p:nvPr>
        </p:nvSpPr>
        <p:spPr bwMode="auto">
          <a:xfrm>
            <a:off x="3575050" y="1055633"/>
            <a:ext cx="5111750" cy="5070531"/>
          </a:xfrm>
          <a:prstGeom prst="rect">
            <a:avLst/>
          </a:prstGeom>
        </p:spPr>
        <p:txBody>
          <a:bodyPr>
            <a:normAutofit/>
          </a:bodyPr>
          <a:lstStyle>
            <a:lvl1pPr>
              <a:spcBef>
                <a:spcPts val="700"/>
              </a:spcBef>
              <a:defRPr sz="3200"/>
            </a:lvl1pPr>
            <a:lvl2pPr marL="783771" indent="-326571">
              <a:spcBef>
                <a:spcPts val="700"/>
              </a:spcBef>
              <a:defRPr sz="3200"/>
            </a:lvl2pPr>
            <a:lvl3pPr marL="1219200" indent="-304800">
              <a:spcBef>
                <a:spcPts val="700"/>
              </a:spcBef>
              <a:defRPr sz="3200"/>
            </a:lvl3pPr>
            <a:lvl4pPr marL="1737360" indent="-365760">
              <a:spcBef>
                <a:spcPts val="700"/>
              </a:spcBef>
              <a:defRPr sz="3200"/>
            </a:lvl4pPr>
            <a:lvl5pPr marL="2194560" indent="-365760">
              <a:spcBef>
                <a:spcPts val="700"/>
              </a:spcBef>
              <a:defRPr sz="32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58" name="Textplatzhalter 3"/>
          <p:cNvSpPr>
            <a:spLocks noGrp="1"/>
          </p:cNvSpPr>
          <p:nvPr>
            <p:ph type="body" sz="quarter" idx="13"/>
          </p:nvPr>
        </p:nvSpPr>
        <p:spPr bwMode="auto">
          <a:xfrm>
            <a:off x="457199" y="2217683"/>
            <a:ext cx="3008315" cy="3908481"/>
          </a:xfrm>
          <a:prstGeom prst="rect">
            <a:avLst/>
          </a:prstGeom>
        </p:spPr>
        <p:txBody>
          <a:bodyPr>
            <a:normAutofit/>
          </a:bodyPr>
          <a:lstStyle/>
          <a:p>
            <a:pPr marL="0" indent="0">
              <a:spcBef>
                <a:spcPts val="300"/>
              </a:spcBef>
              <a:buSzTx/>
              <a:buNone/>
              <a:defRPr sz="1400"/>
            </a:pPr>
            <a:endParaRPr/>
          </a:p>
        </p:txBody>
      </p:sp>
      <p:sp>
        <p:nvSpPr>
          <p:cNvPr id="59" name="Foliennummer"/>
          <p:cNvSpPr txBox="1">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x" userDrawn="1">
  <p:cSld name="Bild mit Überschrift">
    <p:spTree>
      <p:nvGrpSpPr>
        <p:cNvPr id="1" name=""/>
        <p:cNvGrpSpPr/>
        <p:nvPr/>
      </p:nvGrpSpPr>
      <p:grpSpPr bwMode="auto">
        <a:xfrm>
          <a:off x="0" y="0"/>
          <a:ext cx="0" cy="0"/>
          <a:chOff x="0" y="0"/>
          <a:chExt cx="0" cy="0"/>
        </a:xfrm>
      </p:grpSpPr>
      <p:sp>
        <p:nvSpPr>
          <p:cNvPr id="66" name="Titeltext"/>
          <p:cNvSpPr txBox="1">
            <a:spLocks noGrp="1"/>
          </p:cNvSpPr>
          <p:nvPr>
            <p:ph type="title"/>
          </p:nvPr>
        </p:nvSpPr>
        <p:spPr bwMode="auto">
          <a:xfrm>
            <a:off x="1792288" y="4800600"/>
            <a:ext cx="5486401" cy="566738"/>
          </a:xfrm>
          <a:prstGeom prst="rect">
            <a:avLst/>
          </a:prstGeom>
        </p:spPr>
        <p:txBody>
          <a:bodyPr anchor="b">
            <a:normAutofit/>
          </a:bodyPr>
          <a:lstStyle>
            <a:lvl1pPr>
              <a:defRPr sz="2000" b="1"/>
            </a:lvl1pPr>
          </a:lstStyle>
          <a:p>
            <a:pPr>
              <a:defRPr/>
            </a:pPr>
            <a:r>
              <a:t>Titeltext</a:t>
            </a:r>
          </a:p>
        </p:txBody>
      </p:sp>
      <p:sp>
        <p:nvSpPr>
          <p:cNvPr id="67" name="Bildplatzhalter 2"/>
          <p:cNvSpPr>
            <a:spLocks noGrp="1"/>
          </p:cNvSpPr>
          <p:nvPr>
            <p:ph type="pic" sz="half" idx="13"/>
          </p:nvPr>
        </p:nvSpPr>
        <p:spPr bwMode="auto">
          <a:xfrm>
            <a:off x="1792288" y="935421"/>
            <a:ext cx="5486401" cy="3792155"/>
          </a:xfrm>
          <a:prstGeom prst="rect">
            <a:avLst/>
          </a:prstGeom>
        </p:spPr>
        <p:txBody>
          <a:bodyPr lIns="91439" rIns="91439"/>
          <a:lstStyle/>
          <a:p>
            <a:pPr>
              <a:defRPr/>
            </a:pPr>
            <a:endParaRPr/>
          </a:p>
        </p:txBody>
      </p:sp>
      <p:sp>
        <p:nvSpPr>
          <p:cNvPr id="68" name="Textebene 1…"/>
          <p:cNvSpPr txBox="1">
            <a:spLocks noGrp="1"/>
          </p:cNvSpPr>
          <p:nvPr>
            <p:ph type="body" sz="quarter" idx="1"/>
          </p:nvPr>
        </p:nvSpPr>
        <p:spPr bwMode="auto">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69" name="Foliennummer"/>
          <p:cNvSpPr txBox="1">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x" userDrawn="1">
  <p:cSld name="Inhalt">
    <p:spTree>
      <p:nvGrpSpPr>
        <p:cNvPr id="1" name=""/>
        <p:cNvGrpSpPr/>
        <p:nvPr/>
      </p:nvGrpSpPr>
      <p:grpSpPr bwMode="auto">
        <a:xfrm>
          <a:off x="0" y="0"/>
          <a:ext cx="0" cy="0"/>
          <a:chOff x="0" y="0"/>
          <a:chExt cx="0" cy="0"/>
        </a:xfrm>
      </p:grpSpPr>
      <p:sp>
        <p:nvSpPr>
          <p:cNvPr id="76" name="Textebene 1…"/>
          <p:cNvSpPr txBox="1">
            <a:spLocks noGrp="1"/>
          </p:cNvSpPr>
          <p:nvPr>
            <p:ph type="body" idx="1"/>
          </p:nvPr>
        </p:nvSpPr>
        <p:spPr bwMode="auto">
          <a:xfrm>
            <a:off x="684212" y="1230312"/>
            <a:ext cx="8002588" cy="5151439"/>
          </a:xfrm>
          <a:prstGeom prst="rect">
            <a:avLst/>
          </a:prstGeom>
        </p:spPr>
        <p:txBody>
          <a:bodyPr>
            <a:normAutofit/>
          </a:bodyPr>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77" name="Foliennummer"/>
          <p:cNvSpPr txBox="1">
            <a:spLocks noGrp="1"/>
          </p:cNvSpPr>
          <p:nvPr>
            <p:ph type="sldNum" sz="quarter" idx="2"/>
          </p:nvPr>
        </p:nvSpPr>
        <p:spPr bwMode="auto">
          <a:prstGeom prst="rect">
            <a:avLst/>
          </a:prstGeom>
        </p:spPr>
        <p:txBody>
          <a:bodyPr/>
          <a:lstStyle/>
          <a:p>
            <a:pPr>
              <a:defRPr/>
            </a:pPr>
            <a:fld id="{86CB4B4D-7CA3-9044-876B-883B54F8677D}" type="slidenum">
              <a:rPr/>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bwMode="auto">
        <a:xfrm>
          <a:off x="0" y="0"/>
          <a:ext cx="0" cy="0"/>
          <a:chOff x="0" y="0"/>
          <a:chExt cx="0" cy="0"/>
        </a:xfrm>
      </p:grpSpPr>
      <p:pic>
        <p:nvPicPr>
          <p:cNvPr id="2" name="Grafik 1" descr="Grafik 1"/>
          <p:cNvPicPr>
            <a:picLocks noChangeAspect="1"/>
          </p:cNvPicPr>
          <p:nvPr/>
        </p:nvPicPr>
        <p:blipFill>
          <a:blip r:embed="rId8"/>
          <a:stretch/>
        </p:blipFill>
        <p:spPr bwMode="auto">
          <a:xfrm>
            <a:off x="0" y="0"/>
            <a:ext cx="9144000" cy="6858000"/>
          </a:xfrm>
          <a:prstGeom prst="rect">
            <a:avLst/>
          </a:prstGeom>
          <a:ln w="12700">
            <a:miter lim="400000"/>
          </a:ln>
        </p:spPr>
      </p:pic>
      <p:sp>
        <p:nvSpPr>
          <p:cNvPr id="3" name="Titeltext"/>
          <p:cNvSpPr txBox="1">
            <a:spLocks noGrp="1"/>
          </p:cNvSpPr>
          <p:nvPr>
            <p:ph type="title"/>
          </p:nvPr>
        </p:nvSpPr>
        <p:spPr bwMode="auto">
          <a:xfrm>
            <a:off x="457200" y="274637"/>
            <a:ext cx="8229600" cy="1325563"/>
          </a:xfrm>
          <a:prstGeom prst="rect">
            <a:avLst/>
          </a:prstGeom>
          <a:ln w="12700">
            <a:miter lim="400000"/>
          </a:ln>
        </p:spPr>
        <p:txBody>
          <a:bodyPr lIns="45719" rIns="45719"/>
          <a:lstStyle/>
          <a:p>
            <a:pPr>
              <a:defRPr/>
            </a:pPr>
            <a:r>
              <a:t>Titeltext</a:t>
            </a:r>
          </a:p>
        </p:txBody>
      </p:sp>
      <p:sp>
        <p:nvSpPr>
          <p:cNvPr id="4" name="Textebene 1…"/>
          <p:cNvSpPr txBox="1">
            <a:spLocks noGrp="1"/>
          </p:cNvSpPr>
          <p:nvPr>
            <p:ph type="body" idx="1"/>
          </p:nvPr>
        </p:nvSpPr>
        <p:spPr bwMode="auto">
          <a:xfrm>
            <a:off x="457200" y="1600200"/>
            <a:ext cx="8229600" cy="5257800"/>
          </a:xfrm>
          <a:prstGeom prst="rect">
            <a:avLst/>
          </a:prstGeom>
          <a:ln w="12700">
            <a:miter lim="400000"/>
          </a:ln>
        </p:spPr>
        <p:txBody>
          <a:bodyPr lIns="45719" rIns="45719"/>
          <a:lstStyle/>
          <a:p>
            <a:pPr>
              <a:defRPr/>
            </a:pPr>
            <a:r>
              <a:t>Textebene 1</a:t>
            </a:r>
          </a:p>
          <a:p>
            <a:pPr lvl="1">
              <a:defRPr/>
            </a:pPr>
            <a:r>
              <a:t>Textebene 2</a:t>
            </a:r>
          </a:p>
          <a:p>
            <a:pPr lvl="2">
              <a:defRPr/>
            </a:pPr>
            <a:r>
              <a:t>Textebene 3</a:t>
            </a:r>
          </a:p>
          <a:p>
            <a:pPr lvl="3">
              <a:defRPr/>
            </a:pPr>
            <a:r>
              <a:t>Textebene 4</a:t>
            </a:r>
          </a:p>
          <a:p>
            <a:pPr lvl="4">
              <a:defRPr/>
            </a:pPr>
            <a:r>
              <a:t>Textebene 5</a:t>
            </a:r>
          </a:p>
        </p:txBody>
      </p:sp>
      <p:sp>
        <p:nvSpPr>
          <p:cNvPr id="5" name="Foliennummer"/>
          <p:cNvSpPr txBox="1">
            <a:spLocks noGrp="1"/>
          </p:cNvSpPr>
          <p:nvPr>
            <p:ph type="sldNum" sz="quarter" idx="2"/>
          </p:nvPr>
        </p:nvSpPr>
        <p:spPr bwMode="auto">
          <a:xfrm>
            <a:off x="8332778" y="6553200"/>
            <a:ext cx="330210" cy="307340"/>
          </a:xfrm>
          <a:prstGeom prst="rect">
            <a:avLst/>
          </a:prstGeom>
          <a:ln w="12700">
            <a:miter lim="400000"/>
          </a:ln>
        </p:spPr>
        <p:txBody>
          <a:bodyPr wrap="none" lIns="45719" rIns="45719">
            <a:spAutoFit/>
          </a:bodyPr>
          <a:lstStyle>
            <a:lvl1pPr algn="r">
              <a:defRPr sz="1400">
                <a:latin typeface="Verdana"/>
                <a:ea typeface="Verdana"/>
                <a:cs typeface="Verdana"/>
              </a:defRPr>
            </a:lvl1pPr>
          </a:lstStyle>
          <a:p>
            <a:pPr>
              <a:defRPr/>
            </a:pPr>
            <a:fld id="{86CB4B4D-7CA3-9044-876B-883B54F8677D}" type="slidenum">
              <a:rPr/>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1pPr>
      <a:lvl2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2pPr>
      <a:lvl3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3pPr>
      <a:lvl4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4pPr>
      <a:lvl5pPr marL="0" marR="0" indent="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5pPr>
      <a:lvl6pPr marL="0" marR="0" indent="4572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6pPr>
      <a:lvl7pPr marL="0" marR="0" indent="9144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7pPr>
      <a:lvl8pPr marL="0" marR="0" indent="13716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8pPr>
      <a:lvl9pPr marL="0" marR="0" indent="1828800" algn="l" defTabSz="914400">
        <a:lnSpc>
          <a:spcPct val="100000"/>
        </a:lnSpc>
        <a:spcBef>
          <a:spcPts val="0"/>
        </a:spcBef>
        <a:spcAft>
          <a:spcPts val="0"/>
        </a:spcAft>
        <a:buClrTx/>
        <a:buSzTx/>
        <a:buFontTx/>
        <a:buNone/>
        <a:defRPr sz="3200" b="0" i="0" u="none" strike="noStrike" cap="none" spc="0">
          <a:ln>
            <a:noFill/>
          </a:ln>
          <a:solidFill>
            <a:srgbClr val="333333"/>
          </a:solidFill>
          <a:latin typeface="+mj-lt"/>
          <a:ea typeface="+mj-ea"/>
          <a:cs typeface="+mj-cs"/>
        </a:defRPr>
      </a:lvl9pPr>
    </p:titleStyle>
    <p:bodyStyle>
      <a:lvl1pPr marL="342900" marR="0" indent="-3429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1pPr>
      <a:lvl2pPr marL="790575" marR="0" indent="-333375"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2pPr>
      <a:lvl3pPr marL="1234439" marR="0" indent="-320039"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3pPr>
      <a:lvl4pPr marL="1727199" marR="0" indent="-35560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4pPr>
      <a:lvl5pPr marL="22288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5pPr>
      <a:lvl6pPr marL="26860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6pPr>
      <a:lvl7pPr marL="31432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7pPr>
      <a:lvl8pPr marL="36004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8pPr>
      <a:lvl9pPr marL="4057650" marR="0" indent="-400050" algn="l" defTabSz="914400">
        <a:lnSpc>
          <a:spcPct val="100000"/>
        </a:lnSpc>
        <a:spcBef>
          <a:spcPts val="600"/>
        </a:spcBef>
        <a:spcAft>
          <a:spcPts val="0"/>
        </a:spcAft>
        <a:buClrTx/>
        <a:buSzPct val="65000"/>
        <a:buFontTx/>
        <a:buChar char="◆"/>
        <a:defRPr sz="2800" b="0" i="0" u="none" strike="noStrike" cap="none" spc="0">
          <a:ln>
            <a:noFill/>
          </a:ln>
          <a:solidFill>
            <a:srgbClr val="000000"/>
          </a:solidFill>
          <a:latin typeface="+mj-lt"/>
          <a:ea typeface="+mj-ea"/>
          <a:cs typeface="+mj-cs"/>
        </a:defRPr>
      </a:lvl9pPr>
    </p:bodyStyle>
    <p:otherStyle>
      <a:lvl1pPr marL="0" marR="0" indent="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1pPr>
      <a:lvl2pPr marL="0" marR="0" indent="457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2pPr>
      <a:lvl3pPr marL="0" marR="0" indent="914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3pPr>
      <a:lvl4pPr marL="0" marR="0" indent="1371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4pPr>
      <a:lvl5pPr marL="0" marR="0" indent="18288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5pPr>
      <a:lvl6pPr marL="0" marR="0" indent="22860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6pPr>
      <a:lvl7pPr marL="0" marR="0" indent="27432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7pPr>
      <a:lvl8pPr marL="0" marR="0" indent="32004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8pPr>
      <a:lvl9pPr marL="0" marR="0" indent="3657600" algn="r" defTabSz="914400">
        <a:lnSpc>
          <a:spcPct val="100000"/>
        </a:lnSpc>
        <a:spcBef>
          <a:spcPts val="0"/>
        </a:spcBef>
        <a:spcAft>
          <a:spcPts val="0"/>
        </a:spcAft>
        <a:buClrTx/>
        <a:buSzTx/>
        <a:buFontTx/>
        <a:buNone/>
        <a:defRPr sz="1400" b="0" i="0" u="none" strike="noStrike" cap="none" spc="0">
          <a:ln>
            <a:noFill/>
          </a:ln>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27" name="Picture 3"/>
          <p:cNvPicPr>
            <a:picLocks noChangeAspect="1" noChangeArrowheads="1"/>
          </p:cNvPicPr>
          <p:nvPr/>
        </p:nvPicPr>
        <p:blipFill>
          <a:blip r:embed="rId2"/>
          <a:stretch/>
        </p:blipFill>
        <p:spPr bwMode="auto">
          <a:xfrm>
            <a:off x="4025750" y="4365104"/>
            <a:ext cx="1338337" cy="1478254"/>
          </a:xfrm>
          <a:prstGeom prst="rect">
            <a:avLst/>
          </a:prstGeom>
          <a:noFill/>
          <a:ln>
            <a:noFill/>
          </a:ln>
          <a:effectLst/>
        </p:spPr>
      </p:pic>
      <p:sp>
        <p:nvSpPr>
          <p:cNvPr id="6" name="Textfeld 5"/>
          <p:cNvSpPr txBox="1"/>
          <p:nvPr/>
        </p:nvSpPr>
        <p:spPr bwMode="auto">
          <a:xfrm>
            <a:off x="971599" y="1484784"/>
            <a:ext cx="7488832" cy="200054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sz="3200" b="1">
                <a:solidFill>
                  <a:srgbClr val="339966"/>
                </a:solidFill>
              </a:rPr>
              <a:t>Assessing CLIL</a:t>
            </a:r>
            <a:endParaRPr/>
          </a:p>
          <a:p>
            <a:pPr marR="0" algn="ctr" defTabSz="914400">
              <a:lnSpc>
                <a:spcPct val="100000"/>
              </a:lnSpc>
              <a:spcBef>
                <a:spcPts val="0"/>
              </a:spcBef>
              <a:spcAft>
                <a:spcPts val="0"/>
              </a:spcAft>
              <a:buClrTx/>
              <a:buSzTx/>
              <a:defRPr/>
            </a:pPr>
            <a:r>
              <a:rPr lang="de-DE" sz="3200">
                <a:solidFill>
                  <a:srgbClr val="339966"/>
                </a:solidFill>
              </a:rPr>
              <a:t>Geography</a:t>
            </a:r>
          </a:p>
          <a:p>
            <a:pPr marR="0" algn="ctr" defTabSz="914400">
              <a:lnSpc>
                <a:spcPct val="100000"/>
              </a:lnSpc>
              <a:spcBef>
                <a:spcPts val="0"/>
              </a:spcBef>
              <a:spcAft>
                <a:spcPts val="0"/>
              </a:spcAft>
              <a:buClrTx/>
              <a:buSzTx/>
              <a:defRPr/>
            </a:pPr>
            <a:endParaRPr lang="de-DE" sz="3200">
              <a:solidFill>
                <a:srgbClr val="339966"/>
              </a:solidFill>
            </a:endParaRPr>
          </a:p>
          <a:p>
            <a:pPr marR="0" algn="ctr" defTabSz="914400">
              <a:lnSpc>
                <a:spcPct val="100000"/>
              </a:lnSpc>
              <a:spcBef>
                <a:spcPts val="0"/>
              </a:spcBef>
              <a:spcAft>
                <a:spcPts val="0"/>
              </a:spcAft>
              <a:buClrTx/>
              <a:buSzTx/>
              <a:defRPr/>
            </a:pPr>
            <a:r>
              <a:rPr lang="de-DE" sz="1400">
                <a:solidFill>
                  <a:srgbClr val="339966"/>
                </a:solidFill>
              </a:rPr>
              <a:t>Realschule Bayern</a:t>
            </a:r>
            <a:endParaRPr/>
          </a:p>
          <a:p>
            <a:pPr marR="0" algn="ctr" defTabSz="914400">
              <a:lnSpc>
                <a:spcPct val="100000"/>
              </a:lnSpc>
              <a:spcBef>
                <a:spcPts val="0"/>
              </a:spcBef>
              <a:spcAft>
                <a:spcPts val="0"/>
              </a:spcAft>
              <a:buClrTx/>
              <a:buSzTx/>
              <a:defRPr/>
            </a:pPr>
            <a:r>
              <a:rPr lang="de-DE" sz="1400">
                <a:solidFill>
                  <a:srgbClr val="339966"/>
                </a:solidFill>
              </a:rPr>
              <a:t>19.07.22 Stefanie Hartl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extfeld 5"/>
          <p:cNvSpPr txBox="1"/>
          <p:nvPr/>
        </p:nvSpPr>
        <p:spPr bwMode="auto">
          <a:xfrm>
            <a:off x="8224283" y="765067"/>
            <a:ext cx="800217"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algn="ctr">
              <a:defRPr/>
            </a:pPr>
            <a:r>
              <a:rPr lang="de-DE"/>
              <a:t>B	SCHRIFTLICHE LEISTUNGSAUFGABEN - ERSTELLUNG</a:t>
            </a:r>
            <a:endParaRPr lang="de-DE" sz="1000" b="0" i="0" u="none" strike="noStrike" cap="none" spc="0">
              <a:ln>
                <a:noFill/>
              </a:ln>
              <a:solidFill>
                <a:srgbClr val="000000"/>
              </a:solidFill>
              <a:latin typeface="+mj-lt"/>
              <a:ea typeface="+mj-ea"/>
              <a:cs typeface="+mj-cs"/>
            </a:endParaRPr>
          </a:p>
        </p:txBody>
      </p:sp>
      <p:sp>
        <p:nvSpPr>
          <p:cNvPr id="10" name="Textfeld 9"/>
          <p:cNvSpPr txBox="1"/>
          <p:nvPr/>
        </p:nvSpPr>
        <p:spPr bwMode="auto">
          <a:xfrm>
            <a:off x="395536" y="1560568"/>
            <a:ext cx="7416824" cy="123110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defRPr sz="2400" b="1"/>
            </a:pPr>
            <a:r>
              <a:rPr lang="de-DE" sz="1800"/>
              <a:t>1. Beispiel: SPOT THE MISTAKE: </a:t>
            </a:r>
            <a:r>
              <a:rPr lang="de-DE" sz="1600"/>
              <a:t>The following text has got four mistakes. Underline the wrong words or phrases and write the correct in formation on the lines provided. </a:t>
            </a:r>
            <a:endParaRPr/>
          </a:p>
          <a:p>
            <a:pPr>
              <a:defRPr sz="2400" b="1"/>
            </a:pPr>
            <a:endParaRPr lang="de-DE"/>
          </a:p>
        </p:txBody>
      </p:sp>
      <p:sp>
        <p:nvSpPr>
          <p:cNvPr id="3" name="Textfeld 2"/>
          <p:cNvSpPr txBox="1"/>
          <p:nvPr/>
        </p:nvSpPr>
        <p:spPr bwMode="auto">
          <a:xfrm>
            <a:off x="395536" y="2564904"/>
            <a:ext cx="7632848" cy="341631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algn="ctr">
              <a:lnSpc>
                <a:spcPct val="150000"/>
              </a:lnSpc>
              <a:defRPr/>
            </a:pPr>
            <a:r>
              <a:rPr lang="en-US" sz="1800" b="1" i="1" u="sng">
                <a:latin typeface="Arial Narrow"/>
                <a:ea typeface="SimSun, 宋体"/>
              </a:rPr>
              <a:t>Why is it important to protect the rainforest?</a:t>
            </a:r>
            <a:endParaRPr lang="de-DE" sz="1800">
              <a:latin typeface="Times New Roman"/>
              <a:ea typeface="SimSun, 宋体"/>
            </a:endParaRPr>
          </a:p>
          <a:p>
            <a:pPr algn="ctr">
              <a:lnSpc>
                <a:spcPct val="150000"/>
              </a:lnSpc>
              <a:defRPr/>
            </a:pPr>
            <a:r>
              <a:rPr lang="en-US" sz="1800" b="1" i="1" u="none" strike="noStrike">
                <a:latin typeface="Arial Narrow"/>
                <a:ea typeface="SimSun, 宋体"/>
              </a:rPr>
              <a:t> </a:t>
            </a:r>
            <a:endParaRPr lang="de-DE" sz="1800">
              <a:latin typeface="Times New Roman"/>
              <a:ea typeface="SimSun, 宋体"/>
            </a:endParaRPr>
          </a:p>
          <a:p>
            <a:pPr>
              <a:lnSpc>
                <a:spcPct val="150000"/>
              </a:lnSpc>
              <a:defRPr/>
            </a:pPr>
            <a:r>
              <a:rPr lang="en-US" sz="1200" i="1">
                <a:latin typeface="Arial"/>
                <a:ea typeface="SimSun, 宋体"/>
                <a:cs typeface="Arial"/>
              </a:rPr>
              <a:t>If we don´t protect the rainforest the greenhouse effect will lead to colder temperatures all over </a:t>
            </a:r>
            <a:r>
              <a:rPr lang="en-US" sz="1200">
                <a:latin typeface="Arial"/>
                <a:ea typeface="SimSun, 宋体"/>
                <a:cs typeface="Arial"/>
              </a:rPr>
              <a:t>________________________________________________________________________________</a:t>
            </a:r>
            <a:endParaRPr lang="de-DE" sz="1200">
              <a:latin typeface="Arial"/>
              <a:ea typeface="SimSun, 宋体"/>
              <a:cs typeface="Arial"/>
            </a:endParaRPr>
          </a:p>
          <a:p>
            <a:pPr>
              <a:lnSpc>
                <a:spcPct val="150000"/>
              </a:lnSpc>
              <a:defRPr/>
            </a:pPr>
            <a:r>
              <a:rPr lang="en-US" sz="1200" i="1">
                <a:latin typeface="Arial"/>
                <a:ea typeface="SimSun, 宋体"/>
                <a:cs typeface="Arial"/>
              </a:rPr>
              <a:t>the world. In addition to that we need the rainforest because without the plants the wind can blow away the soil.</a:t>
            </a:r>
            <a:endParaRPr lang="de-DE" sz="1200">
              <a:latin typeface="Arial"/>
              <a:ea typeface="SimSun, 宋体"/>
              <a:cs typeface="Arial"/>
            </a:endParaRPr>
          </a:p>
          <a:p>
            <a:pPr>
              <a:lnSpc>
                <a:spcPct val="150000"/>
              </a:lnSpc>
              <a:defRPr/>
            </a:pPr>
            <a:r>
              <a:rPr lang="en-US" sz="1200" i="1">
                <a:latin typeface="Arial"/>
                <a:ea typeface="SimSun, 宋体"/>
                <a:cs typeface="Arial"/>
              </a:rPr>
              <a:t>____________________________________________________________________________________</a:t>
            </a:r>
            <a:endParaRPr lang="de-DE" sz="1200">
              <a:latin typeface="Arial"/>
              <a:ea typeface="SimSun, 宋体"/>
              <a:cs typeface="Arial"/>
            </a:endParaRPr>
          </a:p>
          <a:p>
            <a:pPr>
              <a:lnSpc>
                <a:spcPct val="150000"/>
              </a:lnSpc>
              <a:defRPr/>
            </a:pPr>
            <a:r>
              <a:rPr lang="en-US" sz="1200" i="1">
                <a:latin typeface="Arial"/>
                <a:ea typeface="SimSun, 宋体"/>
                <a:cs typeface="Arial"/>
              </a:rPr>
              <a:t>Large areas without plants will become fertile and so those areas will be turned into rainforest. ________________________________________________________________________________</a:t>
            </a:r>
            <a:endParaRPr lang="de-DE" sz="1200">
              <a:latin typeface="Arial"/>
              <a:ea typeface="SimSun, 宋体"/>
              <a:cs typeface="Arial"/>
            </a:endParaRPr>
          </a:p>
          <a:p>
            <a:pPr>
              <a:lnSpc>
                <a:spcPct val="150000"/>
              </a:lnSpc>
              <a:defRPr/>
            </a:pPr>
            <a:r>
              <a:rPr lang="en-US" sz="1200" i="1">
                <a:latin typeface="Arial"/>
                <a:ea typeface="SimSun, 宋体"/>
                <a:cs typeface="Arial"/>
              </a:rPr>
              <a:t>If this happens those areas can no longer be used for mining.</a:t>
            </a:r>
            <a:endParaRPr lang="de-DE" sz="1200">
              <a:latin typeface="Arial"/>
              <a:ea typeface="SimSun, 宋体"/>
              <a:cs typeface="Arial"/>
            </a:endParaRPr>
          </a:p>
          <a:p>
            <a:pPr>
              <a:lnSpc>
                <a:spcPct val="150000"/>
              </a:lnSpc>
              <a:defRPr/>
            </a:pPr>
            <a:r>
              <a:rPr lang="en-US" sz="1200" i="1">
                <a:latin typeface="Arial"/>
                <a:ea typeface="SimSun, 宋体"/>
                <a:cs typeface="Arial"/>
              </a:rPr>
              <a:t>_________________________________________________________________________________ </a:t>
            </a:r>
            <a:r>
              <a:rPr lang="en-US" sz="1200" b="1">
                <a:latin typeface="Arial"/>
                <a:ea typeface="SimSun, 宋体"/>
                <a:cs typeface="Arial"/>
              </a:rPr>
              <a:t>(4)</a:t>
            </a:r>
            <a:endParaRPr lang="de-DE" sz="1200">
              <a:latin typeface="Arial"/>
              <a:ea typeface="SimSun, 宋体"/>
              <a:cs typeface="Arial"/>
            </a:endParaRPr>
          </a:p>
          <a:p>
            <a:pPr>
              <a:lnSpc>
                <a:spcPct val="150000"/>
              </a:lnSpc>
              <a:defRPr/>
            </a:pPr>
            <a:r>
              <a:rPr lang="en-US" sz="1200" b="1" i="1">
                <a:latin typeface="Arial"/>
                <a:ea typeface="SimSun, 宋体"/>
                <a:cs typeface="Arial"/>
              </a:rPr>
              <a:t> </a:t>
            </a:r>
            <a:endParaRPr lang="de-DE" sz="1200">
              <a:latin typeface="Arial"/>
              <a:ea typeface="SimSun, 宋体"/>
              <a:cs typeface="Arial"/>
            </a:endParaRPr>
          </a:p>
        </p:txBody>
      </p:sp>
      <p:sp>
        <p:nvSpPr>
          <p:cNvPr id="7" name="Textfeld 6"/>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395536" y="1416693"/>
            <a:ext cx="7951858" cy="1015663"/>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defRPr sz="2400" b="1"/>
            </a:pPr>
            <a:r>
              <a:rPr lang="de-DE" sz="1800"/>
              <a:t>2. Beispiel: A cartoon </a:t>
            </a:r>
            <a:endParaRPr/>
          </a:p>
          <a:p>
            <a:pPr>
              <a:defRPr sz="2400" b="1"/>
            </a:pPr>
            <a:endParaRPr lang="de-DE"/>
          </a:p>
          <a:p>
            <a:pPr>
              <a:defRPr sz="2400" b="1"/>
            </a:pPr>
            <a:endParaRPr lang="de-DE" sz="1800"/>
          </a:p>
        </p:txBody>
      </p:sp>
      <p:sp>
        <p:nvSpPr>
          <p:cNvPr id="2" name="AutoShape 2" descr="Feudalismus – Hurraki - Wörterbuch für Leichte Sprache"/>
          <p:cNvSpPr>
            <a:spLocks noChangeAspect="1" noChangeArrowheads="1"/>
          </p:cNvSpPr>
          <p:nvPr/>
        </p:nvSpPr>
        <p:spPr bwMode="auto">
          <a:xfrm>
            <a:off x="4419600" y="3276600"/>
            <a:ext cx="304800" cy="304800"/>
          </a:xfrm>
          <a:prstGeom prst="rect">
            <a:avLst/>
          </a:prstGeom>
          <a:noFill/>
        </p:spPr>
        <p:txBody>
          <a:bodyPr vert="horz" wrap="square" lIns="91440" tIns="45720" rIns="91440" bIns="45720" numCol="1" anchor="t" anchorCtr="0" compatLnSpc="1">
            <a:prstTxWarp prst="textNoShape">
              <a:avLst/>
            </a:prstTxWarp>
          </a:bodyPr>
          <a:lstStyle/>
          <a:p>
            <a:pPr>
              <a:defRPr/>
            </a:pPr>
            <a:endParaRPr lang="de-DE"/>
          </a:p>
        </p:txBody>
      </p:sp>
      <p:sp>
        <p:nvSpPr>
          <p:cNvPr id="9" name="Textfeld 8"/>
          <p:cNvSpPr txBox="1"/>
          <p:nvPr/>
        </p:nvSpPr>
        <p:spPr bwMode="auto">
          <a:xfrm>
            <a:off x="467544" y="1776591"/>
            <a:ext cx="8208912" cy="120032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defTabSz="914400">
              <a:lnSpc>
                <a:spcPct val="100000"/>
              </a:lnSpc>
              <a:spcBef>
                <a:spcPts val="0"/>
              </a:spcBef>
              <a:spcAft>
                <a:spcPts val="0"/>
              </a:spcAft>
              <a:buClrTx/>
              <a:buSzTx/>
              <a:buFontTx/>
              <a:buAutoNum type="arabicPeriod"/>
              <a:defRPr/>
            </a:pPr>
            <a:r>
              <a:rPr lang="de-DE" b="0" i="0" u="none" strike="noStrike" cap="none" spc="0">
                <a:ln>
                  <a:noFill/>
                </a:ln>
                <a:solidFill>
                  <a:srgbClr val="000000"/>
                </a:solidFill>
                <a:latin typeface="+mj-lt"/>
                <a:ea typeface="+mj-ea"/>
                <a:cs typeface="+mj-cs"/>
              </a:rPr>
              <a:t>Describe </a:t>
            </a:r>
            <a:r>
              <a:rPr lang="de-DE"/>
              <a:t>the cartoon in your own words. </a:t>
            </a:r>
            <a:endParaRPr/>
          </a:p>
          <a:p>
            <a:pPr marL="342900" marR="0" indent="-342900" defTabSz="914400">
              <a:lnSpc>
                <a:spcPct val="100000"/>
              </a:lnSpc>
              <a:spcBef>
                <a:spcPts val="0"/>
              </a:spcBef>
              <a:spcAft>
                <a:spcPts val="0"/>
              </a:spcAft>
              <a:buClrTx/>
              <a:buSzTx/>
              <a:buFontTx/>
              <a:buAutoNum type="arabicPeriod"/>
              <a:defRPr/>
            </a:pPr>
            <a:r>
              <a:rPr lang="de-DE"/>
              <a:t>Interpret the cartoon:</a:t>
            </a:r>
          </a:p>
          <a:p>
            <a:pPr marR="0" defTabSz="914400">
              <a:lnSpc>
                <a:spcPct val="100000"/>
              </a:lnSpc>
              <a:spcBef>
                <a:spcPts val="0"/>
              </a:spcBef>
              <a:spcAft>
                <a:spcPts val="0"/>
              </a:spcAft>
              <a:buClrTx/>
              <a:buSzTx/>
              <a:defRPr/>
            </a:pPr>
            <a:r>
              <a:rPr lang="de-DE"/>
              <a:t>       Talk about the place where this cartoon is situated.</a:t>
            </a:r>
            <a:endParaRPr/>
          </a:p>
          <a:p>
            <a:pPr marR="0" defTabSz="914400">
              <a:lnSpc>
                <a:spcPct val="100000"/>
              </a:lnSpc>
              <a:spcBef>
                <a:spcPts val="0"/>
              </a:spcBef>
              <a:spcAft>
                <a:spcPts val="0"/>
              </a:spcAft>
              <a:buClrTx/>
              <a:buSzTx/>
              <a:defRPr/>
            </a:pPr>
            <a:r>
              <a:rPr lang="de-DE"/>
              <a:t>       Contrast the two attitudes which are shown on the signs. </a:t>
            </a:r>
            <a:endParaRPr/>
          </a:p>
        </p:txBody>
      </p:sp>
      <p:pic>
        <p:nvPicPr>
          <p:cNvPr id="4" name="Grafik 3"/>
          <p:cNvPicPr>
            <a:picLocks noChangeAspect="1"/>
          </p:cNvPicPr>
          <p:nvPr/>
        </p:nvPicPr>
        <p:blipFill>
          <a:blip r:embed="rId2"/>
          <a:stretch/>
        </p:blipFill>
        <p:spPr bwMode="auto">
          <a:xfrm>
            <a:off x="1475656" y="3012337"/>
            <a:ext cx="4572396" cy="3432345"/>
          </a:xfrm>
          <a:prstGeom prst="rect">
            <a:avLst/>
          </a:prstGeom>
        </p:spPr>
      </p:pic>
      <p:pic>
        <p:nvPicPr>
          <p:cNvPr id="5" name="Grafik 4"/>
          <p:cNvPicPr>
            <a:picLocks noChangeAspect="1"/>
          </p:cNvPicPr>
          <p:nvPr/>
        </p:nvPicPr>
        <p:blipFill>
          <a:blip r:embed="rId3"/>
          <a:stretch/>
        </p:blipFill>
        <p:spPr bwMode="auto">
          <a:xfrm>
            <a:off x="8066879" y="836712"/>
            <a:ext cx="890093" cy="5614903"/>
          </a:xfrm>
          <a:prstGeom prst="rect">
            <a:avLst/>
          </a:prstGeom>
        </p:spPr>
      </p:pic>
      <p:sp>
        <p:nvSpPr>
          <p:cNvPr id="11" name="Textfeld 10"/>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611560" y="1556792"/>
            <a:ext cx="7920880" cy="64633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spcAft>
                <a:spcPts val="800"/>
              </a:spcAft>
              <a:defRPr/>
            </a:pPr>
            <a:r>
              <a:rPr lang="en-GB" sz="1800" b="1">
                <a:ea typeface="Calibri"/>
                <a:cs typeface="Times New Roman"/>
              </a:rPr>
              <a:t>3. Beispiel: </a:t>
            </a:r>
            <a:r>
              <a:rPr lang="en-GB" sz="1800">
                <a:ea typeface="Calibri"/>
                <a:cs typeface="Times New Roman"/>
              </a:rPr>
              <a:t>You are the person in the picture who left the area around the Aral Sea. </a:t>
            </a:r>
            <a:r>
              <a:rPr lang="en-GB" sz="1800" b="1">
                <a:ea typeface="Calibri"/>
                <a:cs typeface="Times New Roman"/>
              </a:rPr>
              <a:t>Explain</a:t>
            </a:r>
            <a:r>
              <a:rPr lang="en-GB" sz="1800">
                <a:ea typeface="Calibri"/>
                <a:cs typeface="Times New Roman"/>
              </a:rPr>
              <a:t> why you left your hometown. Give </a:t>
            </a:r>
            <a:r>
              <a:rPr lang="en-GB" sz="1800" b="1">
                <a:ea typeface="Calibri"/>
                <a:cs typeface="Times New Roman"/>
              </a:rPr>
              <a:t>three</a:t>
            </a:r>
            <a:r>
              <a:rPr lang="en-GB" sz="1800">
                <a:ea typeface="Calibri"/>
                <a:cs typeface="Times New Roman"/>
              </a:rPr>
              <a:t> reasons.</a:t>
            </a:r>
            <a:endParaRPr lang="de-DE" sz="1800">
              <a:ea typeface="Calibri"/>
              <a:cs typeface="Times New Roman"/>
            </a:endParaRPr>
          </a:p>
        </p:txBody>
      </p:sp>
      <p:pic>
        <p:nvPicPr>
          <p:cNvPr id="8" name="Grafik 7"/>
          <p:cNvPicPr>
            <a:picLocks noChangeAspect="1"/>
          </p:cNvPicPr>
          <p:nvPr/>
        </p:nvPicPr>
        <p:blipFill>
          <a:blip r:embed="rId2"/>
          <a:stretch/>
        </p:blipFill>
        <p:spPr bwMode="auto">
          <a:xfrm>
            <a:off x="8059317" y="847800"/>
            <a:ext cx="890093" cy="5614903"/>
          </a:xfrm>
          <a:prstGeom prst="rect">
            <a:avLst/>
          </a:prstGeom>
        </p:spPr>
      </p:pic>
      <p:sp>
        <p:nvSpPr>
          <p:cNvPr id="10" name="Textfeld 9"/>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pic>
        <p:nvPicPr>
          <p:cNvPr id="3" name="Grafik 2"/>
          <p:cNvPicPr>
            <a:picLocks noChangeAspect="1"/>
          </p:cNvPicPr>
          <p:nvPr/>
        </p:nvPicPr>
        <p:blipFill>
          <a:blip r:embed="rId3"/>
          <a:stretch/>
        </p:blipFill>
        <p:spPr bwMode="auto">
          <a:xfrm>
            <a:off x="611560" y="2704355"/>
            <a:ext cx="4104117" cy="3078088"/>
          </a:xfrm>
          <a:prstGeom prst="rect">
            <a:avLst/>
          </a:prstGeom>
        </p:spPr>
      </p:pic>
      <p:sp>
        <p:nvSpPr>
          <p:cNvPr id="6" name="Sprechblase: rechteckig mit abgerundeten Ecken 5"/>
          <p:cNvSpPr/>
          <p:nvPr/>
        </p:nvSpPr>
        <p:spPr bwMode="auto">
          <a:xfrm>
            <a:off x="4263453" y="2302444"/>
            <a:ext cx="3600400" cy="1940955"/>
          </a:xfrm>
          <a:prstGeom prst="wedgeRoundRectCallout">
            <a:avLst>
              <a:gd name="adj1" fmla="val -59047"/>
              <a:gd name="adj2" fmla="val -4141"/>
              <a:gd name="adj3" fmla="val 16667"/>
            </a:avLst>
          </a:prstGeom>
          <a:solidFill>
            <a:schemeClr val="accent3">
              <a:lumOff val="44000"/>
            </a:schemeClr>
          </a:solidFill>
          <a:ln w="25400" cap="flat">
            <a:solidFill>
              <a:schemeClr val="accent1"/>
            </a:solidFill>
            <a:prstDash val="solid"/>
            <a:round/>
          </a:ln>
          <a:effectLst>
            <a:outerShdw blurRad="38100" dist="23000" dir="5400000" rotWithShape="0">
              <a:srgbClr val="000000">
                <a:alpha val="35000"/>
              </a:srgbClr>
            </a:outerShdw>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a:lnSpc>
                <a:spcPct val="100000"/>
              </a:lnSpc>
              <a:spcBef>
                <a:spcPts val="0"/>
              </a:spcBef>
              <a:spcAft>
                <a:spcPts val="0"/>
              </a:spcAft>
              <a:buClrTx/>
              <a:buSzTx/>
              <a:buFontTx/>
              <a:buNone/>
              <a:defRPr/>
            </a:pPr>
            <a:r>
              <a:rPr lang="de-DE" sz="1800" b="0" i="0" u="none" strike="noStrike" cap="none" spc="0">
                <a:ln>
                  <a:noFill/>
                </a:ln>
                <a:solidFill>
                  <a:srgbClr val="000000"/>
                </a:solidFill>
                <a:latin typeface="+mj-lt"/>
                <a:ea typeface="+mj-ea"/>
                <a:cs typeface="+mj-cs"/>
              </a:rPr>
              <a:t>______________________________________________________________________________________________________________________________________________________________________________</a:t>
            </a:r>
            <a:endParaRPr/>
          </a:p>
        </p:txBody>
      </p:sp>
      <p:sp>
        <p:nvSpPr>
          <p:cNvPr id="7" name="Textfeld 6"/>
          <p:cNvSpPr txBox="1"/>
          <p:nvPr/>
        </p:nvSpPr>
        <p:spPr bwMode="auto">
          <a:xfrm>
            <a:off x="3980491" y="5782443"/>
            <a:ext cx="752768" cy="246219"/>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sz="1000" b="0" i="0" u="none" strike="noStrike" cap="none" spc="0">
                <a:ln>
                  <a:noFill/>
                </a:ln>
                <a:solidFill>
                  <a:srgbClr val="000000"/>
                </a:solidFill>
                <a:latin typeface="+mj-lt"/>
                <a:ea typeface="+mj-ea"/>
                <a:cs typeface="+mj-cs"/>
              </a:rPr>
              <a:t>© Clipdealer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611560" y="1556792"/>
            <a:ext cx="7920880" cy="102592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spcAft>
                <a:spcPts val="800"/>
              </a:spcAft>
              <a:defRPr/>
            </a:pPr>
            <a:r>
              <a:rPr lang="en-GB" sz="1800" b="1">
                <a:ea typeface="Calibri"/>
                <a:cs typeface="Times New Roman"/>
              </a:rPr>
              <a:t>3. Beispiel: </a:t>
            </a:r>
            <a:r>
              <a:rPr lang="en-GB" sz="1800">
                <a:ea typeface="Calibri"/>
                <a:cs typeface="Times New Roman"/>
              </a:rPr>
              <a:t>You are the person in the picture who left the area around the Aral Sea. </a:t>
            </a:r>
            <a:r>
              <a:rPr lang="en-GB" sz="1800" b="1">
                <a:ea typeface="Calibri"/>
                <a:cs typeface="Times New Roman"/>
              </a:rPr>
              <a:t>Explain</a:t>
            </a:r>
            <a:r>
              <a:rPr lang="en-GB" sz="1800">
                <a:ea typeface="Calibri"/>
                <a:cs typeface="Times New Roman"/>
              </a:rPr>
              <a:t> why you left your hometown. Give </a:t>
            </a:r>
            <a:r>
              <a:rPr lang="en-GB" sz="1800" b="1">
                <a:ea typeface="Calibri"/>
                <a:cs typeface="Times New Roman"/>
              </a:rPr>
              <a:t>three</a:t>
            </a:r>
            <a:r>
              <a:rPr lang="en-GB" sz="1800">
                <a:ea typeface="Calibri"/>
                <a:cs typeface="Times New Roman"/>
              </a:rPr>
              <a:t> reasons.</a:t>
            </a:r>
            <a:endParaRPr/>
          </a:p>
          <a:p>
            <a:pPr>
              <a:spcAft>
                <a:spcPts val="800"/>
              </a:spcAft>
              <a:defRPr/>
            </a:pPr>
            <a:endParaRPr lang="de-DE" sz="1800">
              <a:ea typeface="Calibri"/>
              <a:cs typeface="Times New Roman"/>
            </a:endParaRPr>
          </a:p>
        </p:txBody>
      </p:sp>
      <p:pic>
        <p:nvPicPr>
          <p:cNvPr id="2" name="Grafik 1"/>
          <p:cNvPicPr>
            <a:picLocks noChangeAspect="1"/>
          </p:cNvPicPr>
          <p:nvPr/>
        </p:nvPicPr>
        <p:blipFill>
          <a:blip r:embed="rId2"/>
          <a:stretch/>
        </p:blipFill>
        <p:spPr bwMode="auto">
          <a:xfrm>
            <a:off x="683568" y="2282157"/>
            <a:ext cx="6768752" cy="2257266"/>
          </a:xfrm>
          <a:prstGeom prst="rect">
            <a:avLst/>
          </a:prstGeom>
        </p:spPr>
      </p:pic>
      <p:pic>
        <p:nvPicPr>
          <p:cNvPr id="6" name="Grafik 5"/>
          <p:cNvPicPr>
            <a:picLocks noChangeAspect="1"/>
          </p:cNvPicPr>
          <p:nvPr/>
        </p:nvPicPr>
        <p:blipFill>
          <a:blip r:embed="rId3"/>
          <a:stretch/>
        </p:blipFill>
        <p:spPr bwMode="auto">
          <a:xfrm>
            <a:off x="477686" y="4384695"/>
            <a:ext cx="7694714" cy="2245493"/>
          </a:xfrm>
          <a:prstGeom prst="rect">
            <a:avLst/>
          </a:prstGeom>
        </p:spPr>
      </p:pic>
      <p:pic>
        <p:nvPicPr>
          <p:cNvPr id="8" name="Grafik 7"/>
          <p:cNvPicPr>
            <a:picLocks noChangeAspect="1"/>
          </p:cNvPicPr>
          <p:nvPr/>
        </p:nvPicPr>
        <p:blipFill>
          <a:blip r:embed="rId4"/>
          <a:stretch/>
        </p:blipFill>
        <p:spPr bwMode="auto">
          <a:xfrm>
            <a:off x="8172400" y="1020004"/>
            <a:ext cx="890093" cy="5614903"/>
          </a:xfrm>
          <a:prstGeom prst="rect">
            <a:avLst/>
          </a:prstGeom>
        </p:spPr>
      </p:pic>
      <p:sp>
        <p:nvSpPr>
          <p:cNvPr id="10" name="Textfeld 9"/>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755576" y="1412776"/>
            <a:ext cx="7704856" cy="507831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nSpc>
                <a:spcPct val="150000"/>
              </a:lnSpc>
              <a:defRPr/>
            </a:pPr>
            <a:r>
              <a:rPr lang="de-DE" sz="2000" b="1"/>
              <a:t>4. Beispiel: </a:t>
            </a:r>
            <a:endParaRPr/>
          </a:p>
          <a:p>
            <a:pPr>
              <a:lnSpc>
                <a:spcPct val="150000"/>
              </a:lnSpc>
              <a:defRPr/>
            </a:pPr>
            <a:r>
              <a:rPr lang="en-US" sz="1800" i="1">
                <a:latin typeface="Arial Narrow"/>
                <a:ea typeface="SimSun, 宋体"/>
              </a:rPr>
              <a:t>You belong to the Yanomami tribe. One day you meet a lumberjack who is trying to cut some tress in a protected area. </a:t>
            </a:r>
            <a:r>
              <a:rPr lang="en-US" b="1" i="1">
                <a:latin typeface="Arial Narrow"/>
                <a:ea typeface="SimSun, 宋体"/>
              </a:rPr>
              <a:t>C</a:t>
            </a:r>
            <a:r>
              <a:rPr lang="en-US" sz="1800" b="1" i="1">
                <a:latin typeface="Arial Narrow"/>
                <a:ea typeface="SimSun, 宋体"/>
              </a:rPr>
              <a:t>onvince </a:t>
            </a:r>
            <a:r>
              <a:rPr lang="en-US" sz="1800" i="1">
                <a:latin typeface="Arial Narrow"/>
                <a:ea typeface="SimSun, 宋体"/>
              </a:rPr>
              <a:t>this person that it is absolutely important </a:t>
            </a:r>
            <a:endParaRPr/>
          </a:p>
          <a:p>
            <a:pPr>
              <a:lnSpc>
                <a:spcPct val="150000"/>
              </a:lnSpc>
              <a:defRPr/>
            </a:pPr>
            <a:r>
              <a:rPr lang="en-US" sz="1800" i="1">
                <a:latin typeface="Arial Narrow"/>
                <a:ea typeface="SimSun, 宋体"/>
              </a:rPr>
              <a:t>for all of us to stop cutting trees illegally. Give</a:t>
            </a:r>
            <a:r>
              <a:rPr lang="en-US" sz="1800" b="1" i="1">
                <a:latin typeface="Arial Narrow"/>
                <a:ea typeface="SimSun, 宋体"/>
              </a:rPr>
              <a:t> </a:t>
            </a:r>
            <a:r>
              <a:rPr lang="en-US" sz="1800" b="1" i="1" u="sng">
                <a:latin typeface="Arial Narrow"/>
                <a:ea typeface="SimSun, 宋体"/>
              </a:rPr>
              <a:t>three different</a:t>
            </a:r>
            <a:r>
              <a:rPr lang="en-US" sz="1800" b="1" i="1">
                <a:latin typeface="Arial Narrow"/>
                <a:ea typeface="SimSun, 宋体"/>
              </a:rPr>
              <a:t> </a:t>
            </a:r>
            <a:r>
              <a:rPr lang="en-US" sz="1800" i="1">
                <a:latin typeface="Arial Narrow"/>
                <a:ea typeface="SimSun, 宋体"/>
              </a:rPr>
              <a:t>reasons.</a:t>
            </a:r>
            <a:endParaRPr lang="de-DE" sz="1800">
              <a:latin typeface="Times New Roman"/>
              <a:ea typeface="SimSun, 宋体"/>
            </a:endParaRPr>
          </a:p>
          <a:p>
            <a:pPr>
              <a:lnSpc>
                <a:spcPct val="150000"/>
              </a:lnSpc>
              <a:defRPr/>
            </a:pPr>
            <a:r>
              <a:rPr lang="en-US" sz="1800" b="1" i="1">
                <a:latin typeface="Arial Narrow"/>
                <a:ea typeface="SimSun, 宋体"/>
              </a:rPr>
              <a:t>You can start like this:</a:t>
            </a:r>
            <a:r>
              <a:rPr lang="de-DE">
                <a:latin typeface="Times New Roman"/>
                <a:ea typeface="SimSun, 宋体"/>
              </a:rPr>
              <a:t>  </a:t>
            </a:r>
            <a:r>
              <a:rPr lang="en-US" sz="1800" b="1" i="1">
                <a:latin typeface="Arial Narrow"/>
                <a:ea typeface="SimSun, 宋体"/>
              </a:rPr>
              <a:t>If we don’t protect the rainforest…</a:t>
            </a:r>
            <a:endParaRPr lang="de-DE" sz="1800">
              <a:latin typeface="Times New Roman"/>
              <a:ea typeface="SimSun, 宋体"/>
            </a:endParaRPr>
          </a:p>
          <a:p>
            <a:pPr>
              <a:lnSpc>
                <a:spcPct val="150000"/>
              </a:lnSpc>
              <a:defRPr/>
            </a:pPr>
            <a:r>
              <a:rPr lang="en-US" sz="1800" b="1">
                <a:latin typeface="Arial Narrow"/>
                <a:ea typeface="SimSun, 宋体"/>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de-DE" sz="2400"/>
          </a:p>
          <a:p>
            <a:pPr>
              <a:defRPr/>
            </a:pPr>
            <a:r>
              <a:rPr lang="de-DE" sz="2400"/>
              <a:t> </a:t>
            </a:r>
            <a:endParaRPr/>
          </a:p>
        </p:txBody>
      </p:sp>
      <p:pic>
        <p:nvPicPr>
          <p:cNvPr id="2" name="Grafik 1"/>
          <p:cNvPicPr>
            <a:picLocks noChangeAspect="1"/>
          </p:cNvPicPr>
          <p:nvPr/>
        </p:nvPicPr>
        <p:blipFill>
          <a:blip r:embed="rId2"/>
          <a:stretch/>
        </p:blipFill>
        <p:spPr bwMode="auto">
          <a:xfrm>
            <a:off x="8172400" y="899620"/>
            <a:ext cx="890093" cy="5614903"/>
          </a:xfrm>
          <a:prstGeom prst="rect">
            <a:avLst/>
          </a:prstGeom>
        </p:spPr>
      </p:pic>
      <p:sp>
        <p:nvSpPr>
          <p:cNvPr id="4" name="Textfeld 3"/>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8417269" y="836712"/>
            <a:ext cx="677106" cy="5760640"/>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C        SCHRIFTLICHE LEISTUNGSAUFGABEN - KORREKTUR</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7" name="Textfeld 2"/>
          <p:cNvSpPr txBox="1"/>
          <p:nvPr/>
        </p:nvSpPr>
        <p:spPr bwMode="auto">
          <a:xfrm>
            <a:off x="724803" y="1471390"/>
            <a:ext cx="7077299" cy="6063198"/>
          </a:xfrm>
          <a:prstGeom prst="rect">
            <a:avLst/>
          </a:prstGeom>
          <a:ln w="12700">
            <a:miter lim="400000"/>
          </a:ln>
        </p:spPr>
        <p:txBody>
          <a:bodyPr wrap="square" lIns="45719" rIns="45719">
            <a:spAutoFit/>
          </a:bodyPr>
          <a:lstStyle/>
          <a:p>
            <a:pPr>
              <a:defRPr sz="2400" b="1"/>
            </a:pPr>
            <a:r>
              <a:rPr lang="de-DE" sz="2000"/>
              <a:t>BESONDERHEITEN DER LEISTUNGSERHEBUNG IM BILINGUALEN UNTERRICHT - KORREKTUR</a:t>
            </a:r>
            <a:endParaRPr/>
          </a:p>
          <a:p>
            <a:pPr>
              <a:buSzPct val="100000"/>
              <a:defRPr sz="2400"/>
            </a:pPr>
            <a:endParaRPr lang="de-DE" sz="1400"/>
          </a:p>
          <a:p>
            <a:pPr marL="342900" indent="-342900">
              <a:buSzPct val="100000"/>
              <a:buFont typeface="Arial"/>
              <a:buChar char="•"/>
              <a:defRPr sz="2400"/>
            </a:pPr>
            <a:r>
              <a:rPr lang="de-DE" sz="2000" u="sng">
                <a:solidFill>
                  <a:schemeClr val="tx1"/>
                </a:solidFill>
              </a:rPr>
              <a:t>INHALT VOR SPRACHE:</a:t>
            </a:r>
            <a:r>
              <a:rPr lang="de-DE" sz="2000">
                <a:solidFill>
                  <a:schemeClr val="tx1"/>
                </a:solidFill>
              </a:rPr>
              <a:t>  </a:t>
            </a:r>
            <a:r>
              <a:rPr lang="de-DE" sz="2000"/>
              <a:t>nicht die sprachlichen, sondern die fachlichen Leistungen stehen im Vordergrund. </a:t>
            </a:r>
            <a:endParaRPr/>
          </a:p>
          <a:p>
            <a:pPr marL="342900" indent="-342900">
              <a:buSzPct val="100000"/>
              <a:buFont typeface="Arial"/>
              <a:buChar char="•"/>
              <a:defRPr sz="2400"/>
            </a:pPr>
            <a:endParaRPr lang="de-DE" sz="2000"/>
          </a:p>
          <a:p>
            <a:pPr marL="342900" indent="-342900">
              <a:buSzPct val="100000"/>
              <a:buFont typeface="Arial"/>
              <a:buChar char="•"/>
              <a:defRPr sz="2400"/>
            </a:pPr>
            <a:r>
              <a:rPr lang="de-DE" sz="2000"/>
              <a:t>Rechtschreibfehler und strukturelle Verstöße werden  gekennzeichnet, aber nicht negativ bewertet, solange der Inhalt trotz sprachlicher Fehler zu verstehen ist. </a:t>
            </a:r>
            <a:endParaRPr/>
          </a:p>
          <a:p>
            <a:pPr marL="342900" indent="-342900">
              <a:buSzPct val="100000"/>
              <a:buFont typeface="Arial"/>
              <a:buChar char="•"/>
              <a:defRPr sz="2400"/>
            </a:pPr>
            <a:endParaRPr lang="de-DE" sz="2000"/>
          </a:p>
          <a:p>
            <a:pPr marL="342900" indent="-342900">
              <a:buSzPct val="100000"/>
              <a:buFont typeface="Arial"/>
              <a:buChar char="•"/>
              <a:defRPr sz="2400"/>
            </a:pPr>
            <a:r>
              <a:rPr lang="de-DE" sz="2000"/>
              <a:t>Wenn der Inhalt kaum oder nicht mehr verständlich ist, werden sprachliche Fehler mit einem Punktabzug bewertet.</a:t>
            </a:r>
          </a:p>
          <a:p>
            <a:pPr>
              <a:buSzPct val="100000"/>
              <a:defRPr sz="2400"/>
            </a:pPr>
            <a:endParaRPr lang="de-DE" sz="2000"/>
          </a:p>
          <a:p>
            <a:pPr marL="342900" indent="-342900">
              <a:buSzPct val="100000"/>
              <a:buFont typeface="Arial"/>
              <a:buChar char="•"/>
              <a:defRPr sz="2400"/>
            </a:pPr>
            <a:r>
              <a:rPr lang="de-DE" sz="2000">
                <a:solidFill>
                  <a:schemeClr val="tx1"/>
                </a:solidFill>
              </a:rPr>
              <a:t>Grundlegende Daten und (Fach-)Begriffe sollen korrekt geschrieben sein. </a:t>
            </a:r>
            <a:endParaRPr/>
          </a:p>
          <a:p>
            <a:pPr>
              <a:buSzPct val="100000"/>
              <a:defRPr sz="2400"/>
            </a:pPr>
            <a:endParaRPr lang="de-DE" sz="2000">
              <a:solidFill>
                <a:schemeClr val="tx1"/>
              </a:solidFill>
            </a:endParaRPr>
          </a:p>
          <a:p>
            <a:pPr marL="342900" indent="-342900">
              <a:buSzPct val="100000"/>
              <a:buFont typeface="Arial"/>
              <a:buChar char="•"/>
              <a:defRPr sz="2400"/>
            </a:pPr>
            <a:r>
              <a:rPr lang="de-DE" sz="2000">
                <a:solidFill>
                  <a:schemeClr val="tx1"/>
                </a:solidFill>
              </a:rPr>
              <a:t>Antworten in der Muttersprache werden akzeptiert.</a:t>
            </a:r>
          </a:p>
          <a:p>
            <a:pPr marL="342900" indent="-342900">
              <a:buSzPct val="100000"/>
              <a:buFont typeface="Arial"/>
              <a:buChar char="•"/>
              <a:defRPr sz="2400"/>
            </a:pPr>
            <a:endParaRPr lang="de-DE" sz="2000"/>
          </a:p>
          <a:p>
            <a:pPr>
              <a:buSzPct val="100000"/>
              <a:defRPr sz="2400"/>
            </a:pPr>
            <a:endParaRPr lang="de-DE" sz="2000"/>
          </a:p>
          <a:p>
            <a:pPr marL="285750" indent="-285750">
              <a:buSzPct val="100000"/>
              <a:buFont typeface="Arial"/>
              <a:buChar char="•"/>
              <a:defRPr sz="2400"/>
            </a:pPr>
            <a:endParaRPr lang="de-DE" sz="1400"/>
          </a:p>
        </p:txBody>
      </p:sp>
      <p:sp>
        <p:nvSpPr>
          <p:cNvPr id="6" name="Textfeld 5"/>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 name="Textfeld 10"/>
          <p:cNvSpPr txBox="1"/>
          <p:nvPr/>
        </p:nvSpPr>
        <p:spPr bwMode="auto">
          <a:xfrm>
            <a:off x="8417269" y="836712"/>
            <a:ext cx="677106" cy="5760640"/>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C        SCHRIFTLICHE LEISTUNGSAUFGABEN - KORREKTUR</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5" name="Textfeld 4"/>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
        <p:nvSpPr>
          <p:cNvPr id="8" name="Textfeld 7"/>
          <p:cNvSpPr txBox="1"/>
          <p:nvPr/>
        </p:nvSpPr>
        <p:spPr bwMode="auto">
          <a:xfrm>
            <a:off x="323528" y="1772816"/>
            <a:ext cx="6605332" cy="33855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sz="1600" b="1" i="0" u="none" strike="noStrike" cap="none" spc="0">
                <a:ln>
                  <a:noFill/>
                </a:ln>
                <a:solidFill>
                  <a:srgbClr val="000000"/>
                </a:solidFill>
                <a:latin typeface="+mj-lt"/>
                <a:ea typeface="+mj-ea"/>
                <a:cs typeface="+mj-cs"/>
              </a:rPr>
              <a:t>Besonderheiten der Leistungserhebung im Bilingualen Unterricht - Korrektur</a:t>
            </a:r>
          </a:p>
        </p:txBody>
      </p:sp>
      <p:pic>
        <p:nvPicPr>
          <p:cNvPr id="9" name="Grafik 8"/>
          <p:cNvPicPr>
            <a:picLocks noChangeAspect="1"/>
          </p:cNvPicPr>
          <p:nvPr/>
        </p:nvPicPr>
        <p:blipFill>
          <a:blip r:embed="rId2"/>
          <a:stretch/>
        </p:blipFill>
        <p:spPr bwMode="auto">
          <a:xfrm>
            <a:off x="325186" y="2276872"/>
            <a:ext cx="7596336" cy="255293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8347394" y="889653"/>
            <a:ext cx="677106"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D     ALTERNATIVE  FORMEN DER LEISTUNGSERHEBUNG</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7" name="Textfeld 2"/>
          <p:cNvSpPr txBox="1"/>
          <p:nvPr/>
        </p:nvSpPr>
        <p:spPr bwMode="auto">
          <a:xfrm>
            <a:off x="1125797" y="1827775"/>
            <a:ext cx="6552729" cy="923330"/>
          </a:xfrm>
          <a:prstGeom prst="rect">
            <a:avLst/>
          </a:prstGeom>
          <a:ln w="12700">
            <a:miter lim="400000"/>
          </a:ln>
        </p:spPr>
        <p:txBody>
          <a:bodyPr wrap="square" lIns="45719" rIns="45719">
            <a:spAutoFit/>
          </a:bodyPr>
          <a:lstStyle/>
          <a:p>
            <a:pPr>
              <a:defRPr sz="2400" b="1"/>
            </a:pPr>
            <a:r>
              <a:rPr lang="de-DE" sz="2000"/>
              <a:t>FORMAT VON LEISTUNGSERHEBUNGEN</a:t>
            </a:r>
            <a:endParaRPr/>
          </a:p>
          <a:p>
            <a:pPr>
              <a:buSzPct val="100000"/>
              <a:defRPr sz="2400"/>
            </a:pPr>
            <a:endParaRPr lang="de-DE" sz="1400"/>
          </a:p>
          <a:p>
            <a:pPr>
              <a:buSzPct val="100000"/>
              <a:defRPr sz="2400"/>
            </a:pPr>
            <a:endParaRPr lang="de-DE" sz="2000"/>
          </a:p>
        </p:txBody>
      </p:sp>
      <p:sp>
        <p:nvSpPr>
          <p:cNvPr id="2" name="Rechteck 1"/>
          <p:cNvSpPr/>
          <p:nvPr/>
        </p:nvSpPr>
        <p:spPr bwMode="auto">
          <a:xfrm>
            <a:off x="1125797" y="2101684"/>
            <a:ext cx="6552728" cy="4062651"/>
          </a:xfrm>
          <a:prstGeom prst="rect">
            <a:avLst/>
          </a:prstGeom>
        </p:spPr>
        <p:txBody>
          <a:bodyPr wrap="square">
            <a:spAutoFit/>
          </a:bodyPr>
          <a:lstStyle/>
          <a:p>
            <a:pPr>
              <a:buSzPct val="100000"/>
              <a:defRPr sz="2400"/>
            </a:pPr>
            <a:endParaRPr lang="de-DE" sz="2000"/>
          </a:p>
          <a:p>
            <a:pPr marL="342900" indent="-342900">
              <a:buSzPct val="100000"/>
              <a:buFont typeface="Arial"/>
              <a:buChar char="•"/>
              <a:defRPr sz="2400"/>
            </a:pPr>
            <a:r>
              <a:rPr lang="de-DE" sz="1700"/>
              <a:t>Aufgrund der angestrebten kommunikativen Kompetenz in der Fremdsprache haben offene Formen der Leistungsüberprüfung (presentations, role plays, etc.) im bilingualen Unterricht einen hohen Stellenwert.</a:t>
            </a:r>
            <a:endParaRPr/>
          </a:p>
          <a:p>
            <a:pPr marL="342900" indent="-342900">
              <a:buSzPct val="100000"/>
              <a:buFont typeface="Arial"/>
              <a:buChar char="•"/>
              <a:defRPr sz="2400"/>
            </a:pPr>
            <a:r>
              <a:rPr lang="de-DE" sz="1700"/>
              <a:t>Alternative Formen der Leistungserhebung können als praktischer Leistungsnachweis gewertet werden. </a:t>
            </a:r>
            <a:endParaRPr/>
          </a:p>
          <a:p>
            <a:pPr marL="285750" indent="-285750">
              <a:buSzPct val="100000"/>
              <a:buFont typeface="Arial"/>
              <a:buChar char="•"/>
              <a:defRPr sz="2400"/>
            </a:pPr>
            <a:r>
              <a:rPr lang="de-DE" sz="1700"/>
              <a:t>Gruppenbewertungen sind nicht zulässig (individuelle Bewertung)</a:t>
            </a:r>
            <a:endParaRPr/>
          </a:p>
          <a:p>
            <a:pPr marL="285750" indent="-285750">
              <a:buSzPct val="100000"/>
              <a:buFont typeface="Arial"/>
              <a:buChar char="•"/>
              <a:defRPr sz="2400"/>
            </a:pPr>
            <a:r>
              <a:rPr lang="de-DE" sz="1700"/>
              <a:t>Transparenz der Bewertung (z.B. Bewertungsbogen oder -kriterien)</a:t>
            </a:r>
            <a:endParaRPr/>
          </a:p>
          <a:p>
            <a:pPr marL="285750" indent="-285750">
              <a:buSzPct val="100000"/>
              <a:buFont typeface="Arial"/>
              <a:buChar char="•"/>
              <a:defRPr sz="2400"/>
            </a:pPr>
            <a:r>
              <a:rPr lang="de-DE" sz="1700"/>
              <a:t>Die Art und Weise der Erhebung des Leistungsstandes ist den</a:t>
            </a:r>
            <a:br>
              <a:rPr lang="de-DE" sz="1700"/>
            </a:br>
            <a:r>
              <a:rPr lang="de-DE" sz="1700"/>
              <a:t>Schüler*innen vorher bekannt zu geben (§ 52 Absatz 1 Satz 3 BayEUG)</a:t>
            </a:r>
            <a:endParaRPr/>
          </a:p>
          <a:p>
            <a:pPr marL="285750" indent="-285750">
              <a:buSzPct val="100000"/>
              <a:buFont typeface="Arial"/>
              <a:buChar char="•"/>
              <a:defRPr sz="2400"/>
            </a:pPr>
            <a:r>
              <a:rPr lang="de-DE" sz="1700"/>
              <a:t>eventuell Absprache Fachschaft/Klassenkonferenz/Schulleitung</a:t>
            </a:r>
            <a:endParaRPr/>
          </a:p>
          <a:p>
            <a:pPr marL="285750" indent="-285750">
              <a:buSzPct val="100000"/>
              <a:buFont typeface="Arial"/>
              <a:buChar char="•"/>
              <a:defRPr sz="2400"/>
            </a:pPr>
            <a:r>
              <a:rPr lang="de-DE" sz="1700"/>
              <a:t>Archivierung und Einsichtnahme (§§ 37ff. BaySchO)</a:t>
            </a:r>
            <a:endParaRPr/>
          </a:p>
          <a:p>
            <a:pPr marL="285750" indent="-285750">
              <a:buSzPct val="100000"/>
              <a:buFont typeface="Arial"/>
              <a:buChar char="•"/>
              <a:defRPr sz="2400"/>
            </a:pPr>
            <a:r>
              <a:rPr lang="de-DE" sz="1700"/>
              <a:t>Datenschutz gewährleistet (Anlage 2 Abschnitt 7 BaySchO)</a:t>
            </a:r>
          </a:p>
        </p:txBody>
      </p:sp>
      <p:sp>
        <p:nvSpPr>
          <p:cNvPr id="6" name="Textfeld 5"/>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8347394" y="889653"/>
            <a:ext cx="677106"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D     ALTERNATIVE  FORMEN DER LEISTUNGSERHEBUNG</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6" name="Textfeld 5"/>
          <p:cNvSpPr txBox="1"/>
          <p:nvPr/>
        </p:nvSpPr>
        <p:spPr bwMode="auto">
          <a:xfrm>
            <a:off x="179512" y="764704"/>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pic>
        <p:nvPicPr>
          <p:cNvPr id="3" name="Grafik 2"/>
          <p:cNvPicPr>
            <a:picLocks noChangeAspect="1"/>
          </p:cNvPicPr>
          <p:nvPr/>
        </p:nvPicPr>
        <p:blipFill>
          <a:blip r:embed="rId2"/>
          <a:stretch/>
        </p:blipFill>
        <p:spPr bwMode="auto">
          <a:xfrm>
            <a:off x="357273" y="1254812"/>
            <a:ext cx="7812360" cy="529659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extfeld 3"/>
          <p:cNvSpPr txBox="1"/>
          <p:nvPr/>
        </p:nvSpPr>
        <p:spPr bwMode="auto">
          <a:xfrm>
            <a:off x="8347394" y="889653"/>
            <a:ext cx="677106"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D     ALTERNATIVE  FORMEN DER LEISTUNGSERHEBUNG</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6" name="Textfeld 5"/>
          <p:cNvSpPr txBox="1"/>
          <p:nvPr/>
        </p:nvSpPr>
        <p:spPr bwMode="auto">
          <a:xfrm>
            <a:off x="179512" y="764704"/>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dirty="0" err="1">
                <a:solidFill>
                  <a:srgbClr val="339966"/>
                </a:solidFill>
              </a:rPr>
              <a:t>Assessing</a:t>
            </a:r>
            <a:r>
              <a:rPr lang="de-DE" dirty="0">
                <a:solidFill>
                  <a:srgbClr val="339966"/>
                </a:solidFill>
              </a:rPr>
              <a:t> CLIL - </a:t>
            </a:r>
            <a:r>
              <a:rPr lang="de-DE" dirty="0" err="1">
                <a:solidFill>
                  <a:srgbClr val="339966"/>
                </a:solidFill>
              </a:rPr>
              <a:t>Geography</a:t>
            </a:r>
            <a:endParaRPr lang="de-DE" dirty="0">
              <a:solidFill>
                <a:srgbClr val="339966"/>
              </a:solidFill>
            </a:endParaRPr>
          </a:p>
        </p:txBody>
      </p:sp>
      <p:pic>
        <p:nvPicPr>
          <p:cNvPr id="2" name="Grafik 1"/>
          <p:cNvPicPr>
            <a:picLocks noChangeAspect="1"/>
          </p:cNvPicPr>
          <p:nvPr/>
        </p:nvPicPr>
        <p:blipFill>
          <a:blip r:embed="rId2"/>
          <a:stretch/>
        </p:blipFill>
        <p:spPr bwMode="auto">
          <a:xfrm>
            <a:off x="199236" y="1315476"/>
            <a:ext cx="8073558" cy="519080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4"/>
          <p:cNvPicPr>
            <a:picLocks noChangeAspect="1"/>
          </p:cNvPicPr>
          <p:nvPr/>
        </p:nvPicPr>
        <p:blipFill>
          <a:blip r:embed="rId2"/>
          <a:stretch/>
        </p:blipFill>
        <p:spPr bwMode="auto">
          <a:xfrm>
            <a:off x="520087" y="2348880"/>
            <a:ext cx="8103825" cy="1330864"/>
          </a:xfrm>
          <a:prstGeom prst="rect">
            <a:avLst/>
          </a:prstGeom>
        </p:spPr>
      </p:pic>
      <p:sp>
        <p:nvSpPr>
          <p:cNvPr id="5" name="Textfeld 4"/>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p:cNvSpPr txBox="1"/>
          <p:nvPr/>
        </p:nvSpPr>
        <p:spPr bwMode="auto">
          <a:xfrm>
            <a:off x="730316" y="1252790"/>
            <a:ext cx="3384376" cy="40010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defTabSz="914400">
              <a:lnSpc>
                <a:spcPct val="100000"/>
              </a:lnSpc>
              <a:spcBef>
                <a:spcPts val="0"/>
              </a:spcBef>
              <a:spcAft>
                <a:spcPts val="0"/>
              </a:spcAft>
              <a:buClrTx/>
              <a:buSzTx/>
              <a:buFontTx/>
              <a:buNone/>
              <a:defRPr/>
            </a:pPr>
            <a:r>
              <a:rPr lang="de-DE" sz="2000" b="1" i="0" u="none" strike="noStrike" cap="none" spc="0">
                <a:ln>
                  <a:noFill/>
                </a:ln>
                <a:solidFill>
                  <a:srgbClr val="000000"/>
                </a:solidFill>
                <a:latin typeface="+mj-lt"/>
                <a:ea typeface="+mj-ea"/>
                <a:cs typeface="+mj-cs"/>
              </a:rPr>
              <a:t>1. Lapbook</a:t>
            </a:r>
          </a:p>
        </p:txBody>
      </p:sp>
      <p:sp>
        <p:nvSpPr>
          <p:cNvPr id="5" name="Textfeld 4"/>
          <p:cNvSpPr txBox="1"/>
          <p:nvPr/>
        </p:nvSpPr>
        <p:spPr bwMode="auto">
          <a:xfrm>
            <a:off x="8049871" y="891551"/>
            <a:ext cx="677106"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D     ALTERNATIVE  FORMEN DER LEISTUNGSERHEBUNG</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6" name="Textfeld 5"/>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pic>
        <p:nvPicPr>
          <p:cNvPr id="4" name="Grafik 3">
            <a:extLst>
              <a:ext uri="{FF2B5EF4-FFF2-40B4-BE49-F238E27FC236}">
                <a16:creationId xmlns:a16="http://schemas.microsoft.com/office/drawing/2014/main" id="{F8197A05-8ACE-AA32-40CE-0F4A62C036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278" y="3459830"/>
            <a:ext cx="3838317" cy="2872120"/>
          </a:xfrm>
          <a:prstGeom prst="rect">
            <a:avLst/>
          </a:prstGeom>
        </p:spPr>
      </p:pic>
      <p:pic>
        <p:nvPicPr>
          <p:cNvPr id="8" name="Grafik 7">
            <a:extLst>
              <a:ext uri="{FF2B5EF4-FFF2-40B4-BE49-F238E27FC236}">
                <a16:creationId xmlns:a16="http://schemas.microsoft.com/office/drawing/2014/main" id="{9168B94A-D5E7-4CF9-ABF7-1EAA786C5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39" y="3459830"/>
            <a:ext cx="3336788" cy="2496838"/>
          </a:xfrm>
          <a:prstGeom prst="rect">
            <a:avLst/>
          </a:prstGeom>
        </p:spPr>
      </p:pic>
      <p:pic>
        <p:nvPicPr>
          <p:cNvPr id="10" name="Grafik 9">
            <a:extLst>
              <a:ext uri="{FF2B5EF4-FFF2-40B4-BE49-F238E27FC236}">
                <a16:creationId xmlns:a16="http://schemas.microsoft.com/office/drawing/2014/main" id="{291C2E52-B925-A42A-E28F-720811A8F5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6" t="16535" r="-20605" b="26774"/>
          <a:stretch/>
        </p:blipFill>
        <p:spPr>
          <a:xfrm>
            <a:off x="2422504" y="1480708"/>
            <a:ext cx="4861032" cy="172819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a:extLst>
              <a:ext uri="{FF2B5EF4-FFF2-40B4-BE49-F238E27FC236}">
                <a16:creationId xmlns:a16="http://schemas.microsoft.com/office/drawing/2014/main" id="{484B88F1-6292-B6D5-3119-82962FAD8A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432" y="2229296"/>
            <a:ext cx="4509120" cy="3374066"/>
          </a:xfrm>
          <a:prstGeom prst="rect">
            <a:avLst/>
          </a:prstGeom>
        </p:spPr>
      </p:pic>
      <p:pic>
        <p:nvPicPr>
          <p:cNvPr id="5" name="Grafik 4">
            <a:extLst>
              <a:ext uri="{FF2B5EF4-FFF2-40B4-BE49-F238E27FC236}">
                <a16:creationId xmlns:a16="http://schemas.microsoft.com/office/drawing/2014/main" id="{4137E6FE-2528-955D-CDD2-F25C0B3A78C8}"/>
              </a:ext>
            </a:extLst>
          </p:cNvPr>
          <p:cNvPicPr>
            <a:picLocks noChangeAspect="1"/>
          </p:cNvPicPr>
          <p:nvPr/>
        </p:nvPicPr>
        <p:blipFill>
          <a:blip r:embed="rId3"/>
          <a:stretch>
            <a:fillRect/>
          </a:stretch>
        </p:blipFill>
        <p:spPr>
          <a:xfrm>
            <a:off x="509839" y="1361200"/>
            <a:ext cx="3342081" cy="446637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743221" y="1468855"/>
            <a:ext cx="6624736" cy="4524315"/>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indent="0" defTabSz="914400">
              <a:lnSpc>
                <a:spcPct val="100000"/>
              </a:lnSpc>
              <a:spcBef>
                <a:spcPts val="0"/>
              </a:spcBef>
              <a:spcAft>
                <a:spcPts val="0"/>
              </a:spcAft>
              <a:buClrTx/>
              <a:buSzTx/>
              <a:buFontTx/>
              <a:buNone/>
              <a:defRPr/>
            </a:pPr>
            <a:r>
              <a:rPr lang="de-DE" b="1"/>
              <a:t>2</a:t>
            </a:r>
            <a:r>
              <a:rPr lang="de-DE" sz="1800" b="1" i="0" u="none" strike="noStrike" cap="none" spc="0">
                <a:ln>
                  <a:noFill/>
                </a:ln>
                <a:solidFill>
                  <a:srgbClr val="000000"/>
                </a:solidFill>
                <a:latin typeface="+mj-lt"/>
                <a:ea typeface="+mj-ea"/>
                <a:cs typeface="+mj-cs"/>
              </a:rPr>
              <a:t>. </a:t>
            </a:r>
            <a:r>
              <a:rPr lang="de-DE" b="1"/>
              <a:t>Erklärvideo</a:t>
            </a:r>
            <a:endParaRPr/>
          </a:p>
          <a:p>
            <a:pPr marL="0" marR="0" indent="0" defTabSz="914400">
              <a:lnSpc>
                <a:spcPct val="100000"/>
              </a:lnSpc>
              <a:spcBef>
                <a:spcPts val="0"/>
              </a:spcBef>
              <a:spcAft>
                <a:spcPts val="0"/>
              </a:spcAft>
              <a:buClrTx/>
              <a:buSzTx/>
              <a:buFontTx/>
              <a:buNone/>
              <a:defRPr/>
            </a:pPr>
            <a:endParaRPr lang="de-DE" sz="1800" b="1" i="0" u="none" strike="noStrike" cap="none" spc="0">
              <a:ln>
                <a:noFill/>
              </a:ln>
              <a:solidFill>
                <a:srgbClr val="000000"/>
              </a:solidFill>
              <a:latin typeface="+mj-lt"/>
              <a:ea typeface="+mj-ea"/>
              <a:cs typeface="+mj-cs"/>
            </a:endParaRPr>
          </a:p>
          <a:p>
            <a:pPr marL="0" marR="0" indent="0" defTabSz="914400">
              <a:lnSpc>
                <a:spcPct val="100000"/>
              </a:lnSpc>
              <a:spcBef>
                <a:spcPts val="0"/>
              </a:spcBef>
              <a:spcAft>
                <a:spcPts val="0"/>
              </a:spcAft>
              <a:buClrTx/>
              <a:buSzTx/>
              <a:buFontTx/>
              <a:buNone/>
              <a:defRPr/>
            </a:pPr>
            <a:r>
              <a:rPr lang="de-DE" b="1"/>
              <a:t>Verschiedene Möglichkeiten zur Erstellung von Erklärvideos abhängig von</a:t>
            </a:r>
            <a:endParaRPr/>
          </a:p>
          <a:p>
            <a:pPr marL="0" marR="0" indent="0" defTabSz="914400">
              <a:lnSpc>
                <a:spcPct val="100000"/>
              </a:lnSpc>
              <a:spcBef>
                <a:spcPts val="0"/>
              </a:spcBef>
              <a:spcAft>
                <a:spcPts val="0"/>
              </a:spcAft>
              <a:buClrTx/>
              <a:buSzTx/>
              <a:buFontTx/>
              <a:buNone/>
              <a:defRPr/>
            </a:pPr>
            <a:endParaRPr lang="de-DE"/>
          </a:p>
          <a:p>
            <a:pPr marL="285750" lvl="2" indent="-285750">
              <a:buFont typeface="Courier New"/>
              <a:buChar char="o"/>
              <a:defRPr/>
            </a:pPr>
            <a:r>
              <a:rPr lang="de-DE"/>
              <a:t> Themengebiet</a:t>
            </a:r>
            <a:endParaRPr/>
          </a:p>
          <a:p>
            <a:pPr marL="285750" lvl="2" indent="-285750">
              <a:buFont typeface="Courier New"/>
              <a:buChar char="o"/>
              <a:defRPr/>
            </a:pPr>
            <a:r>
              <a:rPr lang="de-DE"/>
              <a:t> Jahrgangsstufe</a:t>
            </a:r>
            <a:endParaRPr/>
          </a:p>
          <a:p>
            <a:pPr marL="285750" lvl="2" indent="-285750">
              <a:buFont typeface="Courier New"/>
              <a:buChar char="o"/>
              <a:defRPr/>
            </a:pPr>
            <a:r>
              <a:rPr lang="de-DE"/>
              <a:t> Organisatorischen Rahmenbedingungen</a:t>
            </a:r>
            <a:endParaRPr/>
          </a:p>
          <a:p>
            <a:pPr marL="0" marR="0" indent="0" defTabSz="914400">
              <a:lnSpc>
                <a:spcPct val="100000"/>
              </a:lnSpc>
              <a:spcBef>
                <a:spcPts val="0"/>
              </a:spcBef>
              <a:spcAft>
                <a:spcPts val="0"/>
              </a:spcAft>
              <a:buClrTx/>
              <a:buSzTx/>
              <a:buFontTx/>
              <a:buNone/>
              <a:defRPr/>
            </a:pPr>
            <a:endParaRPr lang="de-DE" b="1"/>
          </a:p>
          <a:p>
            <a:pPr marL="0" marR="0" indent="0" defTabSz="914400">
              <a:lnSpc>
                <a:spcPct val="100000"/>
              </a:lnSpc>
              <a:spcBef>
                <a:spcPts val="0"/>
              </a:spcBef>
              <a:spcAft>
                <a:spcPts val="0"/>
              </a:spcAft>
              <a:buClrTx/>
              <a:buSzTx/>
              <a:buFontTx/>
              <a:buNone/>
              <a:defRPr/>
            </a:pPr>
            <a:r>
              <a:rPr lang="de-DE" b="1"/>
              <a:t>Beispiele: </a:t>
            </a:r>
            <a:endParaRPr/>
          </a:p>
          <a:p>
            <a:pPr marL="0" marR="0" indent="0" defTabSz="914400">
              <a:lnSpc>
                <a:spcPct val="100000"/>
              </a:lnSpc>
              <a:spcBef>
                <a:spcPts val="0"/>
              </a:spcBef>
              <a:spcAft>
                <a:spcPts val="0"/>
              </a:spcAft>
              <a:buClrTx/>
              <a:buSzTx/>
              <a:buFontTx/>
              <a:buNone/>
              <a:defRPr/>
            </a:pPr>
            <a:endParaRPr lang="de-DE"/>
          </a:p>
          <a:p>
            <a:pPr marL="285750" marR="0" indent="-285750" defTabSz="914400">
              <a:lnSpc>
                <a:spcPct val="100000"/>
              </a:lnSpc>
              <a:spcBef>
                <a:spcPts val="0"/>
              </a:spcBef>
              <a:spcAft>
                <a:spcPts val="0"/>
              </a:spcAft>
              <a:buClrTx/>
              <a:buSzTx/>
              <a:buFont typeface="Arial"/>
              <a:buChar char="•"/>
              <a:defRPr/>
            </a:pPr>
            <a:r>
              <a:rPr lang="de-DE" sz="1800" i="0" u="none" strike="noStrike" cap="none" spc="0">
                <a:ln>
                  <a:noFill/>
                </a:ln>
                <a:solidFill>
                  <a:srgbClr val="000000"/>
                </a:solidFill>
                <a:latin typeface="+mj-lt"/>
                <a:ea typeface="+mj-ea"/>
                <a:cs typeface="+mj-cs"/>
              </a:rPr>
              <a:t>Eigenständiges Besprechen eines schon existierenden Videos ohne Ton</a:t>
            </a:r>
            <a:endParaRPr/>
          </a:p>
          <a:p>
            <a:pPr marL="285750" marR="0" indent="-285750" defTabSz="914400">
              <a:lnSpc>
                <a:spcPct val="100000"/>
              </a:lnSpc>
              <a:spcBef>
                <a:spcPts val="0"/>
              </a:spcBef>
              <a:spcAft>
                <a:spcPts val="0"/>
              </a:spcAft>
              <a:buClrTx/>
              <a:buSzTx/>
              <a:buFont typeface="Arial"/>
              <a:buChar char="•"/>
              <a:defRPr/>
            </a:pPr>
            <a:r>
              <a:rPr lang="de-DE"/>
              <a:t>Erstellen eines Erklärvideos mit Legetechnik </a:t>
            </a:r>
            <a:endParaRPr/>
          </a:p>
          <a:p>
            <a:pPr marL="285750" marR="0" indent="-285750" defTabSz="914400">
              <a:lnSpc>
                <a:spcPct val="100000"/>
              </a:lnSpc>
              <a:spcBef>
                <a:spcPts val="0"/>
              </a:spcBef>
              <a:spcAft>
                <a:spcPts val="0"/>
              </a:spcAft>
              <a:buClrTx/>
              <a:buSzTx/>
              <a:buFont typeface="Arial"/>
              <a:buChar char="•"/>
              <a:defRPr/>
            </a:pPr>
            <a:r>
              <a:rPr lang="de-DE"/>
              <a:t>Erstellen einer besprochenen PowerPoint Präsentation</a:t>
            </a:r>
            <a:endParaRPr/>
          </a:p>
          <a:p>
            <a:pPr marL="285750" marR="0" indent="-285750" defTabSz="914400">
              <a:lnSpc>
                <a:spcPct val="100000"/>
              </a:lnSpc>
              <a:spcBef>
                <a:spcPts val="0"/>
              </a:spcBef>
              <a:spcAft>
                <a:spcPts val="0"/>
              </a:spcAft>
              <a:buClrTx/>
              <a:buSzTx/>
              <a:buFont typeface="Arial"/>
              <a:buChar char="•"/>
              <a:defRPr/>
            </a:pPr>
            <a:r>
              <a:rPr lang="de-DE" sz="1800" i="0" u="none" strike="noStrike" cap="none" spc="0">
                <a:ln>
                  <a:noFill/>
                </a:ln>
                <a:solidFill>
                  <a:srgbClr val="000000"/>
                </a:solidFill>
                <a:latin typeface="+mj-lt"/>
                <a:ea typeface="+mj-ea"/>
                <a:cs typeface="+mj-cs"/>
              </a:rPr>
              <a:t>Erstellen eines Erklärvideos mit „my simple show“</a:t>
            </a:r>
            <a:endParaRPr/>
          </a:p>
        </p:txBody>
      </p:sp>
      <p:pic>
        <p:nvPicPr>
          <p:cNvPr id="4" name="Grafik 3"/>
          <p:cNvPicPr>
            <a:picLocks noChangeAspect="1"/>
          </p:cNvPicPr>
          <p:nvPr/>
        </p:nvPicPr>
        <p:blipFill>
          <a:blip r:embed="rId2"/>
          <a:stretch/>
        </p:blipFill>
        <p:spPr bwMode="auto">
          <a:xfrm>
            <a:off x="7956375" y="980728"/>
            <a:ext cx="676715" cy="5620999"/>
          </a:xfrm>
          <a:prstGeom prst="rect">
            <a:avLst/>
          </a:prstGeom>
        </p:spPr>
      </p:pic>
      <p:sp>
        <p:nvSpPr>
          <p:cNvPr id="6" name="Textfeld 5"/>
          <p:cNvSpPr txBox="1"/>
          <p:nvPr/>
        </p:nvSpPr>
        <p:spPr bwMode="auto">
          <a:xfrm>
            <a:off x="154802" y="869414"/>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827584" y="1293681"/>
            <a:ext cx="6624736" cy="147732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indent="0" defTabSz="914400">
              <a:lnSpc>
                <a:spcPct val="100000"/>
              </a:lnSpc>
              <a:spcBef>
                <a:spcPts val="0"/>
              </a:spcBef>
              <a:spcAft>
                <a:spcPts val="0"/>
              </a:spcAft>
              <a:buClrTx/>
              <a:buSzTx/>
              <a:buFontTx/>
              <a:buNone/>
              <a:defRPr/>
            </a:pPr>
            <a:endParaRPr lang="de-DE" b="1"/>
          </a:p>
          <a:p>
            <a:pPr marL="0" marR="0" indent="0" defTabSz="914400">
              <a:lnSpc>
                <a:spcPct val="100000"/>
              </a:lnSpc>
              <a:spcBef>
                <a:spcPts val="0"/>
              </a:spcBef>
              <a:spcAft>
                <a:spcPts val="0"/>
              </a:spcAft>
              <a:buClrTx/>
              <a:buSzTx/>
              <a:buFontTx/>
              <a:buNone/>
              <a:defRPr/>
            </a:pPr>
            <a:r>
              <a:rPr lang="de-DE" b="1"/>
              <a:t>3. E-Book</a:t>
            </a:r>
            <a:endParaRPr/>
          </a:p>
          <a:p>
            <a:pPr marL="0" marR="0" indent="0" defTabSz="914400">
              <a:lnSpc>
                <a:spcPct val="100000"/>
              </a:lnSpc>
              <a:spcBef>
                <a:spcPts val="0"/>
              </a:spcBef>
              <a:spcAft>
                <a:spcPts val="0"/>
              </a:spcAft>
              <a:buClrTx/>
              <a:buSzTx/>
              <a:buFontTx/>
              <a:buNone/>
              <a:defRPr/>
            </a:pPr>
            <a:endParaRPr lang="de-DE" sz="1800" b="1" i="0" u="none" strike="noStrike" cap="none" spc="0">
              <a:ln>
                <a:noFill/>
              </a:ln>
              <a:solidFill>
                <a:srgbClr val="000000"/>
              </a:solidFill>
              <a:latin typeface="+mj-lt"/>
              <a:ea typeface="+mj-ea"/>
              <a:cs typeface="+mj-cs"/>
            </a:endParaRPr>
          </a:p>
          <a:p>
            <a:pPr marL="285750" marR="0" indent="-285750" defTabSz="914400">
              <a:lnSpc>
                <a:spcPct val="100000"/>
              </a:lnSpc>
              <a:spcBef>
                <a:spcPts val="0"/>
              </a:spcBef>
              <a:spcAft>
                <a:spcPts val="0"/>
              </a:spcAft>
              <a:buClrTx/>
              <a:buSzTx/>
              <a:buFont typeface="Arial"/>
              <a:buChar char="•"/>
              <a:defRPr/>
            </a:pPr>
            <a:r>
              <a:rPr lang="de-DE" sz="1800" b="1" i="0" u="none" strike="noStrike" cap="none" spc="0">
                <a:ln>
                  <a:noFill/>
                </a:ln>
                <a:solidFill>
                  <a:srgbClr val="000000"/>
                </a:solidFill>
                <a:latin typeface="+mj-lt"/>
                <a:ea typeface="+mj-ea"/>
                <a:cs typeface="+mj-cs"/>
              </a:rPr>
              <a:t>Mit Book </a:t>
            </a:r>
            <a:r>
              <a:rPr lang="de-DE" b="1"/>
              <a:t>C</a:t>
            </a:r>
            <a:r>
              <a:rPr lang="de-DE" sz="1800" b="1" i="0" u="none" strike="noStrike" cap="none" spc="0">
                <a:ln>
                  <a:noFill/>
                </a:ln>
                <a:solidFill>
                  <a:srgbClr val="000000"/>
                </a:solidFill>
                <a:latin typeface="+mj-lt"/>
                <a:ea typeface="+mj-ea"/>
                <a:cs typeface="+mj-cs"/>
              </a:rPr>
              <a:t>reator</a:t>
            </a:r>
            <a:endParaRPr/>
          </a:p>
          <a:p>
            <a:pPr marL="285750" marR="0" indent="-285750" defTabSz="914400">
              <a:lnSpc>
                <a:spcPct val="100000"/>
              </a:lnSpc>
              <a:spcBef>
                <a:spcPts val="0"/>
              </a:spcBef>
              <a:spcAft>
                <a:spcPts val="0"/>
              </a:spcAft>
              <a:buClrTx/>
              <a:buSzTx/>
              <a:buFont typeface="Arial"/>
              <a:buChar char="•"/>
              <a:defRPr/>
            </a:pPr>
            <a:r>
              <a:rPr lang="de-DE" b="1"/>
              <a:t>Erklärvideo dazu unter       </a:t>
            </a:r>
            <a:r>
              <a:rPr lang="de-DE"/>
              <a:t>https://youtu.be/V8Ffq0_KHYA</a:t>
            </a:r>
            <a:endParaRPr lang="de-DE" sz="1800" i="0" u="none" strike="noStrike" cap="none" spc="0">
              <a:ln>
                <a:noFill/>
              </a:ln>
              <a:solidFill>
                <a:srgbClr val="000000"/>
              </a:solidFill>
              <a:latin typeface="+mj-lt"/>
              <a:ea typeface="+mj-ea"/>
              <a:cs typeface="+mj-cs"/>
            </a:endParaRPr>
          </a:p>
        </p:txBody>
      </p:sp>
      <p:pic>
        <p:nvPicPr>
          <p:cNvPr id="4" name="Grafik 3"/>
          <p:cNvPicPr>
            <a:picLocks noChangeAspect="1"/>
          </p:cNvPicPr>
          <p:nvPr/>
        </p:nvPicPr>
        <p:blipFill>
          <a:blip r:embed="rId2"/>
          <a:stretch/>
        </p:blipFill>
        <p:spPr bwMode="auto">
          <a:xfrm>
            <a:off x="7956375" y="980728"/>
            <a:ext cx="676715" cy="5620999"/>
          </a:xfrm>
          <a:prstGeom prst="rect">
            <a:avLst/>
          </a:prstGeom>
        </p:spPr>
      </p:pic>
      <p:sp>
        <p:nvSpPr>
          <p:cNvPr id="5" name="Textfeld 4"/>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899592" y="1124744"/>
            <a:ext cx="6624736" cy="4801314"/>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indent="0" defTabSz="914400">
              <a:lnSpc>
                <a:spcPct val="100000"/>
              </a:lnSpc>
              <a:spcBef>
                <a:spcPts val="0"/>
              </a:spcBef>
              <a:spcAft>
                <a:spcPts val="0"/>
              </a:spcAft>
              <a:buClrTx/>
              <a:buSzTx/>
              <a:buFontTx/>
              <a:buNone/>
              <a:defRPr/>
            </a:pPr>
            <a:r>
              <a:rPr lang="de-DE" b="1"/>
              <a:t>4. Podcast</a:t>
            </a:r>
            <a:endParaRPr/>
          </a:p>
          <a:p>
            <a:pPr marL="0" marR="0" indent="0" defTabSz="914400">
              <a:lnSpc>
                <a:spcPct val="100000"/>
              </a:lnSpc>
              <a:spcBef>
                <a:spcPts val="0"/>
              </a:spcBef>
              <a:spcAft>
                <a:spcPts val="0"/>
              </a:spcAft>
              <a:buClrTx/>
              <a:buSzTx/>
              <a:buFontTx/>
              <a:buNone/>
              <a:defRPr/>
            </a:pPr>
            <a:endParaRPr lang="de-DE" sz="1800" b="1" i="0" u="none" strike="noStrike" cap="none" spc="0">
              <a:ln>
                <a:noFill/>
              </a:ln>
              <a:solidFill>
                <a:srgbClr val="000000"/>
              </a:solidFill>
              <a:latin typeface="+mj-lt"/>
              <a:ea typeface="+mj-ea"/>
              <a:cs typeface="+mj-cs"/>
            </a:endParaRPr>
          </a:p>
          <a:p>
            <a:pPr marL="0" marR="0" indent="0" defTabSz="914400">
              <a:lnSpc>
                <a:spcPct val="100000"/>
              </a:lnSpc>
              <a:spcBef>
                <a:spcPts val="0"/>
              </a:spcBef>
              <a:spcAft>
                <a:spcPts val="0"/>
              </a:spcAft>
              <a:buClrTx/>
              <a:buSzTx/>
              <a:buFontTx/>
              <a:buNone/>
              <a:defRPr/>
            </a:pPr>
            <a:r>
              <a:rPr lang="de-DE" b="1"/>
              <a:t>Was ist zu beachten? </a:t>
            </a:r>
            <a:endParaRPr/>
          </a:p>
          <a:p>
            <a:pPr marL="0" marR="0" indent="0" defTabSz="914400">
              <a:lnSpc>
                <a:spcPct val="100000"/>
              </a:lnSpc>
              <a:spcBef>
                <a:spcPts val="0"/>
              </a:spcBef>
              <a:spcAft>
                <a:spcPts val="0"/>
              </a:spcAft>
              <a:buClrTx/>
              <a:buSzTx/>
              <a:buFontTx/>
              <a:buNone/>
              <a:defRPr/>
            </a:pPr>
            <a:endParaRPr lang="de-DE" b="1"/>
          </a:p>
          <a:p>
            <a:pPr marL="285750" marR="0" indent="-285750" defTabSz="914400">
              <a:lnSpc>
                <a:spcPct val="100000"/>
              </a:lnSpc>
              <a:spcBef>
                <a:spcPts val="0"/>
              </a:spcBef>
              <a:spcAft>
                <a:spcPts val="0"/>
              </a:spcAft>
              <a:buClrTx/>
              <a:buSzTx/>
              <a:buFont typeface="Arial"/>
              <a:buChar char="•"/>
              <a:defRPr/>
            </a:pPr>
            <a:r>
              <a:rPr lang="de-DE"/>
              <a:t>Deutliches Sprechen</a:t>
            </a:r>
            <a:endParaRPr/>
          </a:p>
          <a:p>
            <a:pPr marL="285750" marR="0" indent="-285750" defTabSz="914400">
              <a:lnSpc>
                <a:spcPct val="100000"/>
              </a:lnSpc>
              <a:spcBef>
                <a:spcPts val="0"/>
              </a:spcBef>
              <a:spcAft>
                <a:spcPts val="0"/>
              </a:spcAft>
              <a:buClrTx/>
              <a:buSzTx/>
              <a:buFont typeface="Arial"/>
              <a:buChar char="•"/>
              <a:defRPr/>
            </a:pPr>
            <a:r>
              <a:rPr lang="de-DE"/>
              <a:t>Leicht verständliche Sprache (nicht zu viele Fremdwörter, kurze Sätze, keine doppelten Verneinungen, Aktiv statt Passiv, …)</a:t>
            </a:r>
            <a:endParaRPr/>
          </a:p>
          <a:p>
            <a:pPr marL="285750" marR="0" indent="-285750" defTabSz="914400">
              <a:lnSpc>
                <a:spcPct val="100000"/>
              </a:lnSpc>
              <a:spcBef>
                <a:spcPts val="0"/>
              </a:spcBef>
              <a:spcAft>
                <a:spcPts val="0"/>
              </a:spcAft>
              <a:buClrTx/>
              <a:buSzTx/>
              <a:buFont typeface="Arial"/>
              <a:buChar char="•"/>
              <a:defRPr/>
            </a:pPr>
            <a:r>
              <a:rPr lang="de-DE" sz="1800" i="0" u="none" strike="noStrike" cap="none" spc="0">
                <a:ln>
                  <a:noFill/>
                </a:ln>
                <a:solidFill>
                  <a:srgbClr val="000000"/>
                </a:solidFill>
                <a:latin typeface="+mj-lt"/>
                <a:ea typeface="+mj-ea"/>
                <a:cs typeface="+mj-cs"/>
              </a:rPr>
              <a:t>Klare Struktur, keine Gedankensprünge </a:t>
            </a:r>
            <a:endParaRPr/>
          </a:p>
          <a:p>
            <a:pPr marL="285750" marR="0" indent="-285750" defTabSz="914400">
              <a:lnSpc>
                <a:spcPct val="100000"/>
              </a:lnSpc>
              <a:spcBef>
                <a:spcPts val="0"/>
              </a:spcBef>
              <a:spcAft>
                <a:spcPts val="0"/>
              </a:spcAft>
              <a:buClrTx/>
              <a:buSzTx/>
              <a:buFont typeface="Arial"/>
              <a:buChar char="•"/>
              <a:defRPr/>
            </a:pPr>
            <a:r>
              <a:rPr lang="de-DE" sz="1800" i="0" u="none" strike="noStrike" cap="none" spc="0">
                <a:ln>
                  <a:noFill/>
                </a:ln>
                <a:solidFill>
                  <a:srgbClr val="000000"/>
                </a:solidFill>
                <a:latin typeface="+mj-lt"/>
                <a:ea typeface="+mj-ea"/>
                <a:cs typeface="+mj-cs"/>
              </a:rPr>
              <a:t>Hervorheben von Sprechpausen, Betonungen </a:t>
            </a:r>
            <a:endParaRPr/>
          </a:p>
          <a:p>
            <a:pPr marL="285750" marR="0" indent="-285750" defTabSz="914400">
              <a:lnSpc>
                <a:spcPct val="100000"/>
              </a:lnSpc>
              <a:spcBef>
                <a:spcPts val="0"/>
              </a:spcBef>
              <a:spcAft>
                <a:spcPts val="0"/>
              </a:spcAft>
              <a:buClrTx/>
              <a:buSzTx/>
              <a:buFont typeface="Arial"/>
              <a:buChar char="•"/>
              <a:defRPr/>
            </a:pPr>
            <a:r>
              <a:rPr lang="de-DE"/>
              <a:t>Verwendung von Umgangssprache erlaubt</a:t>
            </a:r>
            <a:endParaRPr/>
          </a:p>
          <a:p>
            <a:pPr marL="285750" marR="0" indent="-285750" defTabSz="914400">
              <a:lnSpc>
                <a:spcPct val="100000"/>
              </a:lnSpc>
              <a:spcBef>
                <a:spcPts val="0"/>
              </a:spcBef>
              <a:spcAft>
                <a:spcPts val="0"/>
              </a:spcAft>
              <a:buClrTx/>
              <a:buSzTx/>
              <a:buFont typeface="Arial"/>
              <a:buChar char="•"/>
              <a:defRPr/>
            </a:pPr>
            <a:r>
              <a:rPr lang="de-DE" sz="1800" i="0" u="none" strike="noStrike" cap="none" spc="0">
                <a:ln>
                  <a:noFill/>
                </a:ln>
                <a:solidFill>
                  <a:srgbClr val="000000"/>
                </a:solidFill>
                <a:latin typeface="+mj-lt"/>
                <a:ea typeface="+mj-ea"/>
                <a:cs typeface="+mj-cs"/>
              </a:rPr>
              <a:t>Wiederholungen von wichtigen Fakten</a:t>
            </a:r>
            <a:endParaRPr/>
          </a:p>
          <a:p>
            <a:pPr marR="0" defTabSz="914400">
              <a:lnSpc>
                <a:spcPct val="100000"/>
              </a:lnSpc>
              <a:spcBef>
                <a:spcPts val="0"/>
              </a:spcBef>
              <a:spcAft>
                <a:spcPts val="0"/>
              </a:spcAft>
              <a:buClrTx/>
              <a:buSzTx/>
              <a:defRPr/>
            </a:pPr>
            <a:endParaRPr lang="de-DE" b="1"/>
          </a:p>
          <a:p>
            <a:pPr marR="0" defTabSz="914400">
              <a:lnSpc>
                <a:spcPct val="100000"/>
              </a:lnSpc>
              <a:spcBef>
                <a:spcPts val="0"/>
              </a:spcBef>
              <a:spcAft>
                <a:spcPts val="0"/>
              </a:spcAft>
              <a:buClrTx/>
              <a:buSzTx/>
              <a:defRPr/>
            </a:pPr>
            <a:r>
              <a:rPr lang="de-DE" sz="1800" b="1" i="0" u="none" strike="noStrike" cap="none" spc="0">
                <a:ln>
                  <a:noFill/>
                </a:ln>
                <a:solidFill>
                  <a:srgbClr val="000000"/>
                </a:solidFill>
                <a:latin typeface="+mj-lt"/>
                <a:ea typeface="+mj-ea"/>
                <a:cs typeface="+mj-cs"/>
              </a:rPr>
              <a:t>Weitere Infos: </a:t>
            </a:r>
            <a:endParaRPr/>
          </a:p>
          <a:p>
            <a:pPr marR="0" defTabSz="914400">
              <a:lnSpc>
                <a:spcPct val="100000"/>
              </a:lnSpc>
              <a:spcBef>
                <a:spcPts val="0"/>
              </a:spcBef>
              <a:spcAft>
                <a:spcPts val="0"/>
              </a:spcAft>
              <a:buClrTx/>
              <a:buSzTx/>
              <a:defRPr/>
            </a:pPr>
            <a:endParaRPr lang="de-DE" sz="1800" i="0" u="none" strike="noStrike" cap="none" spc="0">
              <a:ln>
                <a:noFill/>
              </a:ln>
              <a:solidFill>
                <a:srgbClr val="000000"/>
              </a:solidFill>
              <a:latin typeface="+mj-lt"/>
              <a:ea typeface="+mj-ea"/>
              <a:cs typeface="+mj-cs"/>
            </a:endParaRPr>
          </a:p>
          <a:p>
            <a:pPr marL="285750" marR="0" indent="-285750" defTabSz="914400">
              <a:lnSpc>
                <a:spcPct val="100000"/>
              </a:lnSpc>
              <a:spcBef>
                <a:spcPts val="0"/>
              </a:spcBef>
              <a:spcAft>
                <a:spcPts val="0"/>
              </a:spcAft>
              <a:buClrTx/>
              <a:buSzTx/>
              <a:buFont typeface="Arial"/>
              <a:buChar char="•"/>
              <a:defRPr/>
            </a:pPr>
            <a:r>
              <a:rPr lang="de-DE"/>
              <a:t>Erstellung mit den Programmen Garageband oder Audacity</a:t>
            </a:r>
            <a:endParaRPr/>
          </a:p>
          <a:p>
            <a:pPr marL="285750" marR="0" indent="-285750" defTabSz="914400">
              <a:lnSpc>
                <a:spcPct val="100000"/>
              </a:lnSpc>
              <a:spcBef>
                <a:spcPts val="0"/>
              </a:spcBef>
              <a:spcAft>
                <a:spcPts val="0"/>
              </a:spcAft>
              <a:buClrTx/>
              <a:buSzTx/>
              <a:buFont typeface="Arial"/>
              <a:buChar char="•"/>
              <a:defRPr/>
            </a:pPr>
            <a:r>
              <a:rPr lang="de-DE" sz="1800" i="0" u="none" strike="noStrike" cap="none" spc="0">
                <a:ln>
                  <a:noFill/>
                </a:ln>
                <a:solidFill>
                  <a:srgbClr val="000000"/>
                </a:solidFill>
                <a:latin typeface="+mj-lt"/>
                <a:ea typeface="+mj-ea"/>
                <a:cs typeface="+mj-cs"/>
              </a:rPr>
              <a:t>Hinzufügen von Musik, Effekten,… möglich</a:t>
            </a:r>
            <a:endParaRPr/>
          </a:p>
          <a:p>
            <a:pPr marL="285750" marR="0" indent="-285750" defTabSz="914400">
              <a:lnSpc>
                <a:spcPct val="100000"/>
              </a:lnSpc>
              <a:spcBef>
                <a:spcPts val="0"/>
              </a:spcBef>
              <a:spcAft>
                <a:spcPts val="0"/>
              </a:spcAft>
              <a:buClrTx/>
              <a:buSzTx/>
              <a:buFont typeface="Arial"/>
              <a:buChar char="•"/>
              <a:defRPr/>
            </a:pPr>
            <a:endParaRPr lang="de-DE" sz="1800" i="0" u="none" strike="noStrike" cap="none" spc="0">
              <a:ln>
                <a:noFill/>
              </a:ln>
              <a:solidFill>
                <a:srgbClr val="000000"/>
              </a:solidFill>
              <a:latin typeface="+mj-lt"/>
              <a:ea typeface="+mj-ea"/>
              <a:cs typeface="+mj-cs"/>
            </a:endParaRPr>
          </a:p>
        </p:txBody>
      </p:sp>
      <p:pic>
        <p:nvPicPr>
          <p:cNvPr id="4" name="Grafik 3"/>
          <p:cNvPicPr>
            <a:picLocks noChangeAspect="1"/>
          </p:cNvPicPr>
          <p:nvPr/>
        </p:nvPicPr>
        <p:blipFill>
          <a:blip r:embed="rId2"/>
          <a:stretch/>
        </p:blipFill>
        <p:spPr bwMode="auto">
          <a:xfrm>
            <a:off x="7956375" y="980728"/>
            <a:ext cx="676715" cy="5620999"/>
          </a:xfrm>
          <a:prstGeom prst="rect">
            <a:avLst/>
          </a:prstGeom>
        </p:spPr>
      </p:pic>
      <p:sp>
        <p:nvSpPr>
          <p:cNvPr id="5" name="Textfeld 4"/>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Textfeld 2"/>
          <p:cNvSpPr txBox="1"/>
          <p:nvPr/>
        </p:nvSpPr>
        <p:spPr bwMode="auto">
          <a:xfrm>
            <a:off x="2051720" y="1916832"/>
            <a:ext cx="5310336" cy="1015663"/>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algn="ctr">
              <a:defRPr/>
            </a:pPr>
            <a:r>
              <a:rPr lang="de-DE" sz="2400" b="1"/>
              <a:t>E.    Fragen, Wünsche, Anregungen?</a:t>
            </a:r>
            <a:endParaRPr/>
          </a:p>
          <a:p>
            <a:pPr algn="ctr">
              <a:defRPr/>
            </a:pPr>
            <a:endParaRPr lang="de-DE" sz="1800" b="1"/>
          </a:p>
          <a:p>
            <a:pPr algn="ctr">
              <a:defRPr/>
            </a:pPr>
            <a:endParaRPr lang="de-DE" sz="1800" b="1"/>
          </a:p>
        </p:txBody>
      </p:sp>
      <p:pic>
        <p:nvPicPr>
          <p:cNvPr id="4" name="Picture 2" descr="C:\Users\di36pir\Filr\Meine Dateien\AK_BILI\08_PORTAL_NEU NEU\00_bildchen\bili-guru\01_IMG_6870_weiß_cut.jpg"/>
          <p:cNvPicPr>
            <a:picLocks noChangeAspect="1" noChangeArrowheads="1"/>
          </p:cNvPicPr>
          <p:nvPr/>
        </p:nvPicPr>
        <p:blipFill>
          <a:blip r:embed="rId2"/>
          <a:stretch/>
        </p:blipFill>
        <p:spPr bwMode="auto">
          <a:xfrm>
            <a:off x="2298798" y="3140968"/>
            <a:ext cx="3808068" cy="1711155"/>
          </a:xfrm>
          <a:prstGeom prst="rect">
            <a:avLst/>
          </a:prstGeom>
          <a:noFill/>
        </p:spPr>
      </p:pic>
      <p:sp>
        <p:nvSpPr>
          <p:cNvPr id="5" name="Textfeld 4"/>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extfeld 1"/>
          <p:cNvSpPr txBox="1"/>
          <p:nvPr/>
        </p:nvSpPr>
        <p:spPr bwMode="auto">
          <a:xfrm>
            <a:off x="2339752" y="4294420"/>
            <a:ext cx="3744416" cy="1015661"/>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lvl="0">
              <a:defRPr sz="1600">
                <a:solidFill>
                  <a:srgbClr val="A6A6A6"/>
                </a:solidFill>
              </a:defRPr>
            </a:pPr>
            <a:r>
              <a:rPr lang="de-DE" sz="2000">
                <a:solidFill>
                  <a:srgbClr val="339966"/>
                </a:solidFill>
              </a:rPr>
              <a:t>StRin Stefanie Hartl</a:t>
            </a:r>
            <a:endParaRPr lang="de-DE" sz="2000">
              <a:solidFill>
                <a:srgbClr val="339966"/>
              </a:solidFill>
              <a:ea typeface="Verdana"/>
              <a:cs typeface="Verdana"/>
            </a:endParaRPr>
          </a:p>
          <a:p>
            <a:pPr lvl="0">
              <a:defRPr sz="1600">
                <a:solidFill>
                  <a:srgbClr val="A6A6A6"/>
                </a:solidFill>
              </a:defRPr>
            </a:pPr>
            <a:r>
              <a:rPr lang="de-DE" sz="2000">
                <a:solidFill>
                  <a:srgbClr val="339966"/>
                </a:solidFill>
              </a:rPr>
              <a:t>Arbeitskreis Bilingual am ISB</a:t>
            </a:r>
            <a:br>
              <a:rPr lang="de-DE" sz="2000">
                <a:solidFill>
                  <a:srgbClr val="339966"/>
                </a:solidFill>
              </a:rPr>
            </a:br>
            <a:r>
              <a:rPr lang="de-DE" sz="2000">
                <a:solidFill>
                  <a:srgbClr val="339966"/>
                </a:solidFill>
              </a:rPr>
              <a:t>Stefanie.Hartl2@schule.bayern.de</a:t>
            </a:r>
            <a:endParaRPr lang="de-DE" sz="2000" u="sng">
              <a:solidFill>
                <a:srgbClr val="009999"/>
              </a:solidFill>
            </a:endParaRPr>
          </a:p>
        </p:txBody>
      </p:sp>
      <p:pic>
        <p:nvPicPr>
          <p:cNvPr id="3" name="Picture 2"/>
          <p:cNvPicPr>
            <a:picLocks noChangeAspect="1" noChangeArrowheads="1"/>
          </p:cNvPicPr>
          <p:nvPr/>
        </p:nvPicPr>
        <p:blipFill>
          <a:blip r:embed="rId2"/>
          <a:stretch/>
        </p:blipFill>
        <p:spPr bwMode="auto">
          <a:xfrm>
            <a:off x="5985759" y="3874858"/>
            <a:ext cx="1930406" cy="1930406"/>
          </a:xfrm>
          <a:prstGeom prst="rect">
            <a:avLst/>
          </a:prstGeom>
          <a:noFill/>
          <a:ln>
            <a:noFill/>
          </a:ln>
          <a:effectLst/>
        </p:spPr>
      </p:pic>
      <p:pic>
        <p:nvPicPr>
          <p:cNvPr id="4" name="Picture 3"/>
          <p:cNvPicPr>
            <a:picLocks noChangeAspect="1" noChangeArrowheads="1"/>
          </p:cNvPicPr>
          <p:nvPr/>
        </p:nvPicPr>
        <p:blipFill>
          <a:blip r:embed="rId3"/>
          <a:stretch/>
        </p:blipFill>
        <p:spPr bwMode="auto">
          <a:xfrm>
            <a:off x="755576" y="3874858"/>
            <a:ext cx="1679229" cy="1854786"/>
          </a:xfrm>
          <a:prstGeom prst="rect">
            <a:avLst/>
          </a:prstGeom>
          <a:noFill/>
          <a:ln>
            <a:noFill/>
          </a:ln>
          <a:effectLst/>
        </p:spPr>
      </p:pic>
      <p:sp>
        <p:nvSpPr>
          <p:cNvPr id="5" name="Rechteck 4"/>
          <p:cNvSpPr/>
          <p:nvPr/>
        </p:nvSpPr>
        <p:spPr bwMode="auto">
          <a:xfrm>
            <a:off x="827584" y="1916832"/>
            <a:ext cx="6912768" cy="1574846"/>
          </a:xfrm>
          <a:prstGeom prst="rect">
            <a:avLst/>
          </a:prstGeom>
          <a:solidFill>
            <a:schemeClr val="accent3">
              <a:lumOff val="44000"/>
            </a:schemeClr>
          </a:solidFill>
          <a:ln w="25400" cap="flat">
            <a:solidFill>
              <a:schemeClr val="accent1"/>
            </a:solidFill>
            <a:prstDash val="solid"/>
            <a:round/>
          </a:ln>
        </p:spPr>
        <p:style>
          <a:lnRef idx="0">
            <a:srgbClr val="000000"/>
          </a:lnRef>
          <a:fillRef idx="0">
            <a:srgbClr val="000000"/>
          </a:fillRef>
          <a:effectRef idx="0">
            <a:srgbClr val="000000"/>
          </a:effectRef>
          <a:fontRef idx="none"/>
        </p:style>
        <p:txBody>
          <a:bodyPr rtlCol="0" anchor="ctr"/>
          <a:lstStyle/>
          <a:p>
            <a:pPr algn="ctr">
              <a:defRPr/>
            </a:pPr>
            <a:r>
              <a:rPr lang="de-DE" sz="3600" b="1"/>
              <a:t>Vielen Dank für Ihre Aufmerksamkeit!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Grafik 3"/>
          <p:cNvPicPr>
            <a:picLocks noChangeAspect="1"/>
          </p:cNvPicPr>
          <p:nvPr/>
        </p:nvPicPr>
        <p:blipFill>
          <a:blip r:embed="rId2"/>
          <a:stretch/>
        </p:blipFill>
        <p:spPr bwMode="auto">
          <a:xfrm>
            <a:off x="707445" y="2227347"/>
            <a:ext cx="8265947" cy="2403306"/>
          </a:xfrm>
          <a:prstGeom prst="rect">
            <a:avLst/>
          </a:prstGeom>
        </p:spPr>
      </p:pic>
      <p:sp>
        <p:nvSpPr>
          <p:cNvPr id="5" name="Textfeld 4"/>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8347394" y="765067"/>
            <a:ext cx="677106"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AGENDA</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7" name="Textfeld 2"/>
          <p:cNvSpPr txBox="1"/>
          <p:nvPr/>
        </p:nvSpPr>
        <p:spPr bwMode="auto">
          <a:xfrm>
            <a:off x="827584" y="1844824"/>
            <a:ext cx="7200800" cy="4291944"/>
          </a:xfrm>
          <a:prstGeom prst="rect">
            <a:avLst/>
          </a:prstGeom>
          <a:ln w="12700">
            <a:miter lim="400000"/>
          </a:ln>
        </p:spPr>
        <p:txBody>
          <a:bodyPr wrap="square" lIns="45719" rIns="45719">
            <a:spAutoFit/>
          </a:bodyPr>
          <a:lstStyle/>
          <a:p>
            <a:pPr>
              <a:lnSpc>
                <a:spcPct val="150000"/>
              </a:lnSpc>
              <a:defRPr sz="2400" b="1"/>
            </a:pPr>
            <a:r>
              <a:rPr sz="2000"/>
              <a:t>A	</a:t>
            </a:r>
            <a:r>
              <a:rPr lang="de-DE" sz="2000"/>
              <a:t>Grundlagen</a:t>
            </a:r>
            <a:br>
              <a:rPr lang="de-DE" sz="2000"/>
            </a:br>
            <a:r>
              <a:rPr lang="de-DE" sz="2000"/>
              <a:t>B</a:t>
            </a:r>
            <a:r>
              <a:rPr sz="2000"/>
              <a:t>	</a:t>
            </a:r>
            <a:r>
              <a:rPr lang="de-DE" sz="2000"/>
              <a:t>Schriftliche Leistungsaufgaben - Erstellung</a:t>
            </a:r>
            <a:endParaRPr/>
          </a:p>
          <a:p>
            <a:pPr>
              <a:lnSpc>
                <a:spcPct val="150000"/>
              </a:lnSpc>
              <a:defRPr sz="2400" b="1"/>
            </a:pPr>
            <a:r>
              <a:rPr lang="de-DE" sz="2000"/>
              <a:t>C	Schriftliche Leistungsaufgaben - Korrektur</a:t>
            </a:r>
            <a:br>
              <a:rPr lang="de-DE" sz="2000"/>
            </a:br>
            <a:r>
              <a:rPr lang="de-DE" sz="2000"/>
              <a:t>D</a:t>
            </a:r>
            <a:r>
              <a:rPr lang="de-DE"/>
              <a:t>	</a:t>
            </a:r>
            <a:r>
              <a:rPr lang="de-DE" sz="2000"/>
              <a:t>Alternative Formen der Leistungserhebung</a:t>
            </a:r>
            <a:endParaRPr/>
          </a:p>
          <a:p>
            <a:pPr marL="457200" lvl="6" indent="-457200">
              <a:lnSpc>
                <a:spcPct val="150000"/>
              </a:lnSpc>
              <a:buFont typeface="+mj-lt"/>
              <a:buAutoNum type="arabicPeriod"/>
              <a:defRPr sz="2400" b="1"/>
            </a:pPr>
            <a:r>
              <a:rPr lang="de-DE" sz="2000"/>
              <a:t>        Lapbook</a:t>
            </a:r>
          </a:p>
          <a:p>
            <a:pPr marL="457200" lvl="7" indent="-457200">
              <a:lnSpc>
                <a:spcPct val="150000"/>
              </a:lnSpc>
              <a:buAutoNum type="arabicPeriod" startAt="2"/>
              <a:defRPr sz="2400" b="1"/>
            </a:pPr>
            <a:r>
              <a:rPr lang="de-DE" sz="2000"/>
              <a:t>        Erklärvideo</a:t>
            </a:r>
            <a:endParaRPr/>
          </a:p>
          <a:p>
            <a:pPr marL="457200" lvl="7" indent="-457200">
              <a:lnSpc>
                <a:spcPct val="150000"/>
              </a:lnSpc>
              <a:buAutoNum type="arabicPeriod" startAt="2"/>
              <a:defRPr sz="2400" b="1"/>
            </a:pPr>
            <a:r>
              <a:rPr lang="de-DE" sz="2000"/>
              <a:t>        E-Book</a:t>
            </a:r>
            <a:endParaRPr/>
          </a:p>
          <a:p>
            <a:pPr marL="457200" lvl="7" indent="-457200">
              <a:lnSpc>
                <a:spcPct val="150000"/>
              </a:lnSpc>
              <a:buAutoNum type="arabicPeriod" startAt="2"/>
              <a:defRPr sz="2400" b="1"/>
            </a:pPr>
            <a:r>
              <a:rPr lang="de-DE" sz="2000"/>
              <a:t>        Podcast</a:t>
            </a:r>
            <a:endParaRPr/>
          </a:p>
          <a:p>
            <a:pPr lvl="7" indent="0">
              <a:lnSpc>
                <a:spcPct val="150000"/>
              </a:lnSpc>
              <a:defRPr sz="2400" b="1"/>
            </a:pPr>
            <a:r>
              <a:rPr lang="de-DE" sz="2000"/>
              <a:t>E             Fragen, Wünsche, Anregungen</a:t>
            </a:r>
            <a:endParaRPr/>
          </a:p>
        </p:txBody>
      </p:sp>
      <p:sp>
        <p:nvSpPr>
          <p:cNvPr id="8" name="Textfeld 7"/>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8347394" y="765067"/>
            <a:ext cx="677106"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A	GRUNDLAGEN</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7" name="Textfeld 2"/>
          <p:cNvSpPr txBox="1"/>
          <p:nvPr/>
        </p:nvSpPr>
        <p:spPr bwMode="auto">
          <a:xfrm>
            <a:off x="611560" y="1557647"/>
            <a:ext cx="7416824" cy="4924425"/>
          </a:xfrm>
          <a:prstGeom prst="rect">
            <a:avLst/>
          </a:prstGeom>
          <a:ln w="12700">
            <a:miter lim="400000"/>
          </a:ln>
        </p:spPr>
        <p:txBody>
          <a:bodyPr wrap="square" lIns="45719" rIns="45719">
            <a:spAutoFit/>
          </a:bodyPr>
          <a:lstStyle/>
          <a:p>
            <a:pPr>
              <a:buSzPct val="100000"/>
              <a:defRPr sz="2400"/>
            </a:pPr>
            <a:r>
              <a:rPr lang="de-DE" sz="2000" b="1"/>
              <a:t>KOMPETENZ - BEGRIFFSKLÄRUNG</a:t>
            </a:r>
            <a:endParaRPr/>
          </a:p>
          <a:p>
            <a:pPr>
              <a:buSzPct val="100000"/>
              <a:defRPr sz="2400"/>
            </a:pPr>
            <a:endParaRPr lang="de-DE" sz="2000"/>
          </a:p>
          <a:p>
            <a:pPr marL="342900" indent="-342900">
              <a:buSzPct val="100000"/>
              <a:buFont typeface="Arial"/>
              <a:buChar char="•"/>
              <a:defRPr sz="2400"/>
            </a:pPr>
            <a:r>
              <a:rPr lang="de-DE" sz="2000"/>
              <a:t>Kompetenzen sind </a:t>
            </a:r>
            <a:r>
              <a:rPr lang="de-DE" sz="2000">
                <a:solidFill>
                  <a:schemeClr val="accent1">
                    <a:lumMod val="50000"/>
                  </a:schemeClr>
                </a:solidFill>
              </a:rPr>
              <a:t>erwerbbare Fähigkeiten </a:t>
            </a:r>
            <a:r>
              <a:rPr lang="de-DE" sz="2000"/>
              <a:t>und Fertigkeiten, die benötigt werden, um bestimmte Aufgaben und Problemstellungen zu lösen</a:t>
            </a:r>
            <a:endParaRPr/>
          </a:p>
          <a:p>
            <a:pPr>
              <a:buSzPct val="100000"/>
              <a:defRPr sz="2400"/>
            </a:pPr>
            <a:endParaRPr lang="de-DE" sz="2000"/>
          </a:p>
          <a:p>
            <a:pPr marL="342900" indent="-342900">
              <a:buSzPct val="100000"/>
              <a:buFont typeface="Arial"/>
              <a:buChar char="•"/>
              <a:defRPr sz="2400"/>
            </a:pPr>
            <a:r>
              <a:rPr lang="de-DE" sz="2000"/>
              <a:t>Sie umfassen neben den fachlichen Fähigkeiten und Fertigkeiten auch fachübergreifende Fähigkeiten wie Argumentationsfähigkeit, Problemlösefähigkeit, Reflexionsfähigkeit und Urteilsfähigkeit sowie handlungsbezogene Fähigkeiten</a:t>
            </a:r>
            <a:endParaRPr/>
          </a:p>
          <a:p>
            <a:pPr>
              <a:buSzPct val="100000"/>
              <a:defRPr sz="2400"/>
            </a:pPr>
            <a:endParaRPr lang="de-DE" sz="2000"/>
          </a:p>
          <a:p>
            <a:pPr marL="342900" indent="-342900">
              <a:buSzPct val="100000"/>
              <a:buFont typeface="Arial"/>
              <a:buChar char="•"/>
              <a:defRPr sz="2400"/>
            </a:pPr>
            <a:r>
              <a:rPr lang="de-DE" sz="2000"/>
              <a:t>Kompetenzen verbinden fachliches Wissen und die Fähigkeit, dieses Wissen und die Fähigkeit sinnvoll zu nutzen und verantwortlich einzusetzen</a:t>
            </a:r>
            <a:endParaRPr/>
          </a:p>
          <a:p>
            <a:pPr>
              <a:buSzPct val="100000"/>
              <a:defRPr sz="2400"/>
            </a:pPr>
            <a:endParaRPr lang="de-DE" sz="2000"/>
          </a:p>
          <a:p>
            <a:pPr marL="285750" indent="-285750">
              <a:buSzPct val="100000"/>
              <a:buFont typeface="Arial"/>
              <a:buChar char="•"/>
              <a:defRPr sz="2400"/>
            </a:pPr>
            <a:endParaRPr lang="de-DE" sz="1400"/>
          </a:p>
        </p:txBody>
      </p:sp>
      <p:sp>
        <p:nvSpPr>
          <p:cNvPr id="8" name="Textfeld 7"/>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Textfeld 4"/>
          <p:cNvSpPr txBox="1"/>
          <p:nvPr/>
        </p:nvSpPr>
        <p:spPr bwMode="auto">
          <a:xfrm>
            <a:off x="8347394" y="765067"/>
            <a:ext cx="677106"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r>
              <a:rPr lang="de-DE"/>
              <a:t>A	GRUNDLAGEN</a:t>
            </a:r>
            <a:endParaRPr lang="de-DE" sz="1800" b="0" i="0" u="none" strike="noStrike" cap="none" spc="0">
              <a:ln>
                <a:noFill/>
              </a:ln>
              <a:solidFill>
                <a:srgbClr val="000000"/>
              </a:solidFill>
              <a:latin typeface="+mj-lt"/>
              <a:ea typeface="+mj-ea"/>
              <a:cs typeface="+mj-cs"/>
            </a:endParaRPr>
          </a:p>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p:txBody>
      </p:sp>
      <p:sp>
        <p:nvSpPr>
          <p:cNvPr id="7" name="Textfeld 2"/>
          <p:cNvSpPr txBox="1"/>
          <p:nvPr/>
        </p:nvSpPr>
        <p:spPr bwMode="auto">
          <a:xfrm>
            <a:off x="1115616" y="1579419"/>
            <a:ext cx="6552729" cy="4308872"/>
          </a:xfrm>
          <a:prstGeom prst="rect">
            <a:avLst/>
          </a:prstGeom>
          <a:ln w="12700">
            <a:miter lim="400000"/>
          </a:ln>
        </p:spPr>
        <p:txBody>
          <a:bodyPr wrap="square" lIns="45719" rIns="45719">
            <a:spAutoFit/>
          </a:bodyPr>
          <a:lstStyle/>
          <a:p>
            <a:pPr>
              <a:buSzPct val="100000"/>
              <a:defRPr sz="2400"/>
            </a:pPr>
            <a:r>
              <a:rPr lang="de-DE" sz="2000" b="1"/>
              <a:t>UMSETZUNG DER KOMPETENZORIENTIERUNG IM LEHRPLAN+</a:t>
            </a:r>
            <a:endParaRPr lang="de-DE" sz="2000"/>
          </a:p>
          <a:p>
            <a:pPr>
              <a:buSzPct val="100000"/>
              <a:defRPr sz="2400"/>
            </a:pPr>
            <a:endParaRPr lang="de-DE" sz="2000" dirty="0"/>
          </a:p>
          <a:p>
            <a:pPr marL="342900" indent="-342900">
              <a:buSzPct val="100000"/>
              <a:buFont typeface="Arial"/>
              <a:buChar char="•"/>
              <a:defRPr sz="2400"/>
            </a:pPr>
            <a:r>
              <a:rPr lang="de-DE" sz="2000" dirty="0"/>
              <a:t>Grundlegende Kompetenzen und Kompetenzerwartungen</a:t>
            </a:r>
            <a:endParaRPr dirty="0"/>
          </a:p>
          <a:p>
            <a:pPr>
              <a:buSzPct val="100000"/>
              <a:defRPr sz="2400"/>
            </a:pPr>
            <a:endParaRPr lang="de-DE" sz="2000" dirty="0"/>
          </a:p>
          <a:p>
            <a:pPr marL="342900" indent="-342900">
              <a:buSzPct val="100000"/>
              <a:buFont typeface="Arial"/>
              <a:buChar char="•"/>
              <a:defRPr sz="2400"/>
            </a:pPr>
            <a:r>
              <a:rPr lang="de-DE" sz="2000" dirty="0"/>
              <a:t>Es gelten die Lehrplaninhalte des Sachfachs</a:t>
            </a:r>
            <a:endParaRPr lang="de-DE" sz="2000" b="1" dirty="0"/>
          </a:p>
          <a:p>
            <a:pPr>
              <a:buSzPct val="100000"/>
              <a:defRPr sz="2400"/>
            </a:pPr>
            <a:endParaRPr lang="de-DE" sz="2000" b="1" dirty="0"/>
          </a:p>
          <a:p>
            <a:pPr marL="342900" indent="-342900">
              <a:buSzPct val="100000"/>
              <a:buFont typeface="Arial"/>
              <a:buChar char="•"/>
              <a:defRPr sz="2400"/>
            </a:pPr>
            <a:r>
              <a:rPr lang="de-DE" sz="2000" dirty="0"/>
              <a:t>Da das Unterrichtsfach im bilingualen Zug Vorrückungsfach bleibt, gelten alle entsprechenden Bestimmungen der RSO weiter (insbesondere § 19)</a:t>
            </a:r>
          </a:p>
          <a:p>
            <a:pPr>
              <a:buSzPct val="100000"/>
              <a:defRPr sz="2400"/>
            </a:pPr>
            <a:endParaRPr lang="de-DE" sz="2000" dirty="0"/>
          </a:p>
          <a:p>
            <a:pPr marL="342900" indent="-342900">
              <a:buSzPct val="100000"/>
              <a:buFont typeface="Arial"/>
              <a:buChar char="•"/>
              <a:defRPr sz="2400"/>
            </a:pPr>
            <a:endParaRPr lang="de-DE" sz="2000" dirty="0"/>
          </a:p>
          <a:p>
            <a:pPr>
              <a:buSzPct val="100000"/>
              <a:defRPr sz="2400"/>
            </a:pPr>
            <a:endParaRPr lang="de-DE" sz="2000" dirty="0"/>
          </a:p>
          <a:p>
            <a:pPr>
              <a:buSzPct val="100000"/>
              <a:defRPr sz="2400"/>
            </a:pPr>
            <a:endParaRPr lang="de-DE" sz="1400" dirty="0"/>
          </a:p>
        </p:txBody>
      </p:sp>
      <p:sp>
        <p:nvSpPr>
          <p:cNvPr id="8" name="Textfeld 7"/>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 name="Textfeld 2"/>
          <p:cNvSpPr txBox="1"/>
          <p:nvPr/>
        </p:nvSpPr>
        <p:spPr bwMode="auto">
          <a:xfrm>
            <a:off x="683568" y="1700808"/>
            <a:ext cx="7272807" cy="4893647"/>
          </a:xfrm>
          <a:prstGeom prst="rect">
            <a:avLst/>
          </a:prstGeom>
          <a:ln w="12700">
            <a:miter lim="400000"/>
          </a:ln>
        </p:spPr>
        <p:txBody>
          <a:bodyPr wrap="square" lIns="45719" rIns="45719">
            <a:spAutoFit/>
          </a:bodyPr>
          <a:lstStyle/>
          <a:p>
            <a:pPr>
              <a:defRPr sz="2400" b="1"/>
            </a:pPr>
            <a:r>
              <a:rPr lang="de-DE" sz="2000"/>
              <a:t>BESONDERHEITEN DER LEISTUNGSERHEBUNG IM BILINGUALEN UNTERRICHT - ERSTELLUNG</a:t>
            </a:r>
            <a:endParaRPr/>
          </a:p>
          <a:p>
            <a:pPr>
              <a:buSzPct val="100000"/>
              <a:defRPr sz="2400"/>
            </a:pPr>
            <a:endParaRPr lang="de-DE" sz="2000"/>
          </a:p>
          <a:p>
            <a:pPr marL="342900" indent="-342900">
              <a:buSzPct val="100000"/>
              <a:buFont typeface="Arial"/>
              <a:buChar char="•"/>
              <a:defRPr sz="2400"/>
            </a:pPr>
            <a:r>
              <a:rPr lang="de-DE" sz="1700"/>
              <a:t>Die Aufgabenstellung erfolgt in der Fremdsprache.</a:t>
            </a:r>
            <a:endParaRPr/>
          </a:p>
          <a:p>
            <a:pPr>
              <a:buSzPct val="100000"/>
              <a:defRPr sz="2400"/>
            </a:pPr>
            <a:endParaRPr lang="de-DE" sz="1700"/>
          </a:p>
          <a:p>
            <a:pPr marL="342900" indent="-342900">
              <a:buSzPct val="100000"/>
              <a:buFont typeface="Arial"/>
              <a:buChar char="•"/>
              <a:defRPr sz="2400"/>
            </a:pPr>
            <a:r>
              <a:rPr lang="de-DE" sz="1700"/>
              <a:t>Bei Bedarf wird die Aufgabenstellung von Leistungsaufgaben vor der Bearbeitung besprochen, um Unklarheiten zu beseitigen.</a:t>
            </a:r>
            <a:endParaRPr/>
          </a:p>
          <a:p>
            <a:pPr>
              <a:buSzPct val="100000"/>
              <a:defRPr sz="2400"/>
            </a:pPr>
            <a:endParaRPr lang="de-DE" sz="1700"/>
          </a:p>
          <a:p>
            <a:pPr marL="342900" indent="-342900">
              <a:buSzPct val="100000"/>
              <a:buFont typeface="Arial"/>
              <a:buChar char="•"/>
              <a:defRPr sz="2400"/>
            </a:pPr>
            <a:r>
              <a:rPr lang="de-DE" sz="1700"/>
              <a:t>Unbekannte Fachtermini, z.B. Quellen oder Grafiken, können per Fußnote angegeben werden, je nach Jahrgangsstufe und Schwierigkeitsgrad mit deutscher Übersetzung oder als Definition in Englisch. </a:t>
            </a:r>
            <a:endParaRPr/>
          </a:p>
          <a:p>
            <a:pPr>
              <a:buSzPct val="100000"/>
              <a:defRPr sz="2400"/>
            </a:pPr>
            <a:endParaRPr lang="de-DE" sz="1700"/>
          </a:p>
          <a:p>
            <a:pPr marL="342900" indent="-342900">
              <a:buSzPct val="100000"/>
              <a:buFont typeface="Arial"/>
              <a:buChar char="•"/>
              <a:defRPr sz="2400"/>
            </a:pPr>
            <a:r>
              <a:rPr lang="de-DE" sz="1700"/>
              <a:t>Fachbegriffe, die zum wesentlichen Inhalt der Vorstunde oder zu den grundlegenden Daten und Begriffen des Sachfachs gehören, werden in der Regel nicht erklärt. Dabei ist es notwendig, die Klasse vorab zu informieren, um welche Begriffe es sich handelt. Auf die korrekte Schreibweise soll hier besonders Wert gelegt werden. </a:t>
            </a:r>
            <a:endParaRPr/>
          </a:p>
          <a:p>
            <a:pPr marL="342900" indent="-342900">
              <a:buSzPct val="100000"/>
              <a:buFont typeface="Arial"/>
              <a:buChar char="•"/>
              <a:defRPr sz="2400"/>
            </a:pPr>
            <a:endParaRPr lang="de-DE" sz="1400"/>
          </a:p>
        </p:txBody>
      </p:sp>
      <p:sp>
        <p:nvSpPr>
          <p:cNvPr id="4" name="Textfeld 3"/>
          <p:cNvSpPr txBox="1"/>
          <p:nvPr/>
        </p:nvSpPr>
        <p:spPr bwMode="auto">
          <a:xfrm>
            <a:off x="8224283" y="765067"/>
            <a:ext cx="800217"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algn="ctr">
              <a:defRPr/>
            </a:pPr>
            <a:r>
              <a:rPr lang="de-DE"/>
              <a:t>B	SCHRIFTLICHE LEISTUNGSAUFGABEN - ERSTELLUNG</a:t>
            </a:r>
            <a:endParaRPr lang="de-DE" sz="1000" b="0" i="0" u="none" strike="noStrike" cap="none" spc="0">
              <a:ln>
                <a:noFill/>
              </a:ln>
              <a:solidFill>
                <a:srgbClr val="000000"/>
              </a:solidFill>
              <a:latin typeface="+mj-lt"/>
              <a:ea typeface="+mj-ea"/>
              <a:cs typeface="+mj-cs"/>
            </a:endParaRPr>
          </a:p>
        </p:txBody>
      </p:sp>
      <p:sp>
        <p:nvSpPr>
          <p:cNvPr id="6" name="Textfeld 5"/>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Assessing CLIL - Geography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0" name="Textfeld 9"/>
          <p:cNvSpPr txBox="1"/>
          <p:nvPr/>
        </p:nvSpPr>
        <p:spPr bwMode="auto">
          <a:xfrm>
            <a:off x="8224283" y="765067"/>
            <a:ext cx="800217"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algn="ctr">
              <a:defRPr/>
            </a:pPr>
            <a:r>
              <a:rPr lang="de-DE"/>
              <a:t>B	SCHRIFTLICHE LEISTUNGSAUFGABEN - ERSTELLUNG</a:t>
            </a:r>
            <a:endParaRPr lang="de-DE" sz="1000" b="0" i="0" u="none" strike="noStrike" cap="none" spc="0">
              <a:ln>
                <a:noFill/>
              </a:ln>
              <a:solidFill>
                <a:srgbClr val="000000"/>
              </a:solidFill>
              <a:latin typeface="+mj-lt"/>
              <a:ea typeface="+mj-ea"/>
              <a:cs typeface="+mj-cs"/>
            </a:endParaRPr>
          </a:p>
        </p:txBody>
      </p:sp>
      <p:sp>
        <p:nvSpPr>
          <p:cNvPr id="2" name="Textfeld 1"/>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Asessing CLIL – Geography</a:t>
            </a:r>
            <a:endParaRPr/>
          </a:p>
        </p:txBody>
      </p:sp>
      <p:pic>
        <p:nvPicPr>
          <p:cNvPr id="3" name="Grafik 2">
            <a:extLst>
              <a:ext uri="{FF2B5EF4-FFF2-40B4-BE49-F238E27FC236}">
                <a16:creationId xmlns:a16="http://schemas.microsoft.com/office/drawing/2014/main" id="{8B326135-CE94-42C8-AB3D-C5930C06AA92}"/>
              </a:ext>
            </a:extLst>
          </p:cNvPr>
          <p:cNvPicPr>
            <a:picLocks noChangeAspect="1"/>
          </p:cNvPicPr>
          <p:nvPr/>
        </p:nvPicPr>
        <p:blipFill>
          <a:blip r:embed="rId2"/>
          <a:stretch>
            <a:fillRect/>
          </a:stretch>
        </p:blipFill>
        <p:spPr>
          <a:xfrm>
            <a:off x="249541" y="1772816"/>
            <a:ext cx="3955691" cy="4394426"/>
          </a:xfrm>
          <a:prstGeom prst="rect">
            <a:avLst/>
          </a:prstGeom>
        </p:spPr>
      </p:pic>
      <p:pic>
        <p:nvPicPr>
          <p:cNvPr id="4" name="Grafik 3">
            <a:extLst>
              <a:ext uri="{FF2B5EF4-FFF2-40B4-BE49-F238E27FC236}">
                <a16:creationId xmlns:a16="http://schemas.microsoft.com/office/drawing/2014/main" id="{397DBCC3-3FB2-4BD5-93E3-D7484A4F5A47}"/>
              </a:ext>
            </a:extLst>
          </p:cNvPr>
          <p:cNvPicPr>
            <a:picLocks noChangeAspect="1"/>
          </p:cNvPicPr>
          <p:nvPr/>
        </p:nvPicPr>
        <p:blipFill>
          <a:blip r:embed="rId3"/>
          <a:stretch>
            <a:fillRect/>
          </a:stretch>
        </p:blipFill>
        <p:spPr>
          <a:xfrm>
            <a:off x="4234080" y="1772816"/>
            <a:ext cx="3961354" cy="2232248"/>
          </a:xfrm>
          <a:prstGeom prst="rect">
            <a:avLst/>
          </a:prstGeom>
        </p:spPr>
      </p:pic>
      <p:pic>
        <p:nvPicPr>
          <p:cNvPr id="5" name="Grafik 4">
            <a:extLst>
              <a:ext uri="{FF2B5EF4-FFF2-40B4-BE49-F238E27FC236}">
                <a16:creationId xmlns:a16="http://schemas.microsoft.com/office/drawing/2014/main" id="{23C85909-D629-470C-B4DE-6A2353D8B6A4}"/>
              </a:ext>
            </a:extLst>
          </p:cNvPr>
          <p:cNvPicPr>
            <a:picLocks noChangeAspect="1"/>
          </p:cNvPicPr>
          <p:nvPr/>
        </p:nvPicPr>
        <p:blipFill>
          <a:blip r:embed="rId4"/>
          <a:stretch>
            <a:fillRect/>
          </a:stretch>
        </p:blipFill>
        <p:spPr>
          <a:xfrm>
            <a:off x="4525848" y="4708366"/>
            <a:ext cx="1630328" cy="1478855"/>
          </a:xfrm>
          <a:prstGeom prst="rect">
            <a:avLst/>
          </a:prstGeom>
        </p:spPr>
      </p:pic>
      <p:pic>
        <p:nvPicPr>
          <p:cNvPr id="6" name="Grafik 5">
            <a:extLst>
              <a:ext uri="{FF2B5EF4-FFF2-40B4-BE49-F238E27FC236}">
                <a16:creationId xmlns:a16="http://schemas.microsoft.com/office/drawing/2014/main" id="{119C3FF6-D0D5-4DED-9C5A-B1E97713C7F1}"/>
              </a:ext>
            </a:extLst>
          </p:cNvPr>
          <p:cNvPicPr>
            <a:picLocks noChangeAspect="1"/>
          </p:cNvPicPr>
          <p:nvPr/>
        </p:nvPicPr>
        <p:blipFill>
          <a:blip r:embed="rId5"/>
          <a:stretch>
            <a:fillRect/>
          </a:stretch>
        </p:blipFill>
        <p:spPr>
          <a:xfrm>
            <a:off x="6156176" y="5551151"/>
            <a:ext cx="1653870" cy="62236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 name="Grafik 5"/>
          <p:cNvPicPr>
            <a:picLocks noChangeAspect="1"/>
          </p:cNvPicPr>
          <p:nvPr/>
        </p:nvPicPr>
        <p:blipFill rotWithShape="1">
          <a:blip r:embed="rId2"/>
          <a:srcRect t="17346"/>
          <a:stretch/>
        </p:blipFill>
        <p:spPr bwMode="auto">
          <a:xfrm>
            <a:off x="371295" y="1628800"/>
            <a:ext cx="7661206" cy="3744416"/>
          </a:xfrm>
          <a:prstGeom prst="rect">
            <a:avLst/>
          </a:prstGeom>
        </p:spPr>
      </p:pic>
      <p:sp>
        <p:nvSpPr>
          <p:cNvPr id="10" name="Textfeld 9"/>
          <p:cNvSpPr txBox="1"/>
          <p:nvPr/>
        </p:nvSpPr>
        <p:spPr bwMode="auto">
          <a:xfrm>
            <a:off x="8224283" y="765067"/>
            <a:ext cx="800217" cy="5616624"/>
          </a:xfrm>
          <a:prstGeom prst="rect">
            <a:avLst/>
          </a:prstGeom>
          <a:solidFill>
            <a:schemeClr val="bg1">
              <a:lumMod val="95000"/>
            </a:schemeClr>
          </a:solid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vert"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endParaRPr lang="de-DE" sz="1000" b="0" i="0" u="none" strike="noStrike" cap="none" spc="0">
              <a:ln>
                <a:noFill/>
              </a:ln>
              <a:solidFill>
                <a:srgbClr val="000000"/>
              </a:solidFill>
              <a:latin typeface="+mj-lt"/>
              <a:ea typeface="+mj-ea"/>
              <a:cs typeface="+mj-cs"/>
            </a:endParaRPr>
          </a:p>
          <a:p>
            <a:pPr algn="ctr">
              <a:defRPr/>
            </a:pPr>
            <a:r>
              <a:rPr lang="de-DE"/>
              <a:t>B	SCHRIFTLICHE LEISTUNGSAUFGABEN - ERSTELLUNG</a:t>
            </a:r>
            <a:endParaRPr lang="de-DE" sz="1000" b="0" i="0" u="none" strike="noStrike" cap="none" spc="0">
              <a:ln>
                <a:noFill/>
              </a:ln>
              <a:solidFill>
                <a:srgbClr val="000000"/>
              </a:solidFill>
              <a:latin typeface="+mj-lt"/>
              <a:ea typeface="+mj-ea"/>
              <a:cs typeface="+mj-cs"/>
            </a:endParaRPr>
          </a:p>
        </p:txBody>
      </p:sp>
      <p:sp>
        <p:nvSpPr>
          <p:cNvPr id="2" name="Textfeld 1"/>
          <p:cNvSpPr txBox="1"/>
          <p:nvPr/>
        </p:nvSpPr>
        <p:spPr bwMode="auto">
          <a:xfrm>
            <a:off x="179512" y="908720"/>
            <a:ext cx="8167882" cy="369330"/>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a:lnSpc>
                <a:spcPct val="100000"/>
              </a:lnSpc>
              <a:spcBef>
                <a:spcPts val="0"/>
              </a:spcBef>
              <a:spcAft>
                <a:spcPts val="0"/>
              </a:spcAft>
              <a:buClrTx/>
              <a:buSzTx/>
              <a:buFontTx/>
              <a:buNone/>
              <a:defRPr/>
            </a:pPr>
            <a:r>
              <a:rPr lang="de-DE">
                <a:solidFill>
                  <a:srgbClr val="339966"/>
                </a:solidFill>
              </a:rPr>
              <a:t>Asessing CLIL – Geography</a:t>
            </a:r>
            <a:endParaRPr/>
          </a:p>
        </p:txBody>
      </p:sp>
      <p:pic>
        <p:nvPicPr>
          <p:cNvPr id="3" name="Grafik 2">
            <a:extLst>
              <a:ext uri="{FF2B5EF4-FFF2-40B4-BE49-F238E27FC236}">
                <a16:creationId xmlns:a16="http://schemas.microsoft.com/office/drawing/2014/main" id="{B2FF236C-D30B-4BB7-AD66-C3E6FD726FF1}"/>
              </a:ext>
            </a:extLst>
          </p:cNvPr>
          <p:cNvPicPr>
            <a:picLocks noChangeAspect="1"/>
          </p:cNvPicPr>
          <p:nvPr/>
        </p:nvPicPr>
        <p:blipFill>
          <a:blip r:embed="rId3"/>
          <a:stretch>
            <a:fillRect/>
          </a:stretch>
        </p:blipFill>
        <p:spPr>
          <a:xfrm>
            <a:off x="2451981" y="5461329"/>
            <a:ext cx="3622944" cy="615436"/>
          </a:xfrm>
          <a:prstGeom prst="rect">
            <a:avLst/>
          </a:prstGeom>
        </p:spPr>
      </p:pic>
    </p:spTree>
    <p:extLst>
      <p:ext uri="{BB962C8B-B14F-4D97-AF65-F5344CB8AC3E}">
        <p14:creationId xmlns:p14="http://schemas.microsoft.com/office/powerpoint/2010/main" val="695099427"/>
      </p:ext>
    </p:extLst>
  </p:cSld>
  <p:clrMapOvr>
    <a:masterClrMapping/>
  </p:clrMapOvr>
</p:sld>
</file>

<file path=ppt/theme/theme1.xml><?xml version="1.0" encoding="utf-8"?>
<a:theme xmlns:a="http://schemas.openxmlformats.org/drawingml/2006/main" name="Standarddesign">
  <a:themeElements>
    <a:clrScheme name="Standard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andarddesign">
      <a:majorFont>
        <a:latin typeface="Calibri"/>
        <a:ea typeface="Calibri"/>
        <a:cs typeface="Calibri"/>
      </a:majorFont>
      <a:minorFont>
        <a:latin typeface="Helvetica"/>
        <a:ea typeface="Helvetica"/>
        <a:cs typeface="Helvetica"/>
      </a:minorFont>
    </a:fontScheme>
    <a:fmtScheme name="Standarddesign">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accent3">
            <a:lumOff val="44000"/>
          </a:schemeClr>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Standarddesign">
  <a:themeElements>
    <a:clrScheme name="Standarddesig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Standarddesign">
      <a:majorFont>
        <a:latin typeface="Calibri"/>
        <a:ea typeface="Calibri"/>
        <a:cs typeface="Calibri"/>
      </a:majorFont>
      <a:minorFont>
        <a:latin typeface="Helvetica"/>
        <a:ea typeface="Helvetica"/>
        <a:cs typeface="Helvetica"/>
      </a:minorFont>
    </a:fontScheme>
    <a:fmtScheme name="Standarddesign">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chemeClr val="accent3">
            <a:lumOff val="44000"/>
          </a:schemeClr>
        </a:solid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chemeClr val="accent1"/>
          </a:solidFill>
          <a:prstDash val="solid"/>
          <a:round/>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1115</Words>
  <Application>Microsoft Office PowerPoint</Application>
  <DocSecurity>0</DocSecurity>
  <PresentationFormat>Bildschirmpräsentation (4:3)</PresentationFormat>
  <Paragraphs>180</Paragraphs>
  <Slides>26</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26</vt:i4>
      </vt:variant>
    </vt:vector>
  </HeadingPairs>
  <TitlesOfParts>
    <vt:vector size="33" baseType="lpstr">
      <vt:lpstr>Arial</vt:lpstr>
      <vt:lpstr>Arial Narrow</vt:lpstr>
      <vt:lpstr>Calibri</vt:lpstr>
      <vt:lpstr>Courier New</vt:lpstr>
      <vt:lpstr>Times New Roman</vt:lpstr>
      <vt:lpstr>Verdana</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Sailer, Ariane</dc:creator>
  <cp:keywords/>
  <dc:description/>
  <cp:lastModifiedBy>Stefanie Hartl</cp:lastModifiedBy>
  <cp:revision>285</cp:revision>
  <dcterms:modified xsi:type="dcterms:W3CDTF">2022-07-20T09:35:26Z</dcterms:modified>
  <cp:category/>
  <dc:identifier/>
  <cp:contentStatus/>
  <dc:language/>
  <cp:version/>
</cp:coreProperties>
</file>