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9" r:id="rId12"/>
    <p:sldId id="290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79"/>
  </p:normalViewPr>
  <p:slideViewPr>
    <p:cSldViewPr snapToGrid="0">
      <p:cViewPr varScale="1">
        <p:scale>
          <a:sx n="71" d="100"/>
          <a:sy n="71" d="100"/>
        </p:scale>
        <p:origin x="176" y="12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53166B-BCAF-4B00-302A-D762D0C6AAB2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C00C54-7912-2FA6-6BC0-4DAF4295A5A9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WS part 2  - Lets compare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24218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7120B-BBF8-8700-B72E-0970FA5C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587903-975E-F663-D60A-3B75D1ED7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83FAE-6C0C-4FB7-CD4E-DC0F94E38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and now back to our BarCodes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80B47-065F-CF67-7E6F-DB23C4022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21625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6C27742-C21E-8186-B44F-D855FC6B5712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6478455-4DF1-CD3A-18EB-768970B0D7D8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B7DC8F2-17A3-7B1A-E06F-9F1CDAC96C6F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19BB32-11BF-83EE-A28A-0FDC1B06AB45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B75206-FF47-1D47-C511-EFE66CD577ED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229CDC-CBBD-4EE0-F748-639643B4D529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really</a:t>
            </a:r>
            <a:r>
              <a:rPr lang="de-DE" dirty="0"/>
              <a:t> nice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umbrella</a:t>
            </a:r>
            <a:r>
              <a:rPr lang="de-DE" dirty="0"/>
              <a:t>...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I </a:t>
            </a:r>
            <a:r>
              <a:rPr lang="de-DE" dirty="0" err="1"/>
              <a:t>wonder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...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B251564-D25F-7AFD-FD7B-9966DBCCD061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So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BARCODE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package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...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26A8459-D9A6-5CA8-1EEA-3B698F6DB41E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3B39509-1D35-DED7-10C5-D5AD88E02917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in </a:t>
            </a:r>
            <a:r>
              <a:rPr lang="de-DE" dirty="0" err="1"/>
              <a:t>art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viewer</a:t>
            </a:r>
            <a:r>
              <a:rPr lang="de-DE" dirty="0"/>
              <a:t> (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art</a:t>
            </a:r>
            <a:r>
              <a:rPr lang="de-DE" dirty="0"/>
              <a:t>) -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dont</a:t>
            </a:r>
            <a:r>
              <a:rPr lang="de-DE" dirty="0"/>
              <a:t> manage,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find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boring</a:t>
            </a:r>
            <a:r>
              <a:rPr lang="de-DE" dirty="0"/>
              <a:t>...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so </a:t>
            </a:r>
            <a:r>
              <a:rPr lang="de-DE" dirty="0" err="1"/>
              <a:t>some</a:t>
            </a:r>
            <a:r>
              <a:rPr lang="de-DE" dirty="0"/>
              <a:t> clever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came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... </a:t>
            </a:r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4BE1C97-48B8-28B2-4453-FD990D64C0C7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let's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easy on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- so i </a:t>
            </a:r>
            <a:r>
              <a:rPr lang="de-DE" dirty="0" err="1"/>
              <a:t>guess</a:t>
            </a:r>
            <a:r>
              <a:rPr lang="de-DE" dirty="0"/>
              <a:t> -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knowing</a:t>
            </a:r>
            <a:r>
              <a:rPr lang="de-DE" dirty="0"/>
              <a:t>  (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aware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)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it. 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HAND OUT WS 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0C09133-D16E-9723-5DD5-28A3B68E623E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BA5EF4-D95E-6CFF-7D80-45C48182D5DF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...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F817C2B-D535-690C-9310-EAA2D2F05CEC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71BE1BD-97C5-EF80-1BC8-89FE152C5CB4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D5423B-92DA-F346-96BB-19075DC4BDEB}" type="datetimeFigureOut">
              <a:rPr lang="de-DE"/>
              <a:t>14.03.25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A1AA15-905E-4547-9CC0-0CDD79E2210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D5423B-92DA-F346-96BB-19075DC4BDEB}" type="datetimeFigureOut">
              <a:rPr lang="de-DE"/>
              <a:t>14.03.25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A1AA15-905E-4547-9CC0-0CDD79E2210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D5423B-92DA-F346-96BB-19075DC4BDEB}" type="datetimeFigureOut">
              <a:rPr lang="de-DE"/>
              <a:t>14.03.25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A1AA15-905E-4547-9CC0-0CDD79E2210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D5423B-92DA-F346-96BB-19075DC4BDEB}" type="datetimeFigureOut">
              <a:rPr lang="de-DE"/>
              <a:t>14.03.25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A1AA15-905E-4547-9CC0-0CDD79E2210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D5423B-92DA-F346-96BB-19075DC4BDEB}" type="datetimeFigureOut">
              <a:rPr lang="de-DE"/>
              <a:t>14.03.25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A1AA15-905E-4547-9CC0-0CDD79E2210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D5423B-92DA-F346-96BB-19075DC4BDEB}" type="datetimeFigureOut">
              <a:rPr lang="de-DE"/>
              <a:t>14.03.25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A1AA15-905E-4547-9CC0-0CDD79E2210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D5423B-92DA-F346-96BB-19075DC4BDEB}" type="datetimeFigureOut">
              <a:rPr lang="de-DE"/>
              <a:t>14.03.25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A1AA15-905E-4547-9CC0-0CDD79E2210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D5423B-92DA-F346-96BB-19075DC4BDEB}" type="datetimeFigureOut">
              <a:rPr lang="de-DE"/>
              <a:t>14.03.25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A1AA15-905E-4547-9CC0-0CDD79E2210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D5423B-92DA-F346-96BB-19075DC4BDEB}" type="datetimeFigureOut">
              <a:rPr lang="de-DE"/>
              <a:t>14.03.25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A1AA15-905E-4547-9CC0-0CDD79E2210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D5423B-92DA-F346-96BB-19075DC4BDEB}" type="datetimeFigureOut">
              <a:rPr lang="de-DE"/>
              <a:t>14.03.25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A1AA15-905E-4547-9CC0-0CDD79E2210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D5423B-92DA-F346-96BB-19075DC4BDEB}" type="datetimeFigureOut">
              <a:rPr lang="de-DE"/>
              <a:t>14.03.25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A1AA15-905E-4547-9CC0-0CDD79E2210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D5423B-92DA-F346-96BB-19075DC4BDEB}" type="datetimeFigureOut">
              <a:rPr lang="de-DE"/>
              <a:t>14.03.25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A1AA15-905E-4547-9CC0-0CDD79E2210F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nahaufnahme-von-rayban-sonnenbrillen-24921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://creativecommons.org/licenses/publicdomai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1507071" y="1786466"/>
            <a:ext cx="3911596" cy="3285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feld 5"/>
          <p:cNvSpPr txBox="1"/>
          <p:nvPr/>
        </p:nvSpPr>
        <p:spPr bwMode="auto">
          <a:xfrm>
            <a:off x="6925737" y="1786466"/>
            <a:ext cx="3911596" cy="3285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1932722" y="3225798"/>
            <a:ext cx="1017323" cy="1515535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3912035" y="2258829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9154075" y="2462029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8881535" y="2742313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8608995" y="3021710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8265356" y="3301107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7992816" y="3580504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14"/>
          <p:cNvSpPr txBox="1"/>
          <p:nvPr/>
        </p:nvSpPr>
        <p:spPr bwMode="auto">
          <a:xfrm>
            <a:off x="1686550" y="1381038"/>
            <a:ext cx="16589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Modern Love"/>
              </a:rPr>
              <a:t>proportion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Modern Love"/>
            </a:endParaRPr>
          </a:p>
        </p:txBody>
      </p:sp>
      <p:sp>
        <p:nvSpPr>
          <p:cNvPr id="16" name="Textfeld 15"/>
          <p:cNvSpPr txBox="1"/>
          <p:nvPr/>
        </p:nvSpPr>
        <p:spPr bwMode="auto">
          <a:xfrm>
            <a:off x="7137628" y="1324801"/>
            <a:ext cx="34172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Modern Love"/>
              </a:rPr>
              <a:t>rhythm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Modern Love"/>
              </a:rPr>
              <a:t> and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Modern Love"/>
              </a:rPr>
              <a:t>repetition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Modern Lo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6AC2C-E9DB-7254-130B-D386A6B5D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038F8CD-1CCF-ED8D-956C-BC5CE45A4A98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2D188A-48CC-E282-DF88-A34C5E772F46}"/>
              </a:ext>
            </a:extLst>
          </p:cNvPr>
          <p:cNvSpPr txBox="1"/>
          <p:nvPr/>
        </p:nvSpPr>
        <p:spPr>
          <a:xfrm>
            <a:off x="147926" y="4297857"/>
            <a:ext cx="3104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Avenir Book" panose="02000503020000020003" pitchFamily="2" charset="0"/>
              </a:rPr>
              <a:t>You have </a:t>
            </a:r>
            <a:r>
              <a:rPr lang="de-DE" sz="2800" dirty="0" err="1">
                <a:latin typeface="Avenir Book" panose="02000503020000020003" pitchFamily="2" charset="0"/>
              </a:rPr>
              <a:t>got</a:t>
            </a:r>
            <a:r>
              <a:rPr lang="de-DE" sz="2800" dirty="0">
                <a:latin typeface="Avenir Book" panose="02000503020000020003" pitchFamily="2" charset="0"/>
              </a:rPr>
              <a:t>: </a:t>
            </a:r>
            <a:r>
              <a:rPr lang="de-DE" sz="2800" dirty="0">
                <a:solidFill>
                  <a:srgbClr val="FF0000"/>
                </a:solidFill>
                <a:latin typeface="Modern Love" pitchFamily="82" charset="0"/>
              </a:rPr>
              <a:t>3</a:t>
            </a:r>
            <a:r>
              <a:rPr lang="de-DE" sz="2800" dirty="0">
                <a:solidFill>
                  <a:srgbClr val="FF0000"/>
                </a:solidFill>
                <a:latin typeface="Avenir Book" panose="02000503020000020003" pitchFamily="2" charset="0"/>
              </a:rPr>
              <a:t> </a:t>
            </a:r>
            <a:r>
              <a:rPr lang="de-DE" sz="2800" dirty="0">
                <a:latin typeface="Avenir Book" panose="02000503020000020003" pitchFamily="2" charset="0"/>
              </a:rPr>
              <a:t>min.</a:t>
            </a:r>
          </a:p>
        </p:txBody>
      </p:sp>
      <p:pic>
        <p:nvPicPr>
          <p:cNvPr id="9" name="Grafik 8" descr="Benutzer Silhouette">
            <a:extLst>
              <a:ext uri="{FF2B5EF4-FFF2-40B4-BE49-F238E27FC236}">
                <a16:creationId xmlns:a16="http://schemas.microsoft.com/office/drawing/2014/main" id="{D6B2683B-78F0-C37F-6408-24E1F0AED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5145" y="793749"/>
            <a:ext cx="931403" cy="93140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74FCB33-C991-61B3-24F9-ADA6C58D32FE}"/>
              </a:ext>
            </a:extLst>
          </p:cNvPr>
          <p:cNvSpPr txBox="1"/>
          <p:nvPr/>
        </p:nvSpPr>
        <p:spPr>
          <a:xfrm>
            <a:off x="225453" y="1725152"/>
            <a:ext cx="11817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Modern Love" panose="04090805081005020601" pitchFamily="82" charset="0"/>
              </a:rPr>
              <a:t>Task 2 </a:t>
            </a:r>
          </a:p>
          <a:p>
            <a:r>
              <a:rPr lang="de-DE" sz="3600" dirty="0">
                <a:latin typeface="Avenir Book" panose="02000503020000020003"/>
              </a:rPr>
              <a:t>Match </a:t>
            </a:r>
            <a:r>
              <a:rPr lang="de-DE" sz="3600" dirty="0" err="1">
                <a:latin typeface="Avenir Book" panose="02000503020000020003"/>
              </a:rPr>
              <a:t>the</a:t>
            </a:r>
            <a:r>
              <a:rPr lang="de-DE" sz="3600" dirty="0">
                <a:latin typeface="Avenir Book" panose="02000503020000020003"/>
              </a:rPr>
              <a:t> </a:t>
            </a:r>
            <a:r>
              <a:rPr lang="de-DE" sz="3600" dirty="0" err="1">
                <a:latin typeface="Avenir Book" panose="02000503020000020003"/>
              </a:rPr>
              <a:t>definitions</a:t>
            </a:r>
            <a:r>
              <a:rPr lang="de-DE" sz="3600" dirty="0">
                <a:latin typeface="Avenir Book" panose="02000503020000020003"/>
              </a:rPr>
              <a:t> </a:t>
            </a:r>
            <a:r>
              <a:rPr lang="de-DE" sz="3600" dirty="0" err="1">
                <a:latin typeface="Avenir Book" panose="02000503020000020003"/>
              </a:rPr>
              <a:t>with</a:t>
            </a:r>
            <a:r>
              <a:rPr lang="de-DE" sz="3600" dirty="0">
                <a:latin typeface="Avenir Book" panose="02000503020000020003"/>
              </a:rPr>
              <a:t> </a:t>
            </a:r>
            <a:r>
              <a:rPr lang="de-DE" sz="3600" dirty="0" err="1">
                <a:latin typeface="Avenir Book" panose="02000503020000020003"/>
              </a:rPr>
              <a:t>the</a:t>
            </a:r>
            <a:r>
              <a:rPr lang="de-DE" sz="3600" dirty="0">
                <a:latin typeface="Avenir Book" panose="02000503020000020003"/>
              </a:rPr>
              <a:t> </a:t>
            </a:r>
            <a:r>
              <a:rPr lang="de-DE" sz="3600" dirty="0" err="1">
                <a:latin typeface="Avenir Book" panose="02000503020000020003"/>
              </a:rPr>
              <a:t>principles</a:t>
            </a:r>
            <a:r>
              <a:rPr lang="de-DE" sz="3600" dirty="0">
                <a:latin typeface="Avenir Book" panose="02000503020000020003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915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66C79-CF70-CF8B-BACB-9EC63AA1C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57AAFC3-9375-4A67-67E2-332A589E6BFD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 descr="Benutzer Silhouette">
            <a:extLst>
              <a:ext uri="{FF2B5EF4-FFF2-40B4-BE49-F238E27FC236}">
                <a16:creationId xmlns:a16="http://schemas.microsoft.com/office/drawing/2014/main" id="{3B47EBD4-C47C-DC23-9D84-BB6AAF830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5145" y="793749"/>
            <a:ext cx="931403" cy="93140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05F5C75-A453-8187-9B65-C90B156F85F4}"/>
              </a:ext>
            </a:extLst>
          </p:cNvPr>
          <p:cNvSpPr txBox="1"/>
          <p:nvPr/>
        </p:nvSpPr>
        <p:spPr>
          <a:xfrm>
            <a:off x="225452" y="193584"/>
            <a:ext cx="1181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Modern Love" panose="04090805081005020601" pitchFamily="82" charset="0"/>
              </a:rPr>
              <a:t>Task 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955D5-77A1-205A-791C-13381DC01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590" y="293702"/>
            <a:ext cx="8596195" cy="62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" name="Textfeld 1"/>
          <p:cNvSpPr txBox="1"/>
          <p:nvPr/>
        </p:nvSpPr>
        <p:spPr bwMode="auto">
          <a:xfrm>
            <a:off x="2344882" y="265645"/>
            <a:ext cx="761958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3200">
                <a:latin typeface="Modern Love"/>
              </a:rPr>
              <a:t>You are going to be a </a:t>
            </a:r>
            <a:r>
              <a:rPr lang="de-DE" sz="3200">
                <a:solidFill>
                  <a:srgbClr val="00B0F0"/>
                </a:solidFill>
                <a:latin typeface="Modern Love"/>
              </a:rPr>
              <a:t>graphic </a:t>
            </a:r>
            <a:r>
              <a:rPr lang="de-DE" sz="3200">
                <a:solidFill>
                  <a:srgbClr val="0070C0"/>
                </a:solidFill>
                <a:latin typeface="Modern Love"/>
              </a:rPr>
              <a:t>desi</a:t>
            </a:r>
            <a:r>
              <a:rPr lang="de-DE" sz="3200">
                <a:solidFill>
                  <a:srgbClr val="7030A0"/>
                </a:solidFill>
                <a:latin typeface="Modern Love"/>
              </a:rPr>
              <a:t>gn</a:t>
            </a:r>
            <a:r>
              <a:rPr lang="de-DE" sz="3200">
                <a:solidFill>
                  <a:srgbClr val="CD7CFF"/>
                </a:solidFill>
                <a:latin typeface="Modern Love"/>
              </a:rPr>
              <a:t>er</a:t>
            </a:r>
            <a:r>
              <a:rPr lang="de-DE" sz="3200">
                <a:latin typeface="Modern Love"/>
              </a:rPr>
              <a:t>!</a:t>
            </a:r>
            <a:endParaRPr lang="de-DE" sz="3200"/>
          </a:p>
        </p:txBody>
      </p:sp>
      <p:sp>
        <p:nvSpPr>
          <p:cNvPr id="3" name="Textfeld 2"/>
          <p:cNvSpPr txBox="1"/>
          <p:nvPr/>
        </p:nvSpPr>
        <p:spPr bwMode="auto">
          <a:xfrm>
            <a:off x="583795" y="1176531"/>
            <a:ext cx="11313852" cy="48466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200" dirty="0" err="1">
                <a:latin typeface="Avenir Book"/>
              </a:rPr>
              <a:t>You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have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to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b="1" dirty="0">
                <a:latin typeface="Avenir Book"/>
              </a:rPr>
              <a:t>design a </a:t>
            </a:r>
            <a:r>
              <a:rPr lang="de-DE" sz="3200" b="1" dirty="0" err="1">
                <a:latin typeface="Avenir Book"/>
              </a:rPr>
              <a:t>barcode</a:t>
            </a:r>
            <a:r>
              <a:rPr lang="de-DE" sz="3200" b="1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for</a:t>
            </a:r>
            <a:r>
              <a:rPr lang="de-DE" sz="3200" dirty="0">
                <a:latin typeface="Avenir Book"/>
              </a:rPr>
              <a:t> a </a:t>
            </a:r>
            <a:r>
              <a:rPr lang="de-DE" sz="3200" b="1" dirty="0" err="1">
                <a:latin typeface="Avenir Book"/>
              </a:rPr>
              <a:t>product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of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your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choice</a:t>
            </a:r>
            <a:r>
              <a:rPr lang="de-DE" sz="3200" dirty="0">
                <a:latin typeface="Avenir Book"/>
              </a:rPr>
              <a:t>. </a:t>
            </a:r>
            <a:endParaRPr dirty="0"/>
          </a:p>
          <a:p>
            <a:pPr>
              <a:defRPr/>
            </a:pPr>
            <a:r>
              <a:rPr lang="de-DE" sz="3200" dirty="0" err="1">
                <a:latin typeface="Avenir Book"/>
              </a:rPr>
              <a:t>Decide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for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which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b="1" dirty="0" err="1">
                <a:latin typeface="Avenir Book"/>
              </a:rPr>
              <a:t>product</a:t>
            </a:r>
            <a:r>
              <a:rPr lang="de-DE" sz="3200" b="1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your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barcode</a:t>
            </a:r>
            <a:r>
              <a:rPr lang="de-DE" sz="3200" dirty="0">
                <a:latin typeface="Avenir Book"/>
              </a:rPr>
              <a:t> will </a:t>
            </a:r>
            <a:r>
              <a:rPr lang="de-DE" sz="3200" dirty="0" err="1">
                <a:latin typeface="Avenir Book"/>
              </a:rPr>
              <a:t>be</a:t>
            </a:r>
            <a:r>
              <a:rPr lang="de-DE" sz="3200" dirty="0">
                <a:latin typeface="Avenir Book"/>
              </a:rPr>
              <a:t>. </a:t>
            </a:r>
            <a:endParaRPr dirty="0"/>
          </a:p>
          <a:p>
            <a:pPr>
              <a:defRPr/>
            </a:pPr>
            <a:endParaRPr lang="de-DE" sz="3200" dirty="0">
              <a:latin typeface="Avenir Book"/>
            </a:endParaRPr>
          </a:p>
          <a:p>
            <a:pPr>
              <a:defRPr/>
            </a:pPr>
            <a:r>
              <a:rPr lang="de-DE" sz="3200" dirty="0">
                <a:latin typeface="Avenir Book"/>
              </a:rPr>
              <a:t>Try out </a:t>
            </a:r>
            <a:r>
              <a:rPr lang="de-DE" sz="3200" b="1" dirty="0" err="1">
                <a:latin typeface="Avenir Book"/>
              </a:rPr>
              <a:t>ideas</a:t>
            </a:r>
            <a:r>
              <a:rPr lang="de-DE" sz="3200" dirty="0">
                <a:latin typeface="Avenir Book"/>
              </a:rPr>
              <a:t> in </a:t>
            </a:r>
            <a:r>
              <a:rPr lang="de-DE" sz="3200" dirty="0" err="1">
                <a:latin typeface="Avenir Book"/>
              </a:rPr>
              <a:t>your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b="1" dirty="0" err="1">
                <a:latin typeface="Avenir Book"/>
              </a:rPr>
              <a:t>sketch</a:t>
            </a:r>
            <a:r>
              <a:rPr lang="de-DE" sz="3200" b="1" dirty="0">
                <a:latin typeface="Avenir Book"/>
              </a:rPr>
              <a:t> </a:t>
            </a:r>
            <a:r>
              <a:rPr lang="de-DE" sz="3200" b="1" dirty="0" err="1">
                <a:latin typeface="Avenir Book"/>
              </a:rPr>
              <a:t>book</a:t>
            </a:r>
            <a:r>
              <a:rPr lang="de-DE" sz="3200" dirty="0">
                <a:latin typeface="Avenir Book"/>
              </a:rPr>
              <a:t>.</a:t>
            </a:r>
            <a:endParaRPr dirty="0"/>
          </a:p>
          <a:p>
            <a:pPr>
              <a:defRPr/>
            </a:pPr>
            <a:r>
              <a:rPr lang="de-DE" sz="3200" dirty="0">
                <a:latin typeface="Avenir Book"/>
              </a:rPr>
              <a:t>(bare in </a:t>
            </a:r>
            <a:r>
              <a:rPr lang="de-DE" sz="3200" dirty="0" err="1">
                <a:latin typeface="Avenir Book"/>
              </a:rPr>
              <a:t>mind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the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b="1" dirty="0" err="1">
                <a:latin typeface="Avenir Book"/>
              </a:rPr>
              <a:t>principles</a:t>
            </a:r>
            <a:r>
              <a:rPr lang="de-DE" sz="3200" b="1" dirty="0">
                <a:latin typeface="Avenir Book"/>
              </a:rPr>
              <a:t> </a:t>
            </a:r>
            <a:r>
              <a:rPr lang="de-DE" sz="3200" b="1" dirty="0" err="1">
                <a:latin typeface="Avenir Book"/>
              </a:rPr>
              <a:t>of</a:t>
            </a:r>
            <a:r>
              <a:rPr lang="de-DE" sz="3200" b="1" dirty="0">
                <a:latin typeface="Avenir Book"/>
              </a:rPr>
              <a:t> design</a:t>
            </a:r>
            <a:r>
              <a:rPr lang="de-DE" sz="3200" dirty="0">
                <a:latin typeface="Avenir Book"/>
              </a:rPr>
              <a:t>) </a:t>
            </a:r>
            <a:endParaRPr dirty="0"/>
          </a:p>
          <a:p>
            <a:pPr>
              <a:defRPr/>
            </a:pPr>
            <a:endParaRPr lang="de-DE" sz="3200" dirty="0">
              <a:latin typeface="Avenir Book"/>
            </a:endParaRPr>
          </a:p>
          <a:p>
            <a:pPr>
              <a:defRPr/>
            </a:pPr>
            <a:r>
              <a:rPr lang="de-DE" sz="3200" dirty="0" err="1">
                <a:latin typeface="Avenir Book"/>
              </a:rPr>
              <a:t>You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can</a:t>
            </a:r>
            <a:r>
              <a:rPr lang="de-DE" sz="3200" dirty="0">
                <a:latin typeface="Avenir Book"/>
              </a:rPr>
              <a:t> also </a:t>
            </a:r>
            <a:r>
              <a:rPr lang="de-DE" sz="3200" b="1" dirty="0" err="1">
                <a:latin typeface="Avenir Book"/>
              </a:rPr>
              <a:t>change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your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b="1" dirty="0" err="1">
                <a:latin typeface="Avenir Book"/>
              </a:rPr>
              <a:t>barcode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if</a:t>
            </a:r>
            <a:r>
              <a:rPr lang="de-DE" sz="3200" dirty="0">
                <a:latin typeface="Avenir Book"/>
              </a:rPr>
              <a:t> </a:t>
            </a:r>
            <a:r>
              <a:rPr lang="de-DE" sz="3200" dirty="0" err="1">
                <a:latin typeface="Avenir Book"/>
              </a:rPr>
              <a:t>you</a:t>
            </a:r>
            <a:r>
              <a:rPr lang="de-DE" sz="3200" dirty="0">
                <a:latin typeface="Avenir Book"/>
              </a:rPr>
              <a:t> like: </a:t>
            </a:r>
            <a:endParaRPr dirty="0"/>
          </a:p>
          <a:p>
            <a:pPr>
              <a:defRPr/>
            </a:pP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(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draw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on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it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,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add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to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it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,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cut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out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parts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of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it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or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even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the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whole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barcode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and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rearrange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it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as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you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32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please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…)</a:t>
            </a:r>
            <a:endParaRPr dirty="0"/>
          </a:p>
          <a:p>
            <a:pPr>
              <a:defRPr/>
            </a:pPr>
            <a:r>
              <a:rPr lang="de-DE" sz="2400" u="sng" dirty="0" err="1">
                <a:solidFill>
                  <a:srgbClr val="C00000"/>
                </a:solidFill>
                <a:latin typeface="Avenir Book"/>
              </a:rPr>
              <a:t>Careful</a:t>
            </a:r>
            <a:r>
              <a:rPr lang="de-DE" sz="2400" u="sng" dirty="0">
                <a:solidFill>
                  <a:srgbClr val="C00000"/>
                </a:solidFill>
                <a:latin typeface="Avenir Book"/>
              </a:rPr>
              <a:t>:</a:t>
            </a:r>
            <a:r>
              <a:rPr lang="de-DE" sz="2400" dirty="0">
                <a:solidFill>
                  <a:srgbClr val="C00000"/>
                </a:solidFill>
                <a:latin typeface="Avenir Book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Stealing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ideas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can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be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very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expensive in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this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Avenir Book"/>
              </a:rPr>
              <a:t>business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venir Book"/>
              </a:rPr>
              <a:t>!</a:t>
            </a:r>
            <a:endParaRPr dirty="0"/>
          </a:p>
        </p:txBody>
      </p:sp>
      <p:pic>
        <p:nvPicPr>
          <p:cNvPr id="6" name="Grafik 5" descr="Blaupause Silhouett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0672362" y="-122503"/>
            <a:ext cx="1361072" cy="1361072"/>
          </a:xfrm>
          <a:prstGeom prst="rect">
            <a:avLst/>
          </a:prstGeom>
        </p:spPr>
      </p:pic>
      <p:pic>
        <p:nvPicPr>
          <p:cNvPr id="8" name="Grafik 7" descr="Abzeichen mit einfarbiger Füllu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44672" y="2638161"/>
            <a:ext cx="539125" cy="539125"/>
          </a:xfrm>
          <a:prstGeom prst="rect">
            <a:avLst/>
          </a:prstGeom>
        </p:spPr>
      </p:pic>
      <p:pic>
        <p:nvPicPr>
          <p:cNvPr id="10" name="Grafik 9" descr="Marke 3 mit einfarbiger Füllu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57657" y="4230183"/>
            <a:ext cx="539125" cy="539125"/>
          </a:xfrm>
          <a:prstGeom prst="rect">
            <a:avLst/>
          </a:prstGeom>
        </p:spPr>
      </p:pic>
      <p:pic>
        <p:nvPicPr>
          <p:cNvPr id="12" name="Grafik 11" descr="Marke 1 mit einfarbiger Füllu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22336" y="1176532"/>
            <a:ext cx="539125" cy="539125"/>
          </a:xfrm>
          <a:prstGeom prst="rect">
            <a:avLst/>
          </a:prstGeom>
        </p:spPr>
      </p:pic>
      <p:pic>
        <p:nvPicPr>
          <p:cNvPr id="14" name="Grafik 13" descr="Münzen Silhouette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9306767" y="5178679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0" y="116732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Textfeld 4"/>
          <p:cNvSpPr txBox="1"/>
          <p:nvPr/>
        </p:nvSpPr>
        <p:spPr bwMode="auto">
          <a:xfrm>
            <a:off x="4522201" y="386415"/>
            <a:ext cx="3278222" cy="57947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3200">
                <a:solidFill>
                  <a:schemeClr val="tx1">
                    <a:lumMod val="50000"/>
                    <a:lumOff val="50000"/>
                  </a:schemeClr>
                </a:solidFill>
                <a:latin typeface="Modern Love"/>
              </a:rPr>
              <a:t>No ideas? ...well, </a:t>
            </a:r>
            <a:endParaRPr lang="de-DE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1691725" y="1372796"/>
            <a:ext cx="8937311" cy="8233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dirty="0">
                <a:latin typeface="Avenir Book"/>
              </a:rPr>
              <a:t>...</a:t>
            </a:r>
            <a:r>
              <a:rPr lang="de-DE" sz="2400" dirty="0" err="1">
                <a:latin typeface="Avenir Book"/>
              </a:rPr>
              <a:t>what</a:t>
            </a:r>
            <a:r>
              <a:rPr lang="de-DE" sz="2400" dirty="0">
                <a:latin typeface="Avenir Book"/>
              </a:rPr>
              <a:t> </a:t>
            </a:r>
            <a:r>
              <a:rPr lang="de-DE" sz="2400" dirty="0" err="1">
                <a:latin typeface="Avenir Book"/>
              </a:rPr>
              <a:t>could</a:t>
            </a:r>
            <a:r>
              <a:rPr lang="de-DE" sz="2400" dirty="0">
                <a:latin typeface="Avenir Book"/>
              </a:rPr>
              <a:t> a </a:t>
            </a:r>
            <a:r>
              <a:rPr lang="de-DE" sz="2400" dirty="0" err="1">
                <a:latin typeface="Avenir Book"/>
              </a:rPr>
              <a:t>creative</a:t>
            </a:r>
            <a:r>
              <a:rPr lang="de-DE" sz="2400" dirty="0">
                <a:latin typeface="Avenir Book"/>
              </a:rPr>
              <a:t> design </a:t>
            </a:r>
            <a:r>
              <a:rPr lang="de-DE" sz="2400" dirty="0" err="1">
                <a:latin typeface="Avenir Book"/>
              </a:rPr>
              <a:t>for</a:t>
            </a:r>
            <a:r>
              <a:rPr lang="de-DE" sz="2400" dirty="0">
                <a:latin typeface="Avenir Book"/>
              </a:rPr>
              <a:t> a </a:t>
            </a:r>
            <a:r>
              <a:rPr lang="de-DE" sz="2400" b="1" dirty="0" err="1">
                <a:latin typeface="Avenir Book"/>
              </a:rPr>
              <a:t>pasta</a:t>
            </a:r>
            <a:r>
              <a:rPr lang="de-DE" sz="2400" b="1" dirty="0">
                <a:latin typeface="Avenir Book"/>
              </a:rPr>
              <a:t> </a:t>
            </a:r>
            <a:r>
              <a:rPr lang="de-DE" sz="2400" b="1" dirty="0" err="1">
                <a:latin typeface="Avenir Book"/>
              </a:rPr>
              <a:t>packaging</a:t>
            </a:r>
            <a:r>
              <a:rPr lang="de-DE" sz="2400" dirty="0">
                <a:latin typeface="Avenir Book"/>
              </a:rPr>
              <a:t> </a:t>
            </a:r>
            <a:r>
              <a:rPr lang="de-DE" sz="2400" dirty="0" err="1">
                <a:latin typeface="Avenir Book"/>
              </a:rPr>
              <a:t>look</a:t>
            </a:r>
            <a:r>
              <a:rPr lang="de-DE" sz="2400" dirty="0">
                <a:latin typeface="Avenir Book"/>
              </a:rPr>
              <a:t> like?</a:t>
            </a:r>
          </a:p>
          <a:p>
            <a:pPr>
              <a:defRPr/>
            </a:pPr>
            <a:r>
              <a:rPr lang="de-DE" sz="2400" dirty="0" err="1">
                <a:latin typeface="Avenir Book"/>
              </a:rPr>
              <a:t>Or</a:t>
            </a:r>
            <a:r>
              <a:rPr lang="de-DE" sz="2400" dirty="0">
                <a:latin typeface="Avenir Book"/>
              </a:rPr>
              <a:t> </a:t>
            </a:r>
            <a:r>
              <a:rPr lang="de-DE" sz="2400" dirty="0" err="1">
                <a:latin typeface="Avenir Book"/>
              </a:rPr>
              <a:t>some</a:t>
            </a:r>
            <a:r>
              <a:rPr lang="de-DE" sz="2400" dirty="0">
                <a:latin typeface="Avenir Book"/>
              </a:rPr>
              <a:t> non </a:t>
            </a:r>
            <a:r>
              <a:rPr lang="de-DE" sz="2400" dirty="0" err="1">
                <a:latin typeface="Avenir Book"/>
              </a:rPr>
              <a:t>food</a:t>
            </a:r>
            <a:r>
              <a:rPr lang="de-DE" sz="2400" dirty="0">
                <a:latin typeface="Avenir Book"/>
              </a:rPr>
              <a:t>, </a:t>
            </a:r>
            <a:r>
              <a:rPr lang="de-DE" sz="2400" dirty="0" err="1">
                <a:latin typeface="Avenir Book"/>
              </a:rPr>
              <a:t>maybe</a:t>
            </a:r>
            <a:r>
              <a:rPr lang="de-DE" sz="2400" dirty="0">
                <a:latin typeface="Avenir Book"/>
              </a:rPr>
              <a:t> a </a:t>
            </a:r>
            <a:r>
              <a:rPr lang="de-DE" sz="2400" dirty="0" err="1">
                <a:latin typeface="Avenir Book"/>
              </a:rPr>
              <a:t>drill</a:t>
            </a:r>
            <a:r>
              <a:rPr lang="de-DE" sz="2400" dirty="0">
                <a:latin typeface="Avenir Book"/>
              </a:rPr>
              <a:t>, </a:t>
            </a:r>
            <a:r>
              <a:rPr lang="de-DE" sz="2400" dirty="0" err="1">
                <a:latin typeface="Avenir Book"/>
              </a:rPr>
              <a:t>shoes</a:t>
            </a:r>
            <a:r>
              <a:rPr lang="de-DE" sz="2400" dirty="0">
                <a:latin typeface="Avenir Book"/>
              </a:rPr>
              <a:t>...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Avenir Book"/>
            </a:endParaRPr>
          </a:p>
        </p:txBody>
      </p:sp>
      <p:pic>
        <p:nvPicPr>
          <p:cNvPr id="10" name="Grafik 9" descr="Ein Bild, das Text enthält.&#10;&#10;Automatisch generierte Beschreib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79171" y="2952979"/>
            <a:ext cx="6033653" cy="2547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" name="Textfeld 1"/>
          <p:cNvSpPr txBox="1"/>
          <p:nvPr/>
        </p:nvSpPr>
        <p:spPr bwMode="auto">
          <a:xfrm>
            <a:off x="4051016" y="577203"/>
            <a:ext cx="40448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3200">
                <a:latin typeface="Modern Love"/>
              </a:rPr>
              <a:t>Assessment criteria</a:t>
            </a:r>
            <a:endParaRPr lang="de-DE" sz="3200"/>
          </a:p>
        </p:txBody>
      </p:sp>
      <p:sp>
        <p:nvSpPr>
          <p:cNvPr id="3" name="Textfeld 2"/>
          <p:cNvSpPr txBox="1"/>
          <p:nvPr/>
        </p:nvSpPr>
        <p:spPr bwMode="auto">
          <a:xfrm>
            <a:off x="1792464" y="1739180"/>
            <a:ext cx="86070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200" b="1">
                <a:latin typeface="Avenir Book"/>
              </a:rPr>
              <a:t>Creative </a:t>
            </a:r>
            <a:r>
              <a:rPr lang="de-DE" sz="3200" b="1">
                <a:solidFill>
                  <a:schemeClr val="bg1">
                    <a:lumMod val="65000"/>
                  </a:schemeClr>
                </a:solidFill>
                <a:latin typeface="Avenir Book"/>
              </a:rPr>
              <a:t>effort</a:t>
            </a:r>
            <a:r>
              <a:rPr lang="de-DE" sz="3200" b="1">
                <a:latin typeface="Avenir Book"/>
              </a:rPr>
              <a:t>, originality of </a:t>
            </a:r>
            <a:r>
              <a:rPr lang="de-DE" sz="3200" b="1">
                <a:solidFill>
                  <a:schemeClr val="bg1">
                    <a:lumMod val="65000"/>
                  </a:schemeClr>
                </a:solidFill>
                <a:latin typeface="Avenir Book"/>
              </a:rPr>
              <a:t>design</a:t>
            </a:r>
            <a:endParaRPr/>
          </a:p>
        </p:txBody>
      </p:sp>
      <p:sp>
        <p:nvSpPr>
          <p:cNvPr id="5" name="Textfeld 4"/>
          <p:cNvSpPr txBox="1"/>
          <p:nvPr/>
        </p:nvSpPr>
        <p:spPr bwMode="auto">
          <a:xfrm>
            <a:off x="1806889" y="2736680"/>
            <a:ext cx="859264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bg1">
                    <a:lumMod val="65000"/>
                  </a:schemeClr>
                </a:solidFill>
                <a:latin typeface="Avenir Book"/>
              </a:rPr>
              <a:t>Use of at least </a:t>
            </a:r>
            <a:r>
              <a:rPr lang="en-US" sz="3200" b="1">
                <a:latin typeface="Avenir Book"/>
              </a:rPr>
              <a:t>two compositional principles</a:t>
            </a:r>
            <a:endParaRPr lang="de-DE" sz="3200" b="1">
              <a:latin typeface="Avenir Book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1792462" y="3275805"/>
            <a:ext cx="85926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>(symmetry, asymmetry, repetition, dispersion, clustering</a:t>
            </a:r>
            <a:r>
              <a:rPr lang="de-DE">
                <a:latin typeface="Avenir Book"/>
              </a:rPr>
              <a:t>)</a:t>
            </a:r>
            <a:endParaRPr lang="de-DE">
              <a:solidFill>
                <a:schemeClr val="bg1">
                  <a:lumMod val="50000"/>
                </a:schemeClr>
              </a:solidFill>
              <a:latin typeface="Avenir Book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1806889" y="4039346"/>
            <a:ext cx="859264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200" b="1" dirty="0">
                <a:latin typeface="Avenir Book"/>
              </a:rPr>
              <a:t>Clean </a:t>
            </a:r>
            <a:r>
              <a:rPr lang="de-DE" sz="3200" b="1" dirty="0" err="1">
                <a:latin typeface="Avenir Book"/>
              </a:rPr>
              <a:t>application</a:t>
            </a:r>
            <a:r>
              <a:rPr lang="de-DE" sz="3200" b="1" dirty="0">
                <a:latin typeface="Avenir Book"/>
              </a:rPr>
              <a:t> </a:t>
            </a:r>
            <a:r>
              <a:rPr lang="de-DE" sz="3200" b="1" dirty="0">
                <a:solidFill>
                  <a:schemeClr val="bg1">
                    <a:lumMod val="65000"/>
                  </a:schemeClr>
                </a:solidFill>
                <a:latin typeface="Avenir Book"/>
              </a:rPr>
              <a:t>and</a:t>
            </a:r>
            <a:r>
              <a:rPr lang="de-DE" sz="3200" b="1" dirty="0">
                <a:latin typeface="Avenir Book"/>
              </a:rPr>
              <a:t> </a:t>
            </a:r>
            <a:r>
              <a:rPr lang="de-DE" sz="3200" b="1" dirty="0" err="1">
                <a:latin typeface="Avenir Book"/>
              </a:rPr>
              <a:t>attention</a:t>
            </a:r>
            <a:r>
              <a:rPr lang="de-DE" sz="3200" b="1" dirty="0">
                <a:latin typeface="Avenir Book"/>
              </a:rPr>
              <a:t> </a:t>
            </a:r>
            <a:r>
              <a:rPr lang="de-DE" sz="3200" b="1" dirty="0" err="1">
                <a:latin typeface="Avenir Book"/>
              </a:rPr>
              <a:t>to</a:t>
            </a:r>
            <a:r>
              <a:rPr lang="de-DE" sz="3200" b="1" dirty="0">
                <a:latin typeface="Avenir Book"/>
              </a:rPr>
              <a:t> </a:t>
            </a:r>
            <a:r>
              <a:rPr lang="de-DE" sz="3200" b="1" dirty="0" err="1">
                <a:latin typeface="Avenir Book"/>
              </a:rPr>
              <a:t>detail</a:t>
            </a:r>
            <a:r>
              <a:rPr lang="de-DE" sz="3200" b="1" dirty="0">
                <a:latin typeface="Avenir Book"/>
              </a:rPr>
              <a:t>  </a:t>
            </a:r>
            <a:endParaRPr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1792462" y="4567168"/>
            <a:ext cx="85926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>light preliminary sketch, no erasure marks, work with a very thin black felt-tip pen</a:t>
            </a:r>
            <a:endParaRPr lang="de-DE">
              <a:solidFill>
                <a:schemeClr val="bg1">
                  <a:lumMod val="50000"/>
                </a:schemeClr>
              </a:solidFill>
              <a:latin typeface="Avenir Book"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1792462" y="5505236"/>
            <a:ext cx="86070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92D050"/>
                </a:solidFill>
                <a:latin typeface="Avenir Book"/>
              </a:rPr>
              <a:t>placement on product is possible</a:t>
            </a:r>
            <a:endParaRPr lang="de-DE" sz="3200" b="1" dirty="0">
              <a:solidFill>
                <a:srgbClr val="92D050"/>
              </a:solidFill>
              <a:latin typeface="Avenir Book"/>
            </a:endParaRPr>
          </a:p>
        </p:txBody>
      </p:sp>
      <p:pic>
        <p:nvPicPr>
          <p:cNvPr id="10" name="Grafik 9" descr="Abzeichen mit einfarbiger Füll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0654" y="2736680"/>
            <a:ext cx="539125" cy="539125"/>
          </a:xfrm>
          <a:prstGeom prst="rect">
            <a:avLst/>
          </a:prstGeom>
        </p:spPr>
      </p:pic>
      <p:pic>
        <p:nvPicPr>
          <p:cNvPr id="11" name="Grafik 10" descr="Marke 3 mit einfarbiger Füllu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80654" y="3994874"/>
            <a:ext cx="539125" cy="539125"/>
          </a:xfrm>
          <a:prstGeom prst="rect">
            <a:avLst/>
          </a:prstGeom>
        </p:spPr>
      </p:pic>
      <p:pic>
        <p:nvPicPr>
          <p:cNvPr id="12" name="Grafik 11" descr="Marke 1 mit einfarbiger Füllu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80654" y="1739180"/>
            <a:ext cx="539125" cy="539125"/>
          </a:xfrm>
          <a:prstGeom prst="rect">
            <a:avLst/>
          </a:prstGeom>
        </p:spPr>
      </p:pic>
      <p:pic>
        <p:nvPicPr>
          <p:cNvPr id="14" name="Grafik 13" descr="Ein Bild, das Text enthält.&#10;&#10;Automatisch generierte Beschreibung"/>
          <p:cNvPicPr>
            <a:picLocks noChangeAspect="1"/>
          </p:cNvPicPr>
          <p:nvPr/>
        </p:nvPicPr>
        <p:blipFill>
          <a:blip r:embed="rId6"/>
          <a:srcRect l="10558" t="6891" r="4141" b="37913"/>
          <a:stretch/>
        </p:blipFill>
        <p:spPr bwMode="auto">
          <a:xfrm>
            <a:off x="1792462" y="577203"/>
            <a:ext cx="2258554" cy="584775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/>
          <p:cNvPicPr>
            <a:picLocks noChangeAspect="1"/>
          </p:cNvPicPr>
          <p:nvPr/>
        </p:nvPicPr>
        <p:blipFill>
          <a:blip r:embed="rId6"/>
          <a:srcRect l="10558" t="6891" r="4141" b="37913"/>
          <a:stretch/>
        </p:blipFill>
        <p:spPr bwMode="auto">
          <a:xfrm>
            <a:off x="8140981" y="569630"/>
            <a:ext cx="2258554" cy="5847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3" name="Grafik 2" descr="Ein Bild, das Text, ClipArt enthält.&#10;&#10;Automatisch generierte Beschreib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7908" y="162983"/>
            <a:ext cx="8514086" cy="266065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6199999">
            <a:off x="1885161" y="2338127"/>
            <a:ext cx="2514600" cy="5907078"/>
          </a:xfrm>
          <a:prstGeom prst="rect">
            <a:avLst/>
          </a:prstGeom>
        </p:spPr>
      </p:pic>
      <p:pic>
        <p:nvPicPr>
          <p:cNvPr id="10" name="Grafik 9" descr="Ein Bild, das Text, Küchengeräte, ClipArt enthält.&#10;&#10;Automatisch generierte Beschreibu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29562" y="4107900"/>
            <a:ext cx="4361391" cy="275009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6199999">
            <a:off x="6134261" y="116438"/>
            <a:ext cx="2961915" cy="526732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 bwMode="auto">
          <a:xfrm>
            <a:off x="0" y="3136612"/>
            <a:ext cx="498155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3200">
                <a:latin typeface="Modern Love"/>
              </a:rPr>
              <a:t>Schülerwerke </a:t>
            </a:r>
            <a:r>
              <a:rPr lang="de-DE" sz="2400">
                <a:latin typeface="Chalkboard"/>
              </a:rPr>
              <a:t>(RS Neusäß, 7d)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5" name="Grafik 4" descr="Ein Bild, das Text enthält.&#10;&#10;Automatisch generierte Beschreib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92474" y="4243918"/>
            <a:ext cx="4913903" cy="2614082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6592573" y="1481664"/>
            <a:ext cx="4114800" cy="17399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rcRect r="1313"/>
          <a:stretch/>
        </p:blipFill>
        <p:spPr bwMode="auto">
          <a:xfrm rot="16199999">
            <a:off x="833468" y="2076158"/>
            <a:ext cx="2948514" cy="458739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438646" y="676854"/>
            <a:ext cx="2739326" cy="5762520"/>
          </a:xfrm>
          <a:prstGeom prst="rect">
            <a:avLst/>
          </a:prstGeom>
        </p:spPr>
      </p:pic>
      <p:pic>
        <p:nvPicPr>
          <p:cNvPr id="12" name="Grafik 11" descr="Ein Bild, das Text, Kamm, Zaun, Glockenspiel enthält.&#10;&#10;Automatisch generierte Beschreibu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884173" y="294215"/>
            <a:ext cx="4895849" cy="32638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6199999">
            <a:off x="6226080" y="1154"/>
            <a:ext cx="3402051" cy="43564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6199999">
            <a:off x="2100423" y="2115812"/>
            <a:ext cx="3008357" cy="56770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6199999">
            <a:off x="8026331" y="2696698"/>
            <a:ext cx="2578104" cy="57445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6199999">
            <a:off x="1153977" y="-675614"/>
            <a:ext cx="3009110" cy="5317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 l="23813" t="15177" r="32126" b="16454"/>
          <a:stretch/>
        </p:blipFill>
        <p:spPr bwMode="auto">
          <a:xfrm>
            <a:off x="476656" y="272375"/>
            <a:ext cx="4348264" cy="4688731"/>
          </a:xfrm>
          <a:prstGeom prst="rect">
            <a:avLst/>
          </a:prstGeom>
        </p:spPr>
      </p:pic>
      <p:pic>
        <p:nvPicPr>
          <p:cNvPr id="6" name="Picture 2" descr="regenschir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096000" y="496110"/>
            <a:ext cx="4391227" cy="4391227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 bwMode="auto">
          <a:xfrm>
            <a:off x="6021421" y="4853384"/>
            <a:ext cx="1527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/>
              <a:t>Microsoft bing ImageCreator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88491" y="-9518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rcRect l="21031" r="21031" b="26164"/>
          <a:stretch/>
        </p:blipFill>
        <p:spPr bwMode="auto">
          <a:xfrm>
            <a:off x="984611" y="500975"/>
            <a:ext cx="3889126" cy="4956242"/>
          </a:xfrm>
          <a:prstGeom prst="rect">
            <a:avLst/>
          </a:prstGeom>
        </p:spPr>
      </p:pic>
      <p:pic>
        <p:nvPicPr>
          <p:cNvPr id="6" name="Grafik 5" descr="Ein Bild, das Glühbirne, Kompaktleuchtstofflampe, Licht enthält.&#10;&#10;Automatisch generierte Beschreibung"/>
          <p:cNvPicPr>
            <a:picLocks noChangeAspect="1"/>
          </p:cNvPicPr>
          <p:nvPr/>
        </p:nvPicPr>
        <p:blipFill>
          <a:blip r:embed="rId4"/>
          <a:srcRect l="19250" t="4542" r="18343" b="9138"/>
          <a:stretch/>
        </p:blipFill>
        <p:spPr bwMode="auto">
          <a:xfrm>
            <a:off x="6957118" y="648929"/>
            <a:ext cx="3750211" cy="48082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 bwMode="auto">
          <a:xfrm>
            <a:off x="6866995" y="5457217"/>
            <a:ext cx="1527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/>
              <a:t>Microsoft bing ImageCreator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feld 6"/>
          <p:cNvSpPr txBox="1"/>
          <p:nvPr/>
        </p:nvSpPr>
        <p:spPr bwMode="auto">
          <a:xfrm>
            <a:off x="5793470" y="5941856"/>
            <a:ext cx="6000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/>
              <a:t>Dieses Bild findest du hier: </a:t>
            </a:r>
            <a:r>
              <a:rPr lang="de-DE" sz="800" u="sng">
                <a:hlinkClick r:id="rId3" tooltip="https://www.pexels.com/de-de/foto/nahaufnahme-von-rayban-sonnenbrillen-249210/"/>
              </a:rPr>
              <a:t>Pexels</a:t>
            </a:r>
            <a:r>
              <a:rPr lang="de-DE" sz="800"/>
              <a:t> | </a:t>
            </a:r>
            <a:r>
              <a:rPr lang="de-DE" sz="800" u="sng">
                <a:hlinkClick r:id="rId4" tooltip="http://creativecommons.org/licenses/publicdomain/"/>
              </a:rPr>
              <a:t>Lizenzdetails</a:t>
            </a:r>
            <a:r>
              <a:rPr lang="de-DE" sz="800"/>
              <a:t> Ersteller: Nitin Dhumal | Credit: Foto von Nitin Dhumal Urheberrecht: Nitin Dhumal</a:t>
            </a:r>
          </a:p>
          <a:p>
            <a:pPr>
              <a:defRPr/>
            </a:pPr>
            <a:endParaRPr lang="de-DE"/>
          </a:p>
        </p:txBody>
      </p:sp>
      <p:pic>
        <p:nvPicPr>
          <p:cNvPr id="9" name="Grafik 8" descr="Ein Bild, das Gelände, Strand, draußen, Wüste enthält.&#10;&#10;Automatisch generierte Beschreibu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93470" y="2378487"/>
            <a:ext cx="5316844" cy="354456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rcRect t="28507" r="-111" b="27756"/>
          <a:stretch/>
        </p:blipFill>
        <p:spPr bwMode="auto">
          <a:xfrm>
            <a:off x="156165" y="250879"/>
            <a:ext cx="5637305" cy="2462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-1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 bwMode="auto">
          <a:xfrm>
            <a:off x="250521" y="2803450"/>
            <a:ext cx="11511419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600" dirty="0">
                <a:latin typeface="Avenir Book"/>
              </a:rPr>
              <a:t>…</a:t>
            </a:r>
            <a:r>
              <a:rPr lang="de-DE" sz="3600" dirty="0" err="1">
                <a:latin typeface="Avenir Book"/>
              </a:rPr>
              <a:t>arrange</a:t>
            </a:r>
            <a:r>
              <a:rPr lang="de-DE" sz="3600" dirty="0">
                <a:latin typeface="Avenir Book"/>
              </a:rPr>
              <a:t> </a:t>
            </a:r>
            <a:r>
              <a:rPr lang="de-DE" sz="3600" dirty="0" err="1">
                <a:latin typeface="Avenir Book"/>
              </a:rPr>
              <a:t>objects</a:t>
            </a:r>
            <a:r>
              <a:rPr lang="de-DE" sz="3600" dirty="0">
                <a:latin typeface="Avenir Book"/>
              </a:rPr>
              <a:t> </a:t>
            </a:r>
            <a:r>
              <a:rPr lang="de-DE" sz="3600" b="1" dirty="0" err="1">
                <a:latin typeface="Avenir Book"/>
              </a:rPr>
              <a:t>creatively</a:t>
            </a:r>
            <a:r>
              <a:rPr lang="de-DE" sz="3600" b="1" dirty="0">
                <a:latin typeface="Avenir Book"/>
              </a:rPr>
              <a:t> </a:t>
            </a:r>
            <a:r>
              <a:rPr lang="de-DE" sz="3600" dirty="0">
                <a:latin typeface="Avenir Book"/>
              </a:rPr>
              <a:t>and </a:t>
            </a:r>
            <a:r>
              <a:rPr lang="de-DE" sz="3600" b="1" dirty="0" err="1">
                <a:latin typeface="Avenir Book"/>
              </a:rPr>
              <a:t>visually</a:t>
            </a:r>
            <a:r>
              <a:rPr lang="de-DE" sz="3600" dirty="0">
                <a:latin typeface="Avenir Book"/>
              </a:rPr>
              <a:t> </a:t>
            </a:r>
            <a:r>
              <a:rPr lang="de-DE" sz="3600" b="1" dirty="0" err="1">
                <a:latin typeface="Avenir Book"/>
              </a:rPr>
              <a:t>effective</a:t>
            </a:r>
            <a:endParaRPr lang="de-DE" sz="3600" b="1" dirty="0">
              <a:latin typeface="Avenir Book"/>
            </a:endParaRPr>
          </a:p>
          <a:p>
            <a:pPr algn="ctr"/>
            <a:endParaRPr lang="de-DE" sz="2800" b="1" dirty="0">
              <a:latin typeface="Avenir Book" panose="02000503020000020003" pitchFamily="2" charset="0"/>
            </a:endParaRPr>
          </a:p>
          <a:p>
            <a:pPr algn="ctr"/>
            <a:r>
              <a:rPr lang="de-DE" sz="2800" b="1" dirty="0">
                <a:latin typeface="Avenir Book" panose="02000503020000020003" pitchFamily="2" charset="0"/>
              </a:rPr>
              <a:t>In </a:t>
            </a:r>
            <a:r>
              <a:rPr lang="de-DE" sz="2800" b="1" dirty="0" err="1">
                <a:latin typeface="Avenir Book" panose="02000503020000020003" pitchFamily="2" charset="0"/>
              </a:rPr>
              <a:t>other</a:t>
            </a:r>
            <a:r>
              <a:rPr lang="de-DE" sz="2800" b="1" dirty="0">
                <a:latin typeface="Avenir Book" panose="02000503020000020003" pitchFamily="2" charset="0"/>
              </a:rPr>
              <a:t> </a:t>
            </a:r>
            <a:r>
              <a:rPr lang="de-DE" sz="2800" b="1" dirty="0" err="1">
                <a:latin typeface="Avenir Book" panose="02000503020000020003" pitchFamily="2" charset="0"/>
              </a:rPr>
              <a:t>words</a:t>
            </a:r>
            <a:endParaRPr lang="de-DE" sz="2800" b="1" dirty="0">
              <a:latin typeface="Avenir Book" panose="02000503020000020003" pitchFamily="2" charset="0"/>
            </a:endParaRPr>
          </a:p>
          <a:p>
            <a:pPr algn="ctr"/>
            <a:endParaRPr lang="de-DE" sz="2800" b="1" dirty="0">
              <a:latin typeface="Avenir Book" panose="02000503020000020003" pitchFamily="2" charset="0"/>
            </a:endParaRPr>
          </a:p>
          <a:p>
            <a:pPr algn="ctr"/>
            <a:r>
              <a:rPr lang="de-DE" sz="3600" dirty="0">
                <a:latin typeface="Avenir Book" panose="02000503020000020003" pitchFamily="2" charset="0"/>
              </a:rPr>
              <a:t>… </a:t>
            </a:r>
            <a:r>
              <a:rPr lang="de-DE" sz="3600" dirty="0" err="1">
                <a:latin typeface="Avenir Book" panose="02000503020000020003" pitchFamily="2" charset="0"/>
              </a:rPr>
              <a:t>help</a:t>
            </a:r>
            <a:r>
              <a:rPr lang="de-DE" sz="3600" dirty="0">
                <a:latin typeface="Avenir Book" panose="02000503020000020003" pitchFamily="2" charset="0"/>
              </a:rPr>
              <a:t> </a:t>
            </a:r>
            <a:r>
              <a:rPr lang="de-DE" sz="3600" dirty="0" err="1">
                <a:latin typeface="Avenir Book" panose="02000503020000020003" pitchFamily="2" charset="0"/>
              </a:rPr>
              <a:t>to</a:t>
            </a:r>
            <a:r>
              <a:rPr lang="de-DE" sz="3600" dirty="0">
                <a:latin typeface="Avenir Book" panose="02000503020000020003" pitchFamily="2" charset="0"/>
              </a:rPr>
              <a:t> </a:t>
            </a:r>
            <a:r>
              <a:rPr lang="de-DE" sz="3600" dirty="0" err="1">
                <a:latin typeface="Avenir Book" panose="02000503020000020003" pitchFamily="2" charset="0"/>
              </a:rPr>
              <a:t>make</a:t>
            </a:r>
            <a:r>
              <a:rPr lang="de-DE" sz="3600" dirty="0">
                <a:latin typeface="Avenir Book" panose="02000503020000020003" pitchFamily="2" charset="0"/>
              </a:rPr>
              <a:t> </a:t>
            </a:r>
            <a:r>
              <a:rPr lang="de-DE" sz="3600" dirty="0" err="1">
                <a:latin typeface="Avenir Book" panose="02000503020000020003" pitchFamily="2" charset="0"/>
              </a:rPr>
              <a:t>art</a:t>
            </a:r>
            <a:r>
              <a:rPr lang="de-DE" sz="3600" dirty="0">
                <a:latin typeface="Avenir Book" panose="02000503020000020003" pitchFamily="2" charset="0"/>
              </a:rPr>
              <a:t> </a:t>
            </a:r>
            <a:r>
              <a:rPr lang="de-DE" sz="3600" dirty="0" err="1">
                <a:latin typeface="Avenir Book" panose="02000503020000020003" pitchFamily="2" charset="0"/>
              </a:rPr>
              <a:t>interessting</a:t>
            </a:r>
            <a:r>
              <a:rPr lang="de-DE" sz="3600" dirty="0">
                <a:latin typeface="Avenir Book" panose="02000503020000020003" pitchFamily="2" charset="0"/>
              </a:rPr>
              <a:t> and </a:t>
            </a:r>
            <a:r>
              <a:rPr lang="de-DE" sz="3600" dirty="0" err="1">
                <a:latin typeface="Avenir Book" panose="02000503020000020003" pitchFamily="2" charset="0"/>
              </a:rPr>
              <a:t>stop</a:t>
            </a:r>
            <a:r>
              <a:rPr lang="de-DE" sz="3600" dirty="0">
                <a:latin typeface="Avenir Book" panose="02000503020000020003" pitchFamily="2" charset="0"/>
              </a:rPr>
              <a:t> </a:t>
            </a:r>
            <a:r>
              <a:rPr lang="de-DE" sz="3600" dirty="0" err="1">
                <a:latin typeface="Avenir Book" panose="02000503020000020003" pitchFamily="2" charset="0"/>
              </a:rPr>
              <a:t>it</a:t>
            </a:r>
            <a:r>
              <a:rPr lang="de-DE" sz="3600" dirty="0">
                <a:latin typeface="Avenir Book" panose="02000503020000020003" pitchFamily="2" charset="0"/>
              </a:rPr>
              <a:t> </a:t>
            </a:r>
            <a:r>
              <a:rPr lang="de-DE" sz="3600" dirty="0" err="1">
                <a:latin typeface="Avenir Book" panose="02000503020000020003" pitchFamily="2" charset="0"/>
              </a:rPr>
              <a:t>from</a:t>
            </a:r>
            <a:r>
              <a:rPr lang="de-DE" sz="3600" dirty="0">
                <a:latin typeface="Avenir Book" panose="02000503020000020003" pitchFamily="2" charset="0"/>
              </a:rPr>
              <a:t> </a:t>
            </a:r>
            <a:r>
              <a:rPr lang="de-DE" sz="3600" dirty="0" err="1">
                <a:latin typeface="Avenir Book" panose="02000503020000020003" pitchFamily="2" charset="0"/>
              </a:rPr>
              <a:t>being</a:t>
            </a:r>
            <a:r>
              <a:rPr lang="de-DE" sz="3600" dirty="0">
                <a:latin typeface="Avenir Book" panose="02000503020000020003" pitchFamily="2" charset="0"/>
              </a:rPr>
              <a:t> BOOOOOOOOORING  </a:t>
            </a:r>
          </a:p>
          <a:p>
            <a:pPr>
              <a:defRPr/>
            </a:pPr>
            <a:endParaRPr lang="de-DE" sz="3600" dirty="0">
              <a:latin typeface="Avenir Book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3140598" y="1765557"/>
            <a:ext cx="6037691" cy="8233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800" dirty="0" err="1">
                <a:latin typeface="Modern Love"/>
              </a:rPr>
              <a:t>Principles</a:t>
            </a:r>
            <a:r>
              <a:rPr lang="de-DE" sz="4800" dirty="0">
                <a:latin typeface="Modern Love"/>
              </a:rPr>
              <a:t> </a:t>
            </a:r>
            <a:r>
              <a:rPr lang="de-DE" sz="4800" dirty="0" err="1">
                <a:latin typeface="Modern Love"/>
              </a:rPr>
              <a:t>of</a:t>
            </a:r>
            <a:r>
              <a:rPr lang="de-DE" sz="4800" dirty="0">
                <a:latin typeface="Modern Love"/>
              </a:rPr>
              <a:t> Design</a:t>
            </a:r>
          </a:p>
        </p:txBody>
      </p:sp>
      <p:pic>
        <p:nvPicPr>
          <p:cNvPr id="3" name="Grafik 2" descr="Ein Bild, das Text enthält.&#10;&#10;Automatisch generierte Beschreibung"/>
          <p:cNvPicPr>
            <a:picLocks noChangeAspect="1"/>
          </p:cNvPicPr>
          <p:nvPr/>
        </p:nvPicPr>
        <p:blipFill>
          <a:blip r:embed="rId3"/>
          <a:srcRect l="10558" t="6891" r="4141" b="37913"/>
          <a:stretch/>
        </p:blipFill>
        <p:spPr bwMode="auto">
          <a:xfrm>
            <a:off x="1363458" y="2042239"/>
            <a:ext cx="1222580" cy="316545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/>
          <p:cNvPicPr>
            <a:picLocks noChangeAspect="1"/>
          </p:cNvPicPr>
          <p:nvPr/>
        </p:nvPicPr>
        <p:blipFill>
          <a:blip r:embed="rId3"/>
          <a:srcRect l="10558" t="6891" r="4141" b="37913"/>
          <a:stretch/>
        </p:blipFill>
        <p:spPr bwMode="auto">
          <a:xfrm>
            <a:off x="9878886" y="2042239"/>
            <a:ext cx="1335378" cy="34575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/>
          <p:cNvPicPr>
            <a:picLocks noChangeAspect="1"/>
          </p:cNvPicPr>
          <p:nvPr/>
        </p:nvPicPr>
        <p:blipFill>
          <a:blip r:embed="rId3"/>
          <a:srcRect l="10558" t="6891" r="4141" b="37913"/>
          <a:stretch/>
        </p:blipFill>
        <p:spPr bwMode="auto">
          <a:xfrm>
            <a:off x="0" y="2042239"/>
            <a:ext cx="1363457" cy="324638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/>
          <p:cNvPicPr>
            <a:picLocks noChangeAspect="1"/>
          </p:cNvPicPr>
          <p:nvPr/>
        </p:nvPicPr>
        <p:blipFill>
          <a:blip r:embed="rId3"/>
          <a:srcRect l="10558" t="6891" r="4141" b="37913"/>
          <a:stretch/>
        </p:blipFill>
        <p:spPr bwMode="auto">
          <a:xfrm>
            <a:off x="10739874" y="2042239"/>
            <a:ext cx="1452126" cy="34575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/>
          <p:cNvPicPr>
            <a:picLocks noChangeAspect="1"/>
          </p:cNvPicPr>
          <p:nvPr/>
        </p:nvPicPr>
        <p:blipFill>
          <a:blip r:embed="rId3"/>
          <a:srcRect l="10558" t="6891" r="4141" b="37913"/>
          <a:stretch/>
        </p:blipFill>
        <p:spPr bwMode="auto">
          <a:xfrm>
            <a:off x="9917355" y="2041610"/>
            <a:ext cx="1059714" cy="34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2571753" y="1608665"/>
            <a:ext cx="6428314" cy="43492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4207934" y="2658533"/>
            <a:ext cx="592666" cy="82973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894668" y="3403599"/>
            <a:ext cx="1227666" cy="1405466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6510867" y="3115730"/>
            <a:ext cx="592666" cy="82973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Abgerundetes Rechteck 8"/>
          <p:cNvSpPr/>
          <p:nvPr/>
        </p:nvSpPr>
        <p:spPr bwMode="auto">
          <a:xfrm>
            <a:off x="6764866" y="3403597"/>
            <a:ext cx="1227666" cy="1405466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1" name="Gerade Verbindung 10"/>
          <p:cNvCxnSpPr>
            <a:cxnSpLocks/>
          </p:cNvCxnSpPr>
          <p:nvPr/>
        </p:nvCxnSpPr>
        <p:spPr bwMode="auto">
          <a:xfrm>
            <a:off x="4495800" y="1608666"/>
            <a:ext cx="0" cy="4216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cxnSpLocks/>
          </p:cNvCxnSpPr>
          <p:nvPr/>
        </p:nvCxnSpPr>
        <p:spPr bwMode="auto">
          <a:xfrm>
            <a:off x="7357534" y="1608666"/>
            <a:ext cx="0" cy="4216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 bwMode="auto">
          <a:xfrm>
            <a:off x="3749070" y="1767301"/>
            <a:ext cx="17334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Modern Love"/>
              </a:rPr>
              <a:t>symmetry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Modern Love"/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6366916" y="1771300"/>
            <a:ext cx="19209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Modern Love"/>
              </a:rPr>
              <a:t>asymmetry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Modern Love"/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>
            <a:off x="1" y="293414"/>
            <a:ext cx="121919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600">
                <a:solidFill>
                  <a:schemeClr val="tx1">
                    <a:lumMod val="50000"/>
                    <a:lumOff val="50000"/>
                  </a:schemeClr>
                </a:solidFill>
                <a:latin typeface="Modern Love"/>
              </a:rPr>
              <a:t>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feld 6"/>
          <p:cNvSpPr txBox="1"/>
          <p:nvPr/>
        </p:nvSpPr>
        <p:spPr bwMode="auto">
          <a:xfrm>
            <a:off x="147926" y="4297857"/>
            <a:ext cx="3104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800">
                <a:latin typeface="Avenir Book"/>
              </a:rPr>
              <a:t>You have got: </a:t>
            </a:r>
            <a:r>
              <a:rPr lang="de-DE" sz="2800">
                <a:solidFill>
                  <a:srgbClr val="FF0000"/>
                </a:solidFill>
                <a:latin typeface="Modern Love"/>
              </a:rPr>
              <a:t>3</a:t>
            </a:r>
            <a:r>
              <a:rPr lang="de-DE" sz="2800">
                <a:solidFill>
                  <a:srgbClr val="FF0000"/>
                </a:solidFill>
                <a:latin typeface="Avenir Book"/>
              </a:rPr>
              <a:t> </a:t>
            </a:r>
            <a:r>
              <a:rPr lang="de-DE" sz="2800">
                <a:latin typeface="Avenir Book"/>
              </a:rPr>
              <a:t>min.</a:t>
            </a:r>
            <a:endParaRPr/>
          </a:p>
        </p:txBody>
      </p:sp>
      <p:pic>
        <p:nvPicPr>
          <p:cNvPr id="9" name="Grafik 8" descr="Benutzer Silhouett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035145" y="793749"/>
            <a:ext cx="931403" cy="93140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 bwMode="auto">
          <a:xfrm>
            <a:off x="225453" y="1725152"/>
            <a:ext cx="11817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600">
                <a:latin typeface="Modern Love"/>
              </a:rPr>
              <a:t>Task 1 </a:t>
            </a:r>
            <a:endParaRPr/>
          </a:p>
          <a:p>
            <a:pPr>
              <a:defRPr/>
            </a:pPr>
            <a:r>
              <a:rPr lang="de-DE" sz="3600">
                <a:latin typeface="Avenir Book"/>
              </a:rPr>
              <a:t>Decide whether the barcodes presented are symmetrical or asymmetrical. </a:t>
            </a:r>
            <a:endParaRPr/>
          </a:p>
          <a:p>
            <a:pPr>
              <a:defRPr/>
            </a:pPr>
            <a:r>
              <a:rPr lang="de-DE" sz="3600">
                <a:latin typeface="Avenir Book"/>
              </a:rPr>
              <a:t>If symmetrical draw the axis of symmetry in </a:t>
            </a:r>
            <a:r>
              <a:rPr lang="de-DE" sz="3600">
                <a:solidFill>
                  <a:srgbClr val="FF0000"/>
                </a:solidFill>
                <a:latin typeface="Avenir Book"/>
              </a:rPr>
              <a:t>red</a:t>
            </a:r>
            <a:r>
              <a:rPr lang="de-DE" sz="3600">
                <a:latin typeface="Avenir Book"/>
              </a:rPr>
              <a:t>.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9" name="Grafik 8" descr="Ein Bild, das Text, Entwurf, Zebra, Darstellung enthält.&#10;&#10;Automatisch generierte Beschreibung"/>
          <p:cNvPicPr>
            <a:picLocks noChangeAspect="1"/>
          </p:cNvPicPr>
          <p:nvPr/>
        </p:nvPicPr>
        <p:blipFill>
          <a:blip r:embed="rId3"/>
          <a:srcRect l="22192" t="29354" r="17702"/>
          <a:stretch/>
        </p:blipFill>
        <p:spPr bwMode="auto">
          <a:xfrm>
            <a:off x="751149" y="380103"/>
            <a:ext cx="2395894" cy="282029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rcRect l="21031" r="21031" b="26164"/>
          <a:stretch/>
        </p:blipFill>
        <p:spPr bwMode="auto">
          <a:xfrm>
            <a:off x="751149" y="3429000"/>
            <a:ext cx="2395894" cy="305329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rcRect t="28507" r="-111" b="27756"/>
          <a:stretch/>
        </p:blipFill>
        <p:spPr bwMode="auto">
          <a:xfrm>
            <a:off x="3360550" y="536015"/>
            <a:ext cx="4735750" cy="206895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338358" y="3527118"/>
            <a:ext cx="2532702" cy="2826675"/>
          </a:xfrm>
          <a:prstGeom prst="rect">
            <a:avLst/>
          </a:prstGeom>
        </p:spPr>
      </p:pic>
      <p:pic>
        <p:nvPicPr>
          <p:cNvPr id="18" name="Grafik 17" descr="Ein Bild, das Text, Design, Visitenkarte, Logo enthält.&#10;&#10;Automatisch generierte Beschreibung"/>
          <p:cNvPicPr>
            <a:picLocks noChangeAspect="1"/>
          </p:cNvPicPr>
          <p:nvPr/>
        </p:nvPicPr>
        <p:blipFill>
          <a:blip r:embed="rId7"/>
          <a:srcRect l="17613" r="20697" b="31912"/>
          <a:stretch/>
        </p:blipFill>
        <p:spPr bwMode="auto">
          <a:xfrm>
            <a:off x="3360550" y="3398622"/>
            <a:ext cx="2793896" cy="3083668"/>
          </a:xfrm>
          <a:prstGeom prst="rect">
            <a:avLst/>
          </a:prstGeom>
        </p:spPr>
      </p:pic>
      <p:pic>
        <p:nvPicPr>
          <p:cNvPr id="20" name="Grafik 19" descr="Ein Bild, das Text, Design, Schrift, Logo enthält."/>
          <p:cNvPicPr>
            <a:picLocks noChangeAspect="1"/>
          </p:cNvPicPr>
          <p:nvPr/>
        </p:nvPicPr>
        <p:blipFill>
          <a:blip r:embed="rId8"/>
          <a:srcRect l="21394" r="15944" b="31109"/>
          <a:stretch/>
        </p:blipFill>
        <p:spPr bwMode="auto">
          <a:xfrm>
            <a:off x="6379287" y="3574209"/>
            <a:ext cx="2638132" cy="290039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9"/>
          <a:srcRect l="27731" t="14326" r="34294" b="25674"/>
          <a:stretch/>
        </p:blipFill>
        <p:spPr bwMode="auto">
          <a:xfrm>
            <a:off x="9296038" y="448286"/>
            <a:ext cx="2506618" cy="275211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A86D6A-689E-48D4-B612-C0B98D85B05D}"/>
              </a:ext>
            </a:extLst>
          </p:cNvPr>
          <p:cNvCxnSpPr>
            <a:cxnSpLocks/>
          </p:cNvCxnSpPr>
          <p:nvPr/>
        </p:nvCxnSpPr>
        <p:spPr>
          <a:xfrm>
            <a:off x="5711868" y="380103"/>
            <a:ext cx="0" cy="25259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B76305-307E-5884-834A-A89621506AA8}"/>
              </a:ext>
            </a:extLst>
          </p:cNvPr>
          <p:cNvCxnSpPr>
            <a:cxnSpLocks/>
          </p:cNvCxnSpPr>
          <p:nvPr/>
        </p:nvCxnSpPr>
        <p:spPr bwMode="auto">
          <a:xfrm>
            <a:off x="10555116" y="0"/>
            <a:ext cx="39805" cy="3429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23F26D-3BF1-E188-BDC3-DE286520452D}"/>
              </a:ext>
            </a:extLst>
          </p:cNvPr>
          <p:cNvCxnSpPr>
            <a:cxnSpLocks/>
          </p:cNvCxnSpPr>
          <p:nvPr/>
        </p:nvCxnSpPr>
        <p:spPr bwMode="auto">
          <a:xfrm>
            <a:off x="1949096" y="3223886"/>
            <a:ext cx="0" cy="34635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575736" y="1574800"/>
            <a:ext cx="3911596" cy="3285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 bwMode="auto">
          <a:xfrm>
            <a:off x="4842947" y="3183467"/>
            <a:ext cx="3911596" cy="3285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9" name="Textfeld 8"/>
          <p:cNvSpPr txBox="1"/>
          <p:nvPr/>
        </p:nvSpPr>
        <p:spPr bwMode="auto">
          <a:xfrm>
            <a:off x="7704668" y="508001"/>
            <a:ext cx="3911596" cy="3285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0" name="Textfeld 9"/>
          <p:cNvSpPr txBox="1"/>
          <p:nvPr/>
        </p:nvSpPr>
        <p:spPr bwMode="auto">
          <a:xfrm>
            <a:off x="1" y="293414"/>
            <a:ext cx="121919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600">
                <a:solidFill>
                  <a:schemeClr val="tx1">
                    <a:lumMod val="50000"/>
                    <a:lumOff val="50000"/>
                  </a:schemeClr>
                </a:solidFill>
                <a:latin typeface="Modern Love"/>
              </a:rPr>
              <a:t>Form</a:t>
            </a:r>
            <a:endParaRPr/>
          </a:p>
        </p:txBody>
      </p:sp>
      <p:sp>
        <p:nvSpPr>
          <p:cNvPr id="11" name="Textfeld 10"/>
          <p:cNvSpPr txBox="1"/>
          <p:nvPr/>
        </p:nvSpPr>
        <p:spPr bwMode="auto">
          <a:xfrm>
            <a:off x="1732181" y="1747509"/>
            <a:ext cx="11675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Modern Love"/>
              </a:rPr>
              <a:t>cluster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Modern Love"/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5590187" y="2930403"/>
            <a:ext cx="16441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Modern Love"/>
              </a:rPr>
              <a:t>scattering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Modern Love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8463576" y="1242576"/>
            <a:ext cx="23150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Modern Love"/>
              </a:rPr>
              <a:t>serial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Modern Love"/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Modern Love"/>
              </a:rPr>
              <a:t>ordering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Modern Love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370675" y="2518083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1795194" y="2718425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2247204" y="2487592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2423236" y="2613708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2928144" y="2792725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5293543" y="3558857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5965853" y="4953883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6828189" y="3883967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7684582" y="5314672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8229662" y="1882921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8983667" y="1882921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9737672" y="1882921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10496951" y="1882921"/>
            <a:ext cx="545080" cy="96696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c7252cd5-6799-4195-99a6-0f1ace8aad22}" enabled="1" method="Standard" siteId="{a0885927-36ec-4140-85c3-9ca6be02146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433</Words>
  <Application>Microsoft Macintosh PowerPoint</Application>
  <DocSecurity>0</DocSecurity>
  <PresentationFormat>Widescreen</PresentationFormat>
  <Paragraphs>76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Book</vt:lpstr>
      <vt:lpstr>Calibri</vt:lpstr>
      <vt:lpstr>Calibri Light</vt:lpstr>
      <vt:lpstr>Chalkboard</vt:lpstr>
      <vt:lpstr>Modern Love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164311</dc:creator>
  <cp:keywords/>
  <dc:description/>
  <cp:lastModifiedBy>miriam.puireux@rs-neusaess.de</cp:lastModifiedBy>
  <cp:revision>28</cp:revision>
  <dcterms:created xsi:type="dcterms:W3CDTF">2022-12-19T08:32:43Z</dcterms:created>
  <dcterms:modified xsi:type="dcterms:W3CDTF">2025-03-14T14:08:12Z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7252cd5-6799-4195-99a6-0f1ace8aad22_Enabled">
    <vt:lpwstr>true</vt:lpwstr>
  </property>
  <property fmtid="{D5CDD505-2E9C-101B-9397-08002B2CF9AE}" pid="3" name="MSIP_Label_c7252cd5-6799-4195-99a6-0f1ace8aad22_SetDate">
    <vt:lpwstr>2023-03-25T13:51:36Z</vt:lpwstr>
  </property>
  <property fmtid="{D5CDD505-2E9C-101B-9397-08002B2CF9AE}" pid="4" name="MSIP_Label_c7252cd5-6799-4195-99a6-0f1ace8aad22_Method">
    <vt:lpwstr>Standard</vt:lpwstr>
  </property>
  <property fmtid="{D5CDD505-2E9C-101B-9397-08002B2CF9AE}" pid="5" name="MSIP_Label_c7252cd5-6799-4195-99a6-0f1ace8aad22_Name">
    <vt:lpwstr>Öffentlich</vt:lpwstr>
  </property>
  <property fmtid="{D5CDD505-2E9C-101B-9397-08002B2CF9AE}" pid="6" name="MSIP_Label_c7252cd5-6799-4195-99a6-0f1ace8aad22_SiteId">
    <vt:lpwstr>a0885927-36ec-4140-85c3-9ca6be021466</vt:lpwstr>
  </property>
  <property fmtid="{D5CDD505-2E9C-101B-9397-08002B2CF9AE}" pid="7" name="MSIP_Label_c7252cd5-6799-4195-99a6-0f1ace8aad22_ActionId">
    <vt:lpwstr>8d29b70d-8f64-40e8-9ce2-88679af38bd6</vt:lpwstr>
  </property>
  <property fmtid="{D5CDD505-2E9C-101B-9397-08002B2CF9AE}" pid="8" name="MSIP_Label_c7252cd5-6799-4195-99a6-0f1ace8aad22_ContentBits">
    <vt:lpwstr>0</vt:lpwstr>
  </property>
</Properties>
</file>