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72"/>
  </p:normalViewPr>
  <p:slideViewPr>
    <p:cSldViewPr snapToGrid="0">
      <p:cViewPr varScale="1">
        <p:scale>
          <a:sx n="90" d="100"/>
          <a:sy n="90" d="100"/>
        </p:scale>
        <p:origin x="184" y="6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C58E09-FEFA-4BDD-957E-EC61DDC41519}" type="datetimeFigureOut">
              <a:rPr lang="de-DE"/>
              <a:t>21.07.24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D3B836-351C-40A0-BF23-7EE5D1A151A5}" type="slidenum">
              <a:rPr lang="de-DE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0986933-9F41-14B5-5AAB-281E061F86AD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3D3B836-351C-40A0-BF23-7EE5D1A151A5}" type="slidenum">
              <a:rPr lang="de-DE"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3D3B836-351C-40A0-BF23-7EE5D1A151A5}" type="slidenum">
              <a:rPr lang="de-DE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3D3B836-351C-40A0-BF23-7EE5D1A151A5}" type="slidenum">
              <a:rPr lang="de-DE"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EA1CC2D-BF65-E052-A177-897F6EFCBCF7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ED3BA45-E1B0-7D5D-2CA8-702544DFB7B9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5F0BBB8-78C3-909F-0E66-12D352A5009C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A8F01D0-2932-EA17-56E7-72918D7A4C26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9CCA8CB-9B6D-C0B8-A289-932267242085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291B17-9318-49DB-B28B-6E5994AE9581}" type="datetime1">
              <a:rPr lang="en-US"/>
              <a:t>7/21/24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98EE3D-8CD1-4C3F-BD1C-C98C959646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581192" y="702156"/>
            <a:ext cx="11029616" cy="101380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CED4963-E985-44C4-B8C4-FDD613B7C2F8}" type="datetime1">
              <a:rPr lang="en-US"/>
              <a:t>7/21/24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98EE3D-8CD1-4C3F-BD1C-C98C959646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8058151" y="599725"/>
            <a:ext cx="3687315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204200" y="863599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774923" y="863599"/>
            <a:ext cx="7161625" cy="4807326"/>
          </a:xfrm>
        </p:spPr>
        <p:txBody>
          <a:bodyPr vert="eaVert" anchor="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 bwMode="auto"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 bwMode="auto"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291B17-9318-49DB-B28B-6E5994AE9581}" type="datetime1">
              <a:rPr lang="en-US"/>
              <a:t>7/21/24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98EE3D-8CD1-4C3F-BD1C-C98C959646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81192" y="702156"/>
            <a:ext cx="11029616" cy="1188720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81192" y="2340864"/>
            <a:ext cx="11029615" cy="3634486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8DD82B9-B8EE-4375-B6FF-88FA6ABB15D9}" type="datetime1">
              <a:rPr lang="en-US"/>
              <a:t>7/21/24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98EE3D-8CD1-4C3F-BD1C-C98C959646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auto"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2497495-0637-405E-AE64-5CC7506D51F5}" type="datetime1">
              <a:rPr lang="en-US"/>
              <a:t>7/21/24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98EE3D-8CD1-4C3F-BD1C-C98C959646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81193" y="729658"/>
            <a:ext cx="11029616" cy="98833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BFFD690-9426-415D-8B65-26881E07B2D4}" type="datetime1">
              <a:rPr lang="en-US"/>
              <a:t>7/21/24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98EE3D-8CD1-4C3F-BD1C-C98C959646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auto">
          <a:xfrm>
            <a:off x="581193" y="729658"/>
            <a:ext cx="11029616" cy="98833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/>
              <a:buNone/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4C4989A-474C-40DE-95B9-011C28B71673}" type="datetime1">
              <a:rPr lang="en-US"/>
              <a:t>7/21/24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98EE3D-8CD1-4C3F-BD1C-C98C959646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575894" y="729658"/>
            <a:ext cx="11029616" cy="988332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DB4ED54-5B5E-4A04-93D3-5772E3CE3818}" type="datetime1">
              <a:rPr lang="en-US"/>
              <a:t>7/21/24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98EE3D-8CD1-4C3F-BD1C-C98C959646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EDE50D6-574B-40AF-946F-D52A04ADE379}" type="datetime1">
              <a:rPr lang="en-US"/>
              <a:t>7/21/24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98EE3D-8CD1-4C3F-BD1C-C98C959646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auto"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 bwMode="auto">
          <a:xfrm>
            <a:off x="7605951" y="6456916"/>
            <a:ext cx="2844798" cy="365125"/>
          </a:xfrm>
        </p:spPr>
        <p:txBody>
          <a:bodyPr/>
          <a:lstStyle/>
          <a:p>
            <a:pPr>
              <a:defRPr/>
            </a:pPr>
            <a:fld id="{D82884F1-FFEA-405F-9602-3DCA865EDA4E}" type="datetime1">
              <a:rPr lang="en-US"/>
              <a:t>7/21/24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 bwMode="auto">
          <a:xfrm>
            <a:off x="581192" y="6452590"/>
            <a:ext cx="691721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 bwMode="auto">
          <a:xfrm>
            <a:off x="10558300" y="6456916"/>
            <a:ext cx="1052510" cy="365125"/>
          </a:xfrm>
        </p:spPr>
        <p:txBody>
          <a:bodyPr/>
          <a:lstStyle/>
          <a:p>
            <a:pPr>
              <a:defRPr/>
            </a:pPr>
            <a:fld id="{3A98EE3D-8CD1-4C3F-BD1C-C98C959646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E18DB4A-8810-4A10-AD5C-D5E2C667F5B3}" type="datetime1">
              <a:rPr lang="en-US"/>
              <a:t>7/21/24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algn="l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98EE3D-8CD1-4C3F-BD1C-C98C959646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581192" y="705123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605951" y="6423914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D291B17-9318-49DB-B28B-6E5994AE9581}" type="datetime1">
              <a:rPr lang="en-US"/>
              <a:t>7/21/24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A98EE3D-8CD1-4C3F-BD1C-C98C9596463C}" type="slidenum">
              <a:rPr lang="en-US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 bwMode="auto"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 bwMode="auto"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457200">
        <a:lnSpc>
          <a:spcPct val="90000"/>
        </a:lnSpc>
        <a:spcBef>
          <a:spcPts val="0"/>
        </a:spcBef>
        <a:buNone/>
        <a:defRPr sz="2700" b="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06000" indent="-306000" algn="l" defTabSz="457200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SzPct val="92000"/>
        <a:buFont typeface="Wingdings 2"/>
        <a:buChar char=""/>
        <a:defRPr sz="17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SzPct val="92000"/>
        <a:buFont typeface="Wingdings 2"/>
        <a:buChar char=""/>
        <a:defRPr sz="15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SzPct val="92000"/>
        <a:buFont typeface="Wingdings 2"/>
        <a:buChar char="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SzPct val="92000"/>
        <a:buFont typeface="Wingdings 2"/>
        <a:buChar char="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SzPct val="92000"/>
        <a:buFont typeface="Wingdings 2"/>
        <a:buChar char="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>
        <a:spcBef>
          <a:spcPts val="0"/>
        </a:spcBef>
        <a:spcAft>
          <a:spcPts val="600"/>
        </a:spcAft>
        <a:buClr>
          <a:schemeClr val="accent2"/>
        </a:buClr>
        <a:buSzPct val="92000"/>
        <a:buFont typeface="Wingdings 2"/>
        <a:buChar char=""/>
        <a:defRPr sz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>
        <a:spcBef>
          <a:spcPts val="0"/>
        </a:spcBef>
        <a:spcAft>
          <a:spcPts val="600"/>
        </a:spcAft>
        <a:buClr>
          <a:schemeClr val="accent2"/>
        </a:buClr>
        <a:buSzPct val="92000"/>
        <a:buFont typeface="Wingdings 2"/>
        <a:buChar char=""/>
        <a:defRPr sz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>
        <a:spcBef>
          <a:spcPts val="0"/>
        </a:spcBef>
        <a:spcAft>
          <a:spcPts val="600"/>
        </a:spcAft>
        <a:buClr>
          <a:schemeClr val="accent2"/>
        </a:buClr>
        <a:buSzPct val="92000"/>
        <a:buFont typeface="Wingdings 2"/>
        <a:buChar char=""/>
        <a:defRPr sz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>
        <a:spcBef>
          <a:spcPts val="0"/>
        </a:spcBef>
        <a:spcAft>
          <a:spcPts val="600"/>
        </a:spcAft>
        <a:buClr>
          <a:schemeClr val="accent2"/>
        </a:buClr>
        <a:buSzPct val="92000"/>
        <a:buFont typeface="Wingdings 2"/>
        <a:buChar char=""/>
        <a:defRPr sz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Gill Sans M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638619" y="732765"/>
            <a:ext cx="3511233" cy="252547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de-DE" sz="5400">
                <a:solidFill>
                  <a:schemeClr val="tx1"/>
                </a:solidFill>
                <a:latin typeface="Hobo Std"/>
              </a:rPr>
              <a:t>SWATCH-BOOK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71531" y="3129792"/>
            <a:ext cx="3511233" cy="1147054"/>
          </a:xfrm>
        </p:spPr>
        <p:txBody>
          <a:bodyPr anchor="t">
            <a:noAutofit/>
          </a:bodyPr>
          <a:lstStyle/>
          <a:p>
            <a:pPr algn="ctr">
              <a:defRPr/>
            </a:pPr>
            <a:r>
              <a:rPr lang="de-DE" sz="3200">
                <a:latin typeface="Hobo Std"/>
              </a:rPr>
              <a:t>Fashion meets its</a:t>
            </a:r>
          </a:p>
          <a:p>
            <a:pPr algn="ctr">
              <a:defRPr/>
            </a:pPr>
            <a:r>
              <a:rPr lang="de-DE" sz="3200">
                <a:latin typeface="Hobo Std"/>
              </a:rPr>
              <a:t>creator</a:t>
            </a:r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" name="Picture 3" descr="Close up of an open book"/>
          <p:cNvPicPr>
            <a:picLocks noChangeAspect="1"/>
          </p:cNvPicPr>
          <p:nvPr/>
        </p:nvPicPr>
        <p:blipFill>
          <a:blip r:embed="rId3"/>
          <a:srcRect l="17567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Gill Sans M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390525" y="732765"/>
            <a:ext cx="11430000" cy="175326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de-DE" sz="5400">
                <a:solidFill>
                  <a:schemeClr val="tx1"/>
                </a:solidFill>
                <a:latin typeface="Hobo Std"/>
              </a:rPr>
              <a:t>Check out the world of fashion 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66725" y="2486025"/>
            <a:ext cx="11430000" cy="1345311"/>
          </a:xfrm>
        </p:spPr>
        <p:txBody>
          <a:bodyPr anchor="t">
            <a:noAutofit/>
          </a:bodyPr>
          <a:lstStyle/>
          <a:p>
            <a:pPr>
              <a:defRPr/>
            </a:pPr>
            <a:endParaRPr lang="de-DE" sz="2800" dirty="0">
              <a:latin typeface="Hobo Std"/>
            </a:endParaRPr>
          </a:p>
          <a:p>
            <a:pPr>
              <a:defRPr/>
            </a:pPr>
            <a:r>
              <a:rPr lang="de-DE" sz="2800" dirty="0">
                <a:highlight>
                  <a:srgbClr val="FFFF00"/>
                </a:highlight>
                <a:latin typeface="Hobo Std"/>
              </a:rPr>
              <a:t>Hier GGF. Bilder von Pattern Mix Outfits einfügen</a:t>
            </a:r>
            <a:endParaRPr dirty="0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" name="Picture 3" descr="Close up of an open book"/>
          <p:cNvPicPr>
            <a:picLocks noChangeAspect="1"/>
          </p:cNvPicPr>
          <p:nvPr/>
        </p:nvPicPr>
        <p:blipFill>
          <a:blip r:embed="rId3">
            <a:alphaModFix amt="25000"/>
          </a:blip>
          <a:srcRect l="17567"/>
          <a:stretch/>
        </p:blipFill>
        <p:spPr bwMode="auto">
          <a:xfrm>
            <a:off x="0" y="-187732"/>
            <a:ext cx="12284765" cy="704573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Gill Sans M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390525" y="732765"/>
            <a:ext cx="11430000" cy="175326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de-DE" sz="5400">
                <a:solidFill>
                  <a:schemeClr val="tx1"/>
                </a:solidFill>
                <a:latin typeface="Hobo Std"/>
              </a:rPr>
              <a:t>Check out the world of Patterns – part 1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66725" y="2486025"/>
            <a:ext cx="11430000" cy="4171950"/>
          </a:xfrm>
        </p:spPr>
        <p:txBody>
          <a:bodyPr anchor="t"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de-DE" sz="2800">
                <a:latin typeface="Hobo Std"/>
              </a:rPr>
              <a:t>Team up with at least 3 more students and COME AND get a „pattern-set“ FOR YOUR TEAM</a:t>
            </a:r>
            <a:endParaRPr/>
          </a:p>
          <a:p>
            <a:pPr marL="514350" indent="-514350">
              <a:buFont typeface="+mj-lt"/>
              <a:buAutoNum type="arabicPeriod"/>
              <a:defRPr/>
            </a:pPr>
            <a:r>
              <a:rPr lang="de-DE" sz="2800">
                <a:latin typeface="Hobo Std"/>
              </a:rPr>
              <a:t>Try to match the names of the pattern to the pictures – you will have to introduce them to your fellow pupils and explain your choices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DE" sz="2800">
                <a:latin typeface="Hobo Std"/>
              </a:rPr>
              <a:t>If you have any problems with vocabulary – </a:t>
            </a:r>
            <a:endParaRPr/>
          </a:p>
          <a:p>
            <a:pPr>
              <a:defRPr/>
            </a:pPr>
            <a:r>
              <a:rPr lang="de-DE" sz="2800">
                <a:latin typeface="Hobo Std"/>
              </a:rPr>
              <a:t>     feel free to use Online „ALD“</a:t>
            </a:r>
            <a:endParaRPr/>
          </a:p>
          <a:p>
            <a:pPr>
              <a:defRPr/>
            </a:pPr>
            <a:endParaRPr lang="de-DE" sz="2800">
              <a:latin typeface="Hobo Std"/>
            </a:endParaRPr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" name="Picture 3" descr="Close up of an open book"/>
          <p:cNvPicPr>
            <a:picLocks noChangeAspect="1"/>
          </p:cNvPicPr>
          <p:nvPr/>
        </p:nvPicPr>
        <p:blipFill>
          <a:blip r:embed="rId3">
            <a:alphaModFix amt="25000"/>
          </a:blip>
          <a:srcRect l="17567"/>
          <a:stretch/>
        </p:blipFill>
        <p:spPr bwMode="auto">
          <a:xfrm>
            <a:off x="70728" y="-341752"/>
            <a:ext cx="12192001" cy="719975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rcRect l="64709" t="27660" r="16700" b="40141"/>
          <a:stretch/>
        </p:blipFill>
        <p:spPr bwMode="auto">
          <a:xfrm>
            <a:off x="9854726" y="4572000"/>
            <a:ext cx="2266546" cy="220817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Gill Sans M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390525" y="732765"/>
            <a:ext cx="11430000" cy="175326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de-DE" sz="5400">
                <a:solidFill>
                  <a:schemeClr val="tx1"/>
                </a:solidFill>
                <a:latin typeface="Hobo Std"/>
              </a:rPr>
              <a:t>Check out the world of Patterns – part 2 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66725" y="2486025"/>
            <a:ext cx="11430000" cy="417195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de-DE" sz="2800" dirty="0">
                <a:latin typeface="Hobo Std"/>
              </a:rPr>
              <a:t>Not </a:t>
            </a:r>
            <a:r>
              <a:rPr lang="de-DE" sz="2800" dirty="0" err="1">
                <a:latin typeface="Hobo Std"/>
              </a:rPr>
              <a:t>only</a:t>
            </a:r>
            <a:r>
              <a:rPr lang="de-DE" sz="2800" dirty="0">
                <a:latin typeface="Hobo Std"/>
              </a:rPr>
              <a:t> </a:t>
            </a:r>
            <a:r>
              <a:rPr lang="de-DE" sz="2800" dirty="0" err="1">
                <a:latin typeface="Hobo Std"/>
              </a:rPr>
              <a:t>the</a:t>
            </a:r>
            <a:r>
              <a:rPr lang="de-DE" sz="2800" dirty="0">
                <a:latin typeface="Hobo Std"/>
              </a:rPr>
              <a:t> </a:t>
            </a:r>
            <a:r>
              <a:rPr lang="de-DE" sz="2800" dirty="0" err="1">
                <a:latin typeface="Hobo Std"/>
              </a:rPr>
              <a:t>clothes</a:t>
            </a:r>
            <a:r>
              <a:rPr lang="de-DE" sz="2800" dirty="0">
                <a:latin typeface="Hobo Std"/>
              </a:rPr>
              <a:t> but also </a:t>
            </a:r>
            <a:r>
              <a:rPr lang="de-DE" sz="2800" dirty="0" err="1">
                <a:latin typeface="Hobo Std"/>
              </a:rPr>
              <a:t>the</a:t>
            </a:r>
            <a:r>
              <a:rPr lang="de-DE" sz="2800" dirty="0">
                <a:latin typeface="Hobo Std"/>
              </a:rPr>
              <a:t> </a:t>
            </a:r>
            <a:r>
              <a:rPr lang="de-DE" sz="2800" dirty="0" err="1">
                <a:latin typeface="Hobo Std"/>
              </a:rPr>
              <a:t>pattern</a:t>
            </a:r>
            <a:r>
              <a:rPr lang="de-DE" sz="2800" dirty="0">
                <a:latin typeface="Hobo Std"/>
              </a:rPr>
              <a:t> </a:t>
            </a:r>
            <a:r>
              <a:rPr lang="de-DE" sz="2800" dirty="0" err="1">
                <a:latin typeface="Hobo Std"/>
              </a:rPr>
              <a:t>can</a:t>
            </a:r>
            <a:r>
              <a:rPr lang="de-DE" sz="2800" dirty="0">
                <a:latin typeface="Hobo Std"/>
              </a:rPr>
              <a:t> </a:t>
            </a:r>
            <a:r>
              <a:rPr lang="de-DE" sz="2800" dirty="0" err="1">
                <a:latin typeface="Hobo Std"/>
              </a:rPr>
              <a:t>create</a:t>
            </a:r>
            <a:r>
              <a:rPr lang="de-DE" sz="2800" dirty="0">
                <a:latin typeface="Hobo Std"/>
              </a:rPr>
              <a:t> </a:t>
            </a:r>
            <a:r>
              <a:rPr lang="de-DE" sz="2800" dirty="0" err="1">
                <a:latin typeface="Hobo Std"/>
              </a:rPr>
              <a:t>the</a:t>
            </a:r>
            <a:r>
              <a:rPr lang="de-DE" sz="2800" dirty="0">
                <a:latin typeface="Hobo Std"/>
              </a:rPr>
              <a:t> Look – </a:t>
            </a:r>
            <a:r>
              <a:rPr lang="de-DE" sz="2800" dirty="0" err="1">
                <a:latin typeface="Hobo Std"/>
              </a:rPr>
              <a:t>which</a:t>
            </a:r>
            <a:r>
              <a:rPr lang="de-DE" sz="2800" dirty="0">
                <a:latin typeface="Hobo Std"/>
              </a:rPr>
              <a:t> </a:t>
            </a:r>
            <a:r>
              <a:rPr lang="de-DE" sz="2800" dirty="0" err="1">
                <a:latin typeface="Hobo Std"/>
              </a:rPr>
              <a:t>pattern</a:t>
            </a:r>
            <a:r>
              <a:rPr lang="de-DE" sz="2800" dirty="0">
                <a:latin typeface="Hobo Std"/>
              </a:rPr>
              <a:t> </a:t>
            </a:r>
            <a:r>
              <a:rPr lang="de-DE" sz="2800" dirty="0" err="1">
                <a:latin typeface="Hobo Std"/>
              </a:rPr>
              <a:t>would</a:t>
            </a:r>
            <a:r>
              <a:rPr lang="de-DE" sz="2800" dirty="0">
                <a:latin typeface="Hobo Std"/>
              </a:rPr>
              <a:t> </a:t>
            </a:r>
            <a:r>
              <a:rPr lang="de-DE" sz="2800" dirty="0" err="1">
                <a:latin typeface="Hobo Std"/>
              </a:rPr>
              <a:t>be</a:t>
            </a:r>
            <a:r>
              <a:rPr lang="de-DE" sz="2800" dirty="0">
                <a:latin typeface="Hobo Std"/>
              </a:rPr>
              <a:t> </a:t>
            </a:r>
            <a:r>
              <a:rPr lang="de-DE" sz="2800" dirty="0" err="1">
                <a:latin typeface="Hobo Std"/>
              </a:rPr>
              <a:t>good</a:t>
            </a:r>
            <a:r>
              <a:rPr lang="de-DE" sz="2800" dirty="0">
                <a:latin typeface="Hobo Std"/>
              </a:rPr>
              <a:t> </a:t>
            </a:r>
            <a:r>
              <a:rPr lang="de-DE" sz="2800" dirty="0" err="1">
                <a:latin typeface="Hobo Std"/>
              </a:rPr>
              <a:t>for</a:t>
            </a:r>
            <a:r>
              <a:rPr lang="de-DE" sz="2800" dirty="0">
                <a:latin typeface="Hobo Std"/>
              </a:rPr>
              <a:t> </a:t>
            </a:r>
            <a:endParaRPr dirty="0"/>
          </a:p>
          <a:p>
            <a:pPr marL="514350" indent="-514350">
              <a:lnSpc>
                <a:spcPct val="100000"/>
              </a:lnSpc>
              <a:buFont typeface="Arial"/>
              <a:buChar char="•"/>
              <a:defRPr/>
            </a:pPr>
            <a:endParaRPr lang="de-DE" sz="2800" dirty="0">
              <a:latin typeface="Hobo Std"/>
            </a:endParaRPr>
          </a:p>
          <a:p>
            <a:pPr marL="514350" indent="-514350">
              <a:lnSpc>
                <a:spcPct val="100000"/>
              </a:lnSpc>
              <a:buFont typeface="Arial"/>
              <a:buChar char="•"/>
              <a:defRPr/>
            </a:pPr>
            <a:r>
              <a:rPr lang="de-DE" sz="2800" dirty="0">
                <a:latin typeface="Hobo Std"/>
              </a:rPr>
              <a:t>An </a:t>
            </a:r>
            <a:r>
              <a:rPr lang="de-DE" sz="2800" u="sng" dirty="0">
                <a:latin typeface="Hobo Std"/>
              </a:rPr>
              <a:t>Elegant</a:t>
            </a:r>
            <a:r>
              <a:rPr lang="de-DE" sz="2800" dirty="0">
                <a:latin typeface="Hobo Std"/>
              </a:rPr>
              <a:t> </a:t>
            </a:r>
            <a:r>
              <a:rPr lang="de-DE" sz="2400" dirty="0">
                <a:latin typeface="Hobo Std"/>
              </a:rPr>
              <a:t>Outfit (</a:t>
            </a:r>
            <a:r>
              <a:rPr lang="de-DE" sz="2400" dirty="0" err="1">
                <a:latin typeface="Hobo Std"/>
              </a:rPr>
              <a:t>evening</a:t>
            </a:r>
            <a:r>
              <a:rPr lang="de-DE" sz="2400" dirty="0">
                <a:latin typeface="Hobo Std"/>
              </a:rPr>
              <a:t> Dress, Wedding, </a:t>
            </a:r>
            <a:r>
              <a:rPr lang="de-DE" sz="2400" dirty="0" err="1">
                <a:latin typeface="Hobo Std"/>
              </a:rPr>
              <a:t>theater</a:t>
            </a:r>
            <a:r>
              <a:rPr lang="de-DE" sz="2400" dirty="0">
                <a:latin typeface="Hobo Std"/>
              </a:rPr>
              <a:t>) </a:t>
            </a:r>
            <a:endParaRPr dirty="0"/>
          </a:p>
          <a:p>
            <a:pPr marL="514350" indent="-514350">
              <a:lnSpc>
                <a:spcPct val="100000"/>
              </a:lnSpc>
              <a:buFont typeface="Arial"/>
              <a:buChar char="•"/>
              <a:defRPr/>
            </a:pPr>
            <a:r>
              <a:rPr lang="de-DE" sz="2800" dirty="0">
                <a:latin typeface="Hobo Std"/>
              </a:rPr>
              <a:t>A </a:t>
            </a:r>
            <a:r>
              <a:rPr lang="de-DE" sz="2800" u="sng" dirty="0" err="1">
                <a:latin typeface="Hobo Std"/>
              </a:rPr>
              <a:t>Casual</a:t>
            </a:r>
            <a:r>
              <a:rPr lang="de-DE" sz="2800" u="sng" dirty="0">
                <a:latin typeface="Hobo Std"/>
              </a:rPr>
              <a:t> </a:t>
            </a:r>
            <a:r>
              <a:rPr lang="de-DE" sz="2800" u="sng" dirty="0" err="1">
                <a:latin typeface="Hobo Std"/>
              </a:rPr>
              <a:t>outfit</a:t>
            </a:r>
            <a:r>
              <a:rPr lang="de-DE" sz="2800" u="sng" dirty="0">
                <a:latin typeface="Hobo Std"/>
              </a:rPr>
              <a:t> </a:t>
            </a:r>
            <a:r>
              <a:rPr lang="de-DE" sz="2400" dirty="0">
                <a:latin typeface="Hobo Std"/>
              </a:rPr>
              <a:t>(</a:t>
            </a:r>
            <a:r>
              <a:rPr lang="de-DE" sz="2400" dirty="0" err="1">
                <a:latin typeface="Hobo Std"/>
              </a:rPr>
              <a:t>shopping</a:t>
            </a:r>
            <a:r>
              <a:rPr lang="de-DE" sz="2400" dirty="0">
                <a:latin typeface="Hobo Std"/>
              </a:rPr>
              <a:t>, </a:t>
            </a:r>
            <a:r>
              <a:rPr lang="de-DE" sz="2400" dirty="0" err="1">
                <a:latin typeface="Hobo Std"/>
              </a:rPr>
              <a:t>leisure</a:t>
            </a:r>
            <a:r>
              <a:rPr lang="de-DE" sz="2400" dirty="0">
                <a:latin typeface="Hobo Std"/>
              </a:rPr>
              <a:t> time, </a:t>
            </a:r>
            <a:r>
              <a:rPr lang="de-DE" sz="2400" dirty="0" err="1">
                <a:latin typeface="Hobo Std"/>
              </a:rPr>
              <a:t>cinema</a:t>
            </a:r>
            <a:r>
              <a:rPr lang="de-DE" sz="2400" dirty="0">
                <a:latin typeface="Hobo Std"/>
              </a:rPr>
              <a:t>)</a:t>
            </a:r>
            <a:endParaRPr dirty="0"/>
          </a:p>
          <a:p>
            <a:pPr marL="514350" indent="-514350">
              <a:lnSpc>
                <a:spcPct val="100000"/>
              </a:lnSpc>
              <a:buFont typeface="Arial"/>
              <a:buChar char="•"/>
              <a:defRPr/>
            </a:pPr>
            <a:r>
              <a:rPr lang="de-DE" sz="2800" dirty="0">
                <a:latin typeface="Hobo Std"/>
              </a:rPr>
              <a:t>A </a:t>
            </a:r>
            <a:r>
              <a:rPr lang="de-DE" sz="2800" u="sng" dirty="0">
                <a:latin typeface="Hobo Std"/>
              </a:rPr>
              <a:t>Business </a:t>
            </a:r>
            <a:r>
              <a:rPr lang="de-DE" sz="2800" u="sng" dirty="0" err="1">
                <a:latin typeface="Hobo Std"/>
              </a:rPr>
              <a:t>outfit</a:t>
            </a:r>
            <a:r>
              <a:rPr lang="de-DE" sz="2800" u="sng" dirty="0">
                <a:latin typeface="Hobo Std"/>
              </a:rPr>
              <a:t> </a:t>
            </a:r>
            <a:r>
              <a:rPr lang="de-DE" sz="2800" dirty="0">
                <a:latin typeface="Hobo Std"/>
              </a:rPr>
              <a:t>(</a:t>
            </a:r>
            <a:r>
              <a:rPr lang="de-DE" sz="2400" dirty="0" err="1">
                <a:latin typeface="Hobo Std"/>
              </a:rPr>
              <a:t>office</a:t>
            </a:r>
            <a:r>
              <a:rPr lang="de-DE" sz="2400" dirty="0">
                <a:latin typeface="Hobo Std"/>
              </a:rPr>
              <a:t>, Work, Meeting</a:t>
            </a:r>
            <a:r>
              <a:rPr lang="de-DE" sz="2800" dirty="0">
                <a:latin typeface="Hobo Std"/>
              </a:rPr>
              <a:t>)</a:t>
            </a:r>
            <a:endParaRPr dirty="0"/>
          </a:p>
          <a:p>
            <a:pPr marL="514350" indent="-514350">
              <a:lnSpc>
                <a:spcPct val="100000"/>
              </a:lnSpc>
              <a:buFont typeface="Arial"/>
              <a:buChar char="•"/>
              <a:defRPr/>
            </a:pPr>
            <a:r>
              <a:rPr lang="de-DE" sz="2800" dirty="0">
                <a:latin typeface="Hobo Std"/>
              </a:rPr>
              <a:t>A </a:t>
            </a:r>
            <a:r>
              <a:rPr lang="de-DE" sz="2800" u="sng" dirty="0">
                <a:latin typeface="Hobo Std"/>
              </a:rPr>
              <a:t>Formal </a:t>
            </a:r>
            <a:r>
              <a:rPr lang="de-DE" sz="2800" u="sng" dirty="0" err="1">
                <a:latin typeface="Hobo Std"/>
              </a:rPr>
              <a:t>outfit</a:t>
            </a:r>
            <a:r>
              <a:rPr lang="de-DE" sz="2800" u="sng" dirty="0">
                <a:latin typeface="Hobo Std"/>
              </a:rPr>
              <a:t> </a:t>
            </a:r>
            <a:r>
              <a:rPr lang="de-DE" sz="2800" dirty="0">
                <a:latin typeface="Hobo Std"/>
              </a:rPr>
              <a:t>( </a:t>
            </a:r>
            <a:r>
              <a:rPr lang="de-DE" sz="2400" dirty="0" err="1">
                <a:latin typeface="Hobo Std"/>
              </a:rPr>
              <a:t>e.g</a:t>
            </a:r>
            <a:r>
              <a:rPr lang="de-DE" sz="2400" dirty="0">
                <a:latin typeface="Hobo Std"/>
              </a:rPr>
              <a:t> </a:t>
            </a:r>
            <a:r>
              <a:rPr lang="de-DE" sz="2400" dirty="0" err="1">
                <a:latin typeface="Hobo Std"/>
              </a:rPr>
              <a:t>Suit</a:t>
            </a:r>
            <a:r>
              <a:rPr lang="de-DE" sz="2400" dirty="0">
                <a:latin typeface="Hobo Std"/>
              </a:rPr>
              <a:t>, </a:t>
            </a:r>
            <a:r>
              <a:rPr lang="de-DE" sz="2400" dirty="0" err="1">
                <a:latin typeface="Hobo Std"/>
              </a:rPr>
              <a:t>pencil</a:t>
            </a:r>
            <a:r>
              <a:rPr lang="de-DE" sz="2400" dirty="0">
                <a:latin typeface="Hobo Std"/>
              </a:rPr>
              <a:t> </a:t>
            </a:r>
            <a:r>
              <a:rPr lang="de-DE" sz="2400" dirty="0" err="1">
                <a:latin typeface="Hobo Std"/>
              </a:rPr>
              <a:t>skirt</a:t>
            </a:r>
            <a:r>
              <a:rPr lang="de-DE" sz="2400" dirty="0">
                <a:latin typeface="Hobo Std"/>
              </a:rPr>
              <a:t>, </a:t>
            </a:r>
            <a:r>
              <a:rPr lang="de-DE" sz="2400" dirty="0" err="1">
                <a:latin typeface="Hobo Std"/>
              </a:rPr>
              <a:t>blouse</a:t>
            </a:r>
            <a:r>
              <a:rPr lang="de-DE" sz="2400" dirty="0">
                <a:latin typeface="Hobo Std"/>
              </a:rPr>
              <a:t>, </a:t>
            </a:r>
            <a:r>
              <a:rPr lang="de-DE" sz="2800" dirty="0">
                <a:latin typeface="Hobo Std"/>
              </a:rPr>
              <a:t>)</a:t>
            </a:r>
            <a:endParaRPr dirty="0"/>
          </a:p>
          <a:p>
            <a:pPr>
              <a:defRPr/>
            </a:pPr>
            <a:endParaRPr lang="de-DE" sz="2800" dirty="0">
              <a:latin typeface="Hobo Std"/>
            </a:endParaRPr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" name="Picture 3" descr="Close up of an open book"/>
          <p:cNvPicPr>
            <a:picLocks noChangeAspect="1"/>
          </p:cNvPicPr>
          <p:nvPr/>
        </p:nvPicPr>
        <p:blipFill>
          <a:blip r:embed="rId3">
            <a:alphaModFix amt="25000"/>
          </a:blip>
          <a:srcRect l="17567"/>
          <a:stretch/>
        </p:blipFill>
        <p:spPr bwMode="auto">
          <a:xfrm>
            <a:off x="-84934" y="-115977"/>
            <a:ext cx="12361868" cy="708995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Gill Sans M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390525" y="732765"/>
            <a:ext cx="11430000" cy="818944"/>
          </a:xfrm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de-DE" sz="5400">
                <a:solidFill>
                  <a:schemeClr val="tx1"/>
                </a:solidFill>
                <a:latin typeface="Hobo Std"/>
              </a:rPr>
              <a:t>REMEMBER TEXTURE?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71475" y="1551708"/>
            <a:ext cx="11430000" cy="4849091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de-DE" sz="2800" b="1" u="sng">
                <a:latin typeface="Hobo Std"/>
              </a:rPr>
              <a:t>CLOTHES</a:t>
            </a:r>
            <a:r>
              <a:rPr lang="de-DE" sz="2800">
                <a:latin typeface="Hobo Std"/>
              </a:rPr>
              <a:t> ARE MADE OF FABRIC – WE USE DIFFERENT MATERIALs TO CREATE FABRIC</a:t>
            </a:r>
            <a:endParaRPr/>
          </a:p>
          <a:p>
            <a:pPr>
              <a:defRPr/>
            </a:pPr>
            <a:r>
              <a:rPr lang="de-DE" sz="2800">
                <a:latin typeface="Hobo Std"/>
              </a:rPr>
              <a:t>DIFFERENT MATERIALS / FABRICS HAve DIFFERENT TEXTUREs </a:t>
            </a:r>
            <a:endParaRPr/>
          </a:p>
          <a:p>
            <a:pPr>
              <a:defRPr/>
            </a:pPr>
            <a:endParaRPr lang="de-DE" sz="2800">
              <a:latin typeface="Hobo Std"/>
            </a:endParaRPr>
          </a:p>
          <a:p>
            <a:pPr>
              <a:defRPr/>
            </a:pPr>
            <a:r>
              <a:rPr lang="de-DE" sz="2800">
                <a:latin typeface="Hobo Std"/>
              </a:rPr>
              <a:t>BRAINSTROM IN YOUR TEAM – WHICH MATERIALS / FABRICS DO YOU KNOW </a:t>
            </a:r>
            <a:endParaRPr/>
          </a:p>
          <a:p>
            <a:pPr>
              <a:defRPr/>
            </a:pPr>
            <a:r>
              <a:rPr lang="de-DE" sz="2800">
                <a:latin typeface="Hobo Std"/>
              </a:rPr>
              <a:t>	THINK „TROUSERS / SCARF / JUMPER / COAT…“</a:t>
            </a:r>
            <a:endParaRPr/>
          </a:p>
          <a:p>
            <a:pPr>
              <a:defRPr/>
            </a:pPr>
            <a:r>
              <a:rPr lang="de-DE" sz="2800">
                <a:latin typeface="Hobo Std"/>
              </a:rPr>
              <a:t>Do you know / remember words to describe the 	texture / surface of these materials </a:t>
            </a:r>
            <a:endParaRPr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" name="Picture 3" descr="Close up of an open book"/>
          <p:cNvPicPr>
            <a:picLocks noChangeAspect="1"/>
          </p:cNvPicPr>
          <p:nvPr/>
        </p:nvPicPr>
        <p:blipFill>
          <a:blip r:embed="rId3">
            <a:alphaModFix amt="25000"/>
          </a:blip>
          <a:srcRect l="17567"/>
          <a:stretch/>
        </p:blipFill>
        <p:spPr bwMode="auto">
          <a:xfrm>
            <a:off x="-135769" y="-66481"/>
            <a:ext cx="12327769" cy="7070396"/>
          </a:xfrm>
          <a:prstGeom prst="rect">
            <a:avLst/>
          </a:prstGeom>
        </p:spPr>
      </p:pic>
      <p:sp>
        <p:nvSpPr>
          <p:cNvPr id="5" name="Pfeil: nach rechts 4"/>
          <p:cNvSpPr/>
          <p:nvPr/>
        </p:nvSpPr>
        <p:spPr bwMode="auto">
          <a:xfrm>
            <a:off x="4715" y="4865997"/>
            <a:ext cx="385810" cy="332509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Gill Sans M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6542417" y="888265"/>
            <a:ext cx="1746704" cy="4590473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de-DE" sz="3100" dirty="0">
                <a:solidFill>
                  <a:schemeClr val="accent1"/>
                </a:solidFill>
                <a:latin typeface="Hobo Std"/>
                <a:ea typeface="+mn-ea"/>
                <a:cs typeface="+mn-cs"/>
              </a:rPr>
              <a:t>  </a:t>
            </a:r>
            <a:br>
              <a:rPr lang="de-DE" sz="3100" dirty="0">
                <a:solidFill>
                  <a:schemeClr val="accent1"/>
                </a:solidFill>
                <a:latin typeface="Hobo Std"/>
                <a:ea typeface="+mn-ea"/>
                <a:cs typeface="+mn-cs"/>
              </a:rPr>
            </a:br>
            <a:r>
              <a:rPr lang="de-DE" sz="3100" dirty="0" err="1">
                <a:solidFill>
                  <a:schemeClr val="accent1"/>
                </a:solidFill>
                <a:latin typeface="Hobo Std"/>
                <a:ea typeface="+mn-ea"/>
                <a:cs typeface="+mn-cs"/>
              </a:rPr>
              <a:t>ichy</a:t>
            </a:r>
            <a:r>
              <a:rPr lang="de-DE" sz="3100" dirty="0">
                <a:solidFill>
                  <a:schemeClr val="accent1"/>
                </a:solidFill>
                <a:latin typeface="Hobo Std"/>
                <a:ea typeface="+mn-ea"/>
                <a:cs typeface="+mn-cs"/>
              </a:rPr>
              <a:t> </a:t>
            </a:r>
            <a:br>
              <a:rPr lang="de-DE" sz="3100" dirty="0">
                <a:solidFill>
                  <a:schemeClr val="accent1"/>
                </a:solidFill>
                <a:latin typeface="Hobo Std"/>
                <a:ea typeface="+mn-ea"/>
                <a:cs typeface="+mn-cs"/>
              </a:rPr>
            </a:br>
            <a:r>
              <a:rPr lang="de-DE" sz="3100" dirty="0" err="1">
                <a:solidFill>
                  <a:schemeClr val="accent1"/>
                </a:solidFill>
                <a:latin typeface="Hobo Std"/>
                <a:ea typeface="+mn-ea"/>
                <a:cs typeface="+mn-cs"/>
              </a:rPr>
              <a:t>velvety</a:t>
            </a:r>
            <a:r>
              <a:rPr lang="de-DE" sz="3100" dirty="0">
                <a:solidFill>
                  <a:schemeClr val="accent1"/>
                </a:solidFill>
                <a:latin typeface="Hobo Std"/>
                <a:ea typeface="+mn-ea"/>
                <a:cs typeface="+mn-cs"/>
              </a:rPr>
              <a:t>  </a:t>
            </a:r>
            <a:br>
              <a:rPr lang="de-DE" sz="3100" dirty="0">
                <a:solidFill>
                  <a:schemeClr val="accent1"/>
                </a:solidFill>
                <a:latin typeface="Hobo Std"/>
                <a:ea typeface="+mn-ea"/>
                <a:cs typeface="+mn-cs"/>
              </a:rPr>
            </a:br>
            <a:r>
              <a:rPr lang="de-DE" sz="3100" dirty="0" err="1">
                <a:solidFill>
                  <a:schemeClr val="accent1"/>
                </a:solidFill>
                <a:latin typeface="Hobo Std"/>
                <a:ea typeface="+mn-ea"/>
                <a:cs typeface="+mn-cs"/>
              </a:rPr>
              <a:t>silky</a:t>
            </a:r>
            <a:r>
              <a:rPr lang="de-DE" sz="3100" dirty="0">
                <a:solidFill>
                  <a:schemeClr val="accent1"/>
                </a:solidFill>
                <a:latin typeface="Hobo Std"/>
                <a:ea typeface="+mn-ea"/>
                <a:cs typeface="+mn-cs"/>
              </a:rPr>
              <a:t> </a:t>
            </a:r>
            <a:br>
              <a:rPr lang="de-DE" sz="3100" dirty="0">
                <a:solidFill>
                  <a:schemeClr val="accent1"/>
                </a:solidFill>
                <a:latin typeface="Hobo Std"/>
                <a:ea typeface="+mn-ea"/>
                <a:cs typeface="+mn-cs"/>
              </a:rPr>
            </a:br>
            <a:r>
              <a:rPr lang="de-DE" sz="3100" dirty="0" err="1">
                <a:solidFill>
                  <a:schemeClr val="accent1"/>
                </a:solidFill>
                <a:latin typeface="Hobo Std"/>
                <a:ea typeface="+mn-ea"/>
                <a:cs typeface="+mn-cs"/>
              </a:rPr>
              <a:t>fleecy</a:t>
            </a:r>
            <a:r>
              <a:rPr lang="de-DE" sz="3100" dirty="0">
                <a:solidFill>
                  <a:schemeClr val="accent1"/>
                </a:solidFill>
                <a:latin typeface="Hobo Std"/>
                <a:ea typeface="+mn-ea"/>
                <a:cs typeface="+mn-cs"/>
              </a:rPr>
              <a:t>  </a:t>
            </a:r>
            <a:br>
              <a:rPr lang="de-DE" sz="3100" dirty="0">
                <a:solidFill>
                  <a:schemeClr val="accent1"/>
                </a:solidFill>
                <a:latin typeface="Hobo Std"/>
                <a:ea typeface="+mn-ea"/>
                <a:cs typeface="+mn-cs"/>
              </a:rPr>
            </a:br>
            <a:r>
              <a:rPr lang="de-DE" sz="3100" dirty="0" err="1">
                <a:solidFill>
                  <a:schemeClr val="accent1"/>
                </a:solidFill>
                <a:latin typeface="Hobo Std"/>
                <a:ea typeface="+mn-ea"/>
                <a:cs typeface="+mn-cs"/>
              </a:rPr>
              <a:t>dull</a:t>
            </a:r>
            <a:r>
              <a:rPr lang="de-DE" sz="3100" dirty="0">
                <a:solidFill>
                  <a:schemeClr val="accent1"/>
                </a:solidFill>
                <a:latin typeface="Hobo Std"/>
                <a:ea typeface="+mn-ea"/>
                <a:cs typeface="+mn-cs"/>
              </a:rPr>
              <a:t> </a:t>
            </a:r>
            <a:br>
              <a:rPr lang="de-DE" sz="5400" dirty="0">
                <a:latin typeface="Hobo Std"/>
              </a:rPr>
            </a:br>
            <a:endParaRPr lang="de-DE" sz="5400" dirty="0">
              <a:solidFill>
                <a:schemeClr val="tx1"/>
              </a:solidFill>
              <a:latin typeface="Hobo Std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214458" y="970938"/>
            <a:ext cx="2210521" cy="5133397"/>
          </a:xfrm>
        </p:spPr>
        <p:txBody>
          <a:bodyPr anchor="t">
            <a:noAutofit/>
          </a:bodyPr>
          <a:lstStyle/>
          <a:p>
            <a:pPr>
              <a:defRPr/>
            </a:pPr>
            <a:endParaRPr lang="de-DE" sz="2800" dirty="0">
              <a:latin typeface="Hobo Std"/>
            </a:endParaRPr>
          </a:p>
          <a:p>
            <a:pPr>
              <a:lnSpc>
                <a:spcPct val="100000"/>
              </a:lnSpc>
              <a:defRPr/>
            </a:pPr>
            <a:r>
              <a:rPr lang="de-DE" sz="2800" dirty="0">
                <a:latin typeface="Hobo Std"/>
              </a:rPr>
              <a:t>Rough </a:t>
            </a:r>
            <a:r>
              <a:rPr lang="de-DE" sz="2800" dirty="0">
                <a:latin typeface="Abadi"/>
              </a:rPr>
              <a:t>   </a:t>
            </a:r>
            <a:r>
              <a:rPr lang="de-DE" sz="2800" dirty="0">
                <a:latin typeface="Hobo Std"/>
              </a:rPr>
              <a:t> </a:t>
            </a:r>
            <a:r>
              <a:rPr lang="de-DE" sz="2800" dirty="0">
                <a:latin typeface="Biome"/>
                <a:cs typeface="Biome"/>
              </a:rPr>
              <a:t> 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2800" dirty="0" err="1">
                <a:latin typeface="Hobo Std"/>
              </a:rPr>
              <a:t>scratchy</a:t>
            </a:r>
            <a:endParaRPr lang="de-DE" sz="2800" dirty="0">
              <a:latin typeface="Hobo Std"/>
            </a:endParaRPr>
          </a:p>
          <a:p>
            <a:pPr>
              <a:lnSpc>
                <a:spcPct val="100000"/>
              </a:lnSpc>
              <a:defRPr/>
            </a:pPr>
            <a:r>
              <a:rPr lang="de-DE" sz="2800" dirty="0" err="1">
                <a:latin typeface="Hobo Std"/>
              </a:rPr>
              <a:t>fluffy</a:t>
            </a:r>
            <a:r>
              <a:rPr lang="de-DE" sz="2800" dirty="0">
                <a:latin typeface="Hobo Std"/>
              </a:rPr>
              <a:t> 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2800" dirty="0" err="1">
                <a:latin typeface="Hobo Std"/>
              </a:rPr>
              <a:t>woolly</a:t>
            </a:r>
            <a:r>
              <a:rPr lang="de-DE" sz="2800" dirty="0">
                <a:latin typeface="Hobo Std"/>
              </a:rPr>
              <a:t>  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2800" dirty="0">
                <a:latin typeface="Hobo Std"/>
              </a:rPr>
              <a:t>smooth  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2800" dirty="0" err="1">
                <a:latin typeface="Hobo Std"/>
              </a:rPr>
              <a:t>shiny</a:t>
            </a:r>
            <a:r>
              <a:rPr lang="de-DE" sz="2800" dirty="0">
                <a:latin typeface="Hobo Std"/>
              </a:rPr>
              <a:t> </a:t>
            </a:r>
            <a:endParaRPr dirty="0"/>
          </a:p>
          <a:p>
            <a:pPr>
              <a:lnSpc>
                <a:spcPct val="100000"/>
              </a:lnSpc>
              <a:defRPr/>
            </a:pPr>
            <a:r>
              <a:rPr lang="de-DE" sz="2800" dirty="0">
                <a:latin typeface="Hobo Std"/>
              </a:rPr>
              <a:t>soft  </a:t>
            </a:r>
            <a:endParaRPr dirty="0"/>
          </a:p>
          <a:p>
            <a:pPr>
              <a:defRPr/>
            </a:pPr>
            <a:endParaRPr lang="de-DE" sz="2800" dirty="0">
              <a:latin typeface="Hobo Std"/>
            </a:endParaRPr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" name="Picture 3" descr="Close up of an open book"/>
          <p:cNvPicPr>
            <a:picLocks noChangeAspect="1"/>
          </p:cNvPicPr>
          <p:nvPr/>
        </p:nvPicPr>
        <p:blipFill>
          <a:blip r:embed="rId3">
            <a:alphaModFix amt="25000"/>
          </a:blip>
          <a:srcRect l="17567"/>
          <a:stretch/>
        </p:blipFill>
        <p:spPr bwMode="auto">
          <a:xfrm>
            <a:off x="0" y="-233463"/>
            <a:ext cx="12192000" cy="709146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 bwMode="auto">
          <a:xfrm>
            <a:off x="2323491" y="1379262"/>
            <a:ext cx="430821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de-DE" dirty="0">
                <a:latin typeface="Biome"/>
                <a:cs typeface="Biome"/>
              </a:rPr>
              <a:t>like </a:t>
            </a:r>
            <a:r>
              <a:rPr lang="de-DE" dirty="0" err="1">
                <a:latin typeface="Biome"/>
                <a:cs typeface="Biome"/>
              </a:rPr>
              <a:t>the</a:t>
            </a:r>
            <a:r>
              <a:rPr lang="de-DE" dirty="0">
                <a:latin typeface="Biome"/>
                <a:cs typeface="Biome"/>
              </a:rPr>
              <a:t> </a:t>
            </a:r>
            <a:r>
              <a:rPr lang="de-DE" dirty="0" err="1">
                <a:latin typeface="Biome"/>
                <a:cs typeface="Biome"/>
              </a:rPr>
              <a:t>surface</a:t>
            </a:r>
            <a:r>
              <a:rPr lang="de-DE" dirty="0">
                <a:latin typeface="Biome"/>
                <a:cs typeface="Biome"/>
              </a:rPr>
              <a:t> </a:t>
            </a:r>
            <a:r>
              <a:rPr lang="de-DE" dirty="0" err="1">
                <a:latin typeface="Biome"/>
                <a:cs typeface="Biome"/>
              </a:rPr>
              <a:t>of</a:t>
            </a:r>
            <a:r>
              <a:rPr lang="de-DE" dirty="0">
                <a:latin typeface="Biome"/>
                <a:cs typeface="Biome"/>
              </a:rPr>
              <a:t> a rock</a:t>
            </a:r>
            <a:endParaRPr dirty="0"/>
          </a:p>
          <a:p>
            <a:pPr>
              <a:lnSpc>
                <a:spcPct val="200000"/>
              </a:lnSpc>
              <a:defRPr/>
            </a:pPr>
            <a:r>
              <a:rPr lang="de-DE" dirty="0" err="1">
                <a:latin typeface="Biome"/>
                <a:cs typeface="Biome"/>
              </a:rPr>
              <a:t>gives</a:t>
            </a:r>
            <a:r>
              <a:rPr lang="de-DE" dirty="0">
                <a:latin typeface="Biome"/>
                <a:cs typeface="Biome"/>
              </a:rPr>
              <a:t> </a:t>
            </a:r>
            <a:r>
              <a:rPr lang="de-DE" dirty="0" err="1">
                <a:latin typeface="Biome"/>
                <a:cs typeface="Biome"/>
              </a:rPr>
              <a:t>you</a:t>
            </a:r>
            <a:r>
              <a:rPr lang="de-DE" dirty="0">
                <a:latin typeface="Biome"/>
                <a:cs typeface="Biome"/>
              </a:rPr>
              <a:t> an </a:t>
            </a:r>
            <a:r>
              <a:rPr lang="de-DE" dirty="0" err="1">
                <a:latin typeface="Biome"/>
                <a:cs typeface="Biome"/>
              </a:rPr>
              <a:t>itchy</a:t>
            </a:r>
            <a:r>
              <a:rPr lang="de-DE" dirty="0">
                <a:latin typeface="Biome"/>
                <a:cs typeface="Biome"/>
              </a:rPr>
              <a:t> </a:t>
            </a:r>
            <a:r>
              <a:rPr lang="de-DE" dirty="0" err="1">
                <a:latin typeface="Biome"/>
                <a:cs typeface="Biome"/>
              </a:rPr>
              <a:t>feeling</a:t>
            </a:r>
            <a:endParaRPr lang="de-DE" dirty="0">
              <a:latin typeface="Biome"/>
              <a:cs typeface="Biome"/>
            </a:endParaRPr>
          </a:p>
          <a:p>
            <a:pPr>
              <a:lnSpc>
                <a:spcPct val="200000"/>
              </a:lnSpc>
              <a:defRPr/>
            </a:pPr>
            <a:r>
              <a:rPr lang="de-DE" dirty="0" err="1">
                <a:latin typeface="Biome"/>
                <a:cs typeface="Biome"/>
              </a:rPr>
              <a:t>that‘s</a:t>
            </a:r>
            <a:r>
              <a:rPr lang="de-DE" dirty="0">
                <a:latin typeface="Biome"/>
                <a:cs typeface="Biome"/>
              </a:rPr>
              <a:t> </a:t>
            </a:r>
            <a:r>
              <a:rPr lang="de-DE" dirty="0" err="1">
                <a:latin typeface="Biome"/>
                <a:cs typeface="Biome"/>
              </a:rPr>
              <a:t>what</a:t>
            </a:r>
            <a:r>
              <a:rPr lang="de-DE" dirty="0">
                <a:latin typeface="Biome"/>
                <a:cs typeface="Biome"/>
              </a:rPr>
              <a:t> </a:t>
            </a:r>
            <a:r>
              <a:rPr lang="de-DE" dirty="0" err="1">
                <a:latin typeface="Biome"/>
                <a:cs typeface="Biome"/>
              </a:rPr>
              <a:t>clouds</a:t>
            </a:r>
            <a:r>
              <a:rPr lang="de-DE" dirty="0">
                <a:latin typeface="Biome"/>
                <a:cs typeface="Biome"/>
              </a:rPr>
              <a:t> </a:t>
            </a:r>
            <a:r>
              <a:rPr lang="de-DE" dirty="0" err="1">
                <a:latin typeface="Biome"/>
                <a:cs typeface="Biome"/>
              </a:rPr>
              <a:t>must</a:t>
            </a:r>
            <a:r>
              <a:rPr lang="de-DE" dirty="0">
                <a:latin typeface="Biome"/>
                <a:cs typeface="Biome"/>
              </a:rPr>
              <a:t> </a:t>
            </a:r>
            <a:r>
              <a:rPr lang="de-DE" dirty="0" err="1">
                <a:latin typeface="Biome"/>
                <a:cs typeface="Biome"/>
              </a:rPr>
              <a:t>feel</a:t>
            </a:r>
            <a:r>
              <a:rPr lang="de-DE" dirty="0">
                <a:latin typeface="Biome"/>
                <a:cs typeface="Biome"/>
              </a:rPr>
              <a:t> like</a:t>
            </a:r>
            <a:endParaRPr dirty="0"/>
          </a:p>
          <a:p>
            <a:pPr>
              <a:lnSpc>
                <a:spcPct val="150000"/>
              </a:lnSpc>
              <a:defRPr/>
            </a:pPr>
            <a:r>
              <a:rPr lang="de-DE" dirty="0" err="1">
                <a:latin typeface="Biome"/>
                <a:cs typeface="Biome"/>
              </a:rPr>
              <a:t>feels</a:t>
            </a:r>
            <a:r>
              <a:rPr lang="de-DE" dirty="0">
                <a:latin typeface="Biome"/>
                <a:cs typeface="Biome"/>
              </a:rPr>
              <a:t> like Shaun (</a:t>
            </a:r>
            <a:r>
              <a:rPr lang="de-DE" dirty="0" err="1">
                <a:latin typeface="Biome"/>
                <a:cs typeface="Biome"/>
              </a:rPr>
              <a:t>the</a:t>
            </a:r>
            <a:r>
              <a:rPr lang="de-DE" dirty="0">
                <a:latin typeface="Biome"/>
                <a:cs typeface="Biome"/>
              </a:rPr>
              <a:t> </a:t>
            </a:r>
            <a:r>
              <a:rPr lang="de-DE" dirty="0" err="1">
                <a:latin typeface="Biome"/>
                <a:cs typeface="Biome"/>
              </a:rPr>
              <a:t>Sheep</a:t>
            </a:r>
            <a:r>
              <a:rPr lang="de-DE" dirty="0">
                <a:latin typeface="Biome"/>
                <a:cs typeface="Biome"/>
              </a:rPr>
              <a:t>)</a:t>
            </a:r>
            <a:endParaRPr dirty="0"/>
          </a:p>
          <a:p>
            <a:pPr>
              <a:lnSpc>
                <a:spcPct val="200000"/>
              </a:lnSpc>
              <a:defRPr/>
            </a:pPr>
            <a:r>
              <a:rPr lang="de-DE" dirty="0">
                <a:latin typeface="Biome"/>
                <a:cs typeface="Biome"/>
              </a:rPr>
              <a:t>like </a:t>
            </a:r>
            <a:r>
              <a:rPr lang="de-DE" dirty="0" err="1">
                <a:latin typeface="Biome"/>
                <a:cs typeface="Biome"/>
              </a:rPr>
              <a:t>freshly</a:t>
            </a:r>
            <a:r>
              <a:rPr lang="de-DE" dirty="0">
                <a:latin typeface="Biome"/>
                <a:cs typeface="Biome"/>
              </a:rPr>
              <a:t> </a:t>
            </a:r>
            <a:r>
              <a:rPr lang="de-DE" dirty="0" err="1">
                <a:latin typeface="Biome"/>
                <a:cs typeface="Biome"/>
              </a:rPr>
              <a:t>brushed</a:t>
            </a:r>
            <a:r>
              <a:rPr lang="de-DE" dirty="0">
                <a:latin typeface="Biome"/>
                <a:cs typeface="Biome"/>
              </a:rPr>
              <a:t> </a:t>
            </a:r>
            <a:r>
              <a:rPr lang="de-DE" dirty="0" err="1">
                <a:latin typeface="Biome"/>
                <a:cs typeface="Biome"/>
              </a:rPr>
              <a:t>teeth</a:t>
            </a:r>
            <a:r>
              <a:rPr lang="de-DE" dirty="0">
                <a:latin typeface="Biome"/>
                <a:cs typeface="Biome"/>
              </a:rPr>
              <a:t>  </a:t>
            </a:r>
            <a:endParaRPr dirty="0"/>
          </a:p>
          <a:p>
            <a:pPr>
              <a:lnSpc>
                <a:spcPct val="200000"/>
              </a:lnSpc>
              <a:defRPr/>
            </a:pPr>
            <a:r>
              <a:rPr lang="de-DE" dirty="0">
                <a:latin typeface="Biome"/>
                <a:cs typeface="Biome"/>
              </a:rPr>
              <a:t> </a:t>
            </a:r>
            <a:endParaRPr dirty="0"/>
          </a:p>
          <a:p>
            <a:pPr>
              <a:defRPr/>
            </a:pPr>
            <a:endParaRPr lang="de-DE" dirty="0">
              <a:latin typeface="Biome"/>
              <a:cs typeface="Biome"/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535708" y="532039"/>
            <a:ext cx="79432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600" dirty="0">
                <a:latin typeface="Hobo Std"/>
              </a:rPr>
              <a:t>WORDS TO DESCRIBE FABRIC</a:t>
            </a:r>
            <a:endParaRPr dirty="0"/>
          </a:p>
        </p:txBody>
      </p:sp>
      <p:sp>
        <p:nvSpPr>
          <p:cNvPr id="12" name="Textfeld 11"/>
          <p:cNvSpPr txBox="1"/>
          <p:nvPr/>
        </p:nvSpPr>
        <p:spPr bwMode="auto">
          <a:xfrm>
            <a:off x="8098241" y="1219210"/>
            <a:ext cx="430821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defRPr/>
            </a:pPr>
            <a:r>
              <a:rPr lang="de-DE" dirty="0">
                <a:latin typeface="Biome"/>
                <a:cs typeface="Biome"/>
              </a:rPr>
              <a:t>like </a:t>
            </a:r>
            <a:r>
              <a:rPr lang="de-DE" dirty="0" err="1">
                <a:latin typeface="Biome"/>
                <a:cs typeface="Biome"/>
              </a:rPr>
              <a:t>when</a:t>
            </a:r>
            <a:r>
              <a:rPr lang="de-DE" dirty="0">
                <a:latin typeface="Biome"/>
                <a:cs typeface="Biome"/>
              </a:rPr>
              <a:t> </a:t>
            </a:r>
            <a:r>
              <a:rPr lang="de-DE" dirty="0" err="1">
                <a:latin typeface="Biome"/>
                <a:cs typeface="Biome"/>
              </a:rPr>
              <a:t>you</a:t>
            </a:r>
            <a:r>
              <a:rPr lang="de-DE" dirty="0">
                <a:latin typeface="Biome"/>
                <a:cs typeface="Biome"/>
              </a:rPr>
              <a:t> </a:t>
            </a:r>
            <a:r>
              <a:rPr lang="de-DE" dirty="0" err="1">
                <a:latin typeface="Biome"/>
                <a:cs typeface="Biome"/>
              </a:rPr>
              <a:t>got</a:t>
            </a:r>
            <a:r>
              <a:rPr lang="de-DE" dirty="0">
                <a:latin typeface="Biome"/>
                <a:cs typeface="Biome"/>
              </a:rPr>
              <a:t> </a:t>
            </a:r>
            <a:r>
              <a:rPr lang="de-DE" dirty="0" err="1">
                <a:latin typeface="Biome"/>
                <a:cs typeface="Biome"/>
              </a:rPr>
              <a:t>stung</a:t>
            </a:r>
            <a:r>
              <a:rPr lang="de-DE" dirty="0">
                <a:latin typeface="Biome"/>
                <a:cs typeface="Biome"/>
              </a:rPr>
              <a:t> </a:t>
            </a:r>
            <a:r>
              <a:rPr lang="de-DE" dirty="0" err="1">
                <a:latin typeface="Biome"/>
                <a:cs typeface="Biome"/>
              </a:rPr>
              <a:t>by</a:t>
            </a:r>
            <a:r>
              <a:rPr lang="de-DE" dirty="0">
                <a:latin typeface="Biome"/>
                <a:cs typeface="Biome"/>
              </a:rPr>
              <a:t> a </a:t>
            </a:r>
            <a:r>
              <a:rPr lang="de-DE" dirty="0" err="1">
                <a:latin typeface="Biome"/>
                <a:cs typeface="Biome"/>
              </a:rPr>
              <a:t>bee</a:t>
            </a:r>
            <a:endParaRPr lang="de-DE" dirty="0">
              <a:latin typeface="Biome"/>
              <a:cs typeface="Biome"/>
            </a:endParaRPr>
          </a:p>
          <a:p>
            <a:pPr>
              <a:lnSpc>
                <a:spcPct val="250000"/>
              </a:lnSpc>
              <a:defRPr/>
            </a:pPr>
            <a:r>
              <a:rPr lang="de-DE" dirty="0">
                <a:latin typeface="Biome"/>
                <a:cs typeface="Biome"/>
              </a:rPr>
              <a:t>like </a:t>
            </a:r>
            <a:r>
              <a:rPr lang="de-DE" dirty="0" err="1">
                <a:latin typeface="Biome"/>
                <a:cs typeface="Biome"/>
              </a:rPr>
              <a:t>the</a:t>
            </a:r>
            <a:r>
              <a:rPr lang="de-DE" dirty="0">
                <a:latin typeface="Biome"/>
                <a:cs typeface="Biome"/>
              </a:rPr>
              <a:t> </a:t>
            </a:r>
            <a:r>
              <a:rPr lang="de-DE" dirty="0" err="1">
                <a:latin typeface="Biome"/>
                <a:cs typeface="Biome"/>
              </a:rPr>
              <a:t>surface</a:t>
            </a:r>
            <a:r>
              <a:rPr lang="de-DE" dirty="0">
                <a:latin typeface="Biome"/>
                <a:cs typeface="Biome"/>
              </a:rPr>
              <a:t> </a:t>
            </a:r>
            <a:r>
              <a:rPr lang="de-DE" dirty="0" err="1">
                <a:latin typeface="Biome"/>
                <a:cs typeface="Biome"/>
              </a:rPr>
              <a:t>of</a:t>
            </a:r>
            <a:r>
              <a:rPr lang="de-DE" dirty="0">
                <a:latin typeface="Biome"/>
                <a:cs typeface="Biome"/>
              </a:rPr>
              <a:t> a </a:t>
            </a:r>
            <a:r>
              <a:rPr lang="de-DE" dirty="0" err="1">
                <a:latin typeface="Biome"/>
                <a:cs typeface="Biome"/>
              </a:rPr>
              <a:t>peach</a:t>
            </a:r>
            <a:endParaRPr lang="de-DE" dirty="0">
              <a:latin typeface="Biome"/>
              <a:cs typeface="Biome"/>
            </a:endParaRPr>
          </a:p>
          <a:p>
            <a:pPr>
              <a:lnSpc>
                <a:spcPct val="250000"/>
              </a:lnSpc>
              <a:defRPr/>
            </a:pPr>
            <a:r>
              <a:rPr lang="de-DE" dirty="0">
                <a:latin typeface="Biome"/>
                <a:cs typeface="Biome"/>
              </a:rPr>
              <a:t>like </a:t>
            </a:r>
            <a:r>
              <a:rPr lang="de-DE" dirty="0" err="1">
                <a:latin typeface="Biome"/>
                <a:cs typeface="Biome"/>
              </a:rPr>
              <a:t>shiny</a:t>
            </a:r>
            <a:r>
              <a:rPr lang="de-DE" dirty="0">
                <a:latin typeface="Biome"/>
                <a:cs typeface="Biome"/>
              </a:rPr>
              <a:t> </a:t>
            </a:r>
            <a:r>
              <a:rPr lang="de-DE" dirty="0" err="1">
                <a:latin typeface="Biome"/>
                <a:cs typeface="Biome"/>
              </a:rPr>
              <a:t>hair</a:t>
            </a:r>
            <a:endParaRPr lang="de-DE" dirty="0">
              <a:latin typeface="Biome"/>
              <a:cs typeface="Biome"/>
            </a:endParaRPr>
          </a:p>
          <a:p>
            <a:pPr>
              <a:lnSpc>
                <a:spcPct val="250000"/>
              </a:lnSpc>
              <a:defRPr/>
            </a:pPr>
            <a:r>
              <a:rPr lang="de-DE" dirty="0">
                <a:latin typeface="Biome"/>
                <a:cs typeface="Biome"/>
              </a:rPr>
              <a:t>like </a:t>
            </a:r>
            <a:r>
              <a:rPr lang="de-DE" dirty="0" err="1">
                <a:latin typeface="Biome"/>
                <a:cs typeface="Biome"/>
              </a:rPr>
              <a:t>the</a:t>
            </a:r>
            <a:r>
              <a:rPr lang="de-DE" dirty="0">
                <a:latin typeface="Biome"/>
                <a:cs typeface="Biome"/>
              </a:rPr>
              <a:t> </a:t>
            </a:r>
            <a:r>
              <a:rPr lang="de-DE" dirty="0" err="1">
                <a:latin typeface="Biome"/>
                <a:cs typeface="Biome"/>
              </a:rPr>
              <a:t>cuddly</a:t>
            </a:r>
            <a:r>
              <a:rPr lang="de-DE" dirty="0">
                <a:latin typeface="Biome"/>
                <a:cs typeface="Biome"/>
              </a:rPr>
              <a:t> </a:t>
            </a:r>
            <a:r>
              <a:rPr lang="de-DE" dirty="0" err="1">
                <a:latin typeface="Biome"/>
                <a:cs typeface="Biome"/>
              </a:rPr>
              <a:t>fleece</a:t>
            </a:r>
            <a:r>
              <a:rPr lang="de-DE" dirty="0">
                <a:latin typeface="Biome"/>
                <a:cs typeface="Biome"/>
              </a:rPr>
              <a:t> </a:t>
            </a:r>
            <a:r>
              <a:rPr lang="de-DE" dirty="0" err="1">
                <a:latin typeface="Biome"/>
                <a:cs typeface="Biome"/>
              </a:rPr>
              <a:t>jumper</a:t>
            </a:r>
            <a:endParaRPr lang="de-DE" dirty="0">
              <a:latin typeface="Biome"/>
              <a:cs typeface="Biome"/>
            </a:endParaRPr>
          </a:p>
          <a:p>
            <a:pPr>
              <a:lnSpc>
                <a:spcPct val="250000"/>
              </a:lnSpc>
              <a:defRPr/>
            </a:pPr>
            <a:r>
              <a:rPr lang="de-DE" dirty="0" err="1">
                <a:latin typeface="Biome"/>
                <a:cs typeface="Biome"/>
              </a:rPr>
              <a:t>the</a:t>
            </a:r>
            <a:r>
              <a:rPr lang="de-DE" dirty="0">
                <a:latin typeface="Biome"/>
                <a:cs typeface="Biome"/>
              </a:rPr>
              <a:t> </a:t>
            </a:r>
            <a:r>
              <a:rPr lang="de-DE" dirty="0" err="1">
                <a:latin typeface="Biome"/>
                <a:cs typeface="Biome"/>
              </a:rPr>
              <a:t>opposite</a:t>
            </a:r>
            <a:r>
              <a:rPr lang="de-DE" dirty="0">
                <a:latin typeface="Biome"/>
                <a:cs typeface="Biome"/>
              </a:rPr>
              <a:t> </a:t>
            </a:r>
            <a:r>
              <a:rPr lang="de-DE" dirty="0" err="1">
                <a:latin typeface="Biome"/>
                <a:cs typeface="Biome"/>
              </a:rPr>
              <a:t>of</a:t>
            </a:r>
            <a:r>
              <a:rPr lang="de-DE" dirty="0">
                <a:latin typeface="Biome"/>
                <a:cs typeface="Biome"/>
              </a:rPr>
              <a:t> </a:t>
            </a:r>
            <a:r>
              <a:rPr lang="de-DE" dirty="0" err="1">
                <a:latin typeface="Biome"/>
                <a:cs typeface="Biome"/>
              </a:rPr>
              <a:t>shiny</a:t>
            </a:r>
            <a:r>
              <a:rPr lang="de-DE" dirty="0">
                <a:latin typeface="Biome"/>
                <a:cs typeface="Biome"/>
              </a:rPr>
              <a:t> </a:t>
            </a:r>
            <a:endParaRPr dirty="0"/>
          </a:p>
          <a:p>
            <a:pPr>
              <a:defRPr/>
            </a:pPr>
            <a:endParaRPr lang="de-DE" dirty="0">
              <a:latin typeface="Biome"/>
              <a:cs typeface="Biome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Gill Sans M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381000" y="1029358"/>
            <a:ext cx="8160088" cy="495671"/>
          </a:xfrm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de-DE" sz="5400">
                <a:solidFill>
                  <a:schemeClr val="tx1"/>
                </a:solidFill>
                <a:latin typeface="Hobo Std"/>
              </a:rPr>
              <a:t>The swatch book project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381000" y="2554387"/>
            <a:ext cx="11430000" cy="3651860"/>
          </a:xfrm>
        </p:spPr>
        <p:txBody>
          <a:bodyPr anchor="t"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de-DE" sz="2800">
                <a:latin typeface="Hobo Std"/>
              </a:rPr>
              <a:t>What is a swatch? </a:t>
            </a:r>
            <a:endParaRPr/>
          </a:p>
          <a:p>
            <a:pPr>
              <a:defRPr/>
            </a:pPr>
            <a:r>
              <a:rPr lang="de-DE" sz="3200">
                <a:solidFill>
                  <a:schemeClr val="tx1"/>
                </a:solidFill>
                <a:latin typeface="Source Sans Pro"/>
              </a:rPr>
              <a:t>A </a:t>
            </a:r>
            <a:r>
              <a:rPr lang="de-DE" sz="3200" i="1">
                <a:solidFill>
                  <a:schemeClr val="tx1"/>
                </a:solidFill>
                <a:latin typeface="Source Sans Pro"/>
              </a:rPr>
              <a:t>swatch</a:t>
            </a:r>
            <a:r>
              <a:rPr lang="de-DE" sz="3200">
                <a:solidFill>
                  <a:schemeClr val="tx1"/>
                </a:solidFill>
                <a:latin typeface="Source Sans Pro"/>
              </a:rPr>
              <a:t> is </a:t>
            </a:r>
            <a:r>
              <a:rPr lang="en-US" sz="3200" b="0" i="0">
                <a:solidFill>
                  <a:schemeClr val="tx1"/>
                </a:solidFill>
                <a:latin typeface="Source Sans Pro"/>
              </a:rPr>
              <a:t>a small piece of cloth/ fabric used to show people what a larger piece would look or feel like  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de-DE" sz="2800">
                <a:latin typeface="Hobo Std"/>
              </a:rPr>
              <a:t>2.   What is a swatch book? </a:t>
            </a:r>
            <a:endParaRPr/>
          </a:p>
          <a:p>
            <a:pPr>
              <a:defRPr/>
            </a:pPr>
            <a:r>
              <a:rPr lang="de-DE" sz="3200">
                <a:solidFill>
                  <a:schemeClr val="tx1"/>
                </a:solidFill>
                <a:latin typeface="Source Sans Pro"/>
              </a:rPr>
              <a:t>A Swatch book is a book full of different swatches</a:t>
            </a:r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" name="Picture 3" descr="Close up of an open book"/>
          <p:cNvPicPr>
            <a:picLocks noChangeAspect="1"/>
          </p:cNvPicPr>
          <p:nvPr/>
        </p:nvPicPr>
        <p:blipFill>
          <a:blip r:embed="rId3">
            <a:alphaModFix amt="25000"/>
          </a:blip>
          <a:srcRect l="17567"/>
          <a:stretch/>
        </p:blipFill>
        <p:spPr bwMode="auto">
          <a:xfrm>
            <a:off x="-234178" y="-53892"/>
            <a:ext cx="12426178" cy="6989713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Gill Sans M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532190" y="651381"/>
            <a:ext cx="12683404" cy="49567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de-DE" sz="5400">
                <a:solidFill>
                  <a:schemeClr val="tx1"/>
                </a:solidFill>
                <a:latin typeface="Hobo Std"/>
              </a:rPr>
              <a:t>The swatch book project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40037" y="1147051"/>
            <a:ext cx="11616447" cy="4705995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de-DE" sz="3200" dirty="0">
                <a:latin typeface="Hobo Std"/>
              </a:rPr>
              <a:t>	</a:t>
            </a:r>
            <a:r>
              <a:rPr lang="de-DE" sz="3200" dirty="0" err="1">
                <a:latin typeface="Hobo Std"/>
              </a:rPr>
              <a:t>How</a:t>
            </a:r>
            <a:r>
              <a:rPr lang="de-DE" sz="3200" dirty="0">
                <a:latin typeface="Hobo Std"/>
              </a:rPr>
              <a:t> </a:t>
            </a:r>
            <a:r>
              <a:rPr lang="de-DE" sz="3200" dirty="0" err="1">
                <a:latin typeface="Hobo Std"/>
              </a:rPr>
              <a:t>to</a:t>
            </a:r>
            <a:r>
              <a:rPr lang="de-DE" sz="3200" dirty="0">
                <a:latin typeface="Hobo Std"/>
              </a:rPr>
              <a:t> </a:t>
            </a:r>
            <a:r>
              <a:rPr lang="de-DE" sz="3200" dirty="0" err="1">
                <a:latin typeface="Hobo Std"/>
              </a:rPr>
              <a:t>go</a:t>
            </a:r>
            <a:r>
              <a:rPr lang="de-DE" sz="3200" dirty="0">
                <a:latin typeface="Hobo Std"/>
              </a:rPr>
              <a:t> </a:t>
            </a:r>
            <a:r>
              <a:rPr lang="de-DE" sz="3200" dirty="0" err="1">
                <a:latin typeface="Hobo Std"/>
              </a:rPr>
              <a:t>about</a:t>
            </a:r>
            <a:r>
              <a:rPr lang="de-DE" sz="3200" dirty="0">
                <a:latin typeface="Hobo Std"/>
              </a:rPr>
              <a:t> </a:t>
            </a:r>
            <a:r>
              <a:rPr lang="de-DE" sz="3200" dirty="0" err="1">
                <a:latin typeface="Hobo Std"/>
              </a:rPr>
              <a:t>it</a:t>
            </a:r>
            <a:endParaRPr lang="de-DE" sz="3200" dirty="0">
              <a:latin typeface="Hobo Std"/>
            </a:endParaRPr>
          </a:p>
          <a:p>
            <a:pPr marL="514350" indent="-514350">
              <a:buFont typeface="Arial"/>
              <a:buChar char="•"/>
              <a:defRPr/>
            </a:pP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Choose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an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outfit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you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like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from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one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of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the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fashion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magazines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–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careful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;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it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must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be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b="1" dirty="0">
                <a:solidFill>
                  <a:schemeClr val="tx1"/>
                </a:solidFill>
                <a:latin typeface="Source Sans Pro"/>
              </a:rPr>
              <a:t>an </a:t>
            </a:r>
            <a:r>
              <a:rPr lang="de-DE" sz="2800" b="1" dirty="0" err="1">
                <a:solidFill>
                  <a:schemeClr val="tx1"/>
                </a:solidFill>
                <a:latin typeface="Source Sans Pro"/>
              </a:rPr>
              <a:t>outfit</a:t>
            </a:r>
            <a:r>
              <a:rPr lang="de-DE" sz="2800" b="1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b="1" dirty="0" err="1">
                <a:solidFill>
                  <a:schemeClr val="tx1"/>
                </a:solidFill>
                <a:latin typeface="Source Sans Pro"/>
              </a:rPr>
              <a:t>with</a:t>
            </a:r>
            <a:r>
              <a:rPr lang="de-DE" sz="2800" b="1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b="1" dirty="0" err="1">
                <a:solidFill>
                  <a:schemeClr val="tx1"/>
                </a:solidFill>
                <a:latin typeface="Source Sans Pro"/>
              </a:rPr>
              <a:t>patterns</a:t>
            </a:r>
            <a:r>
              <a:rPr lang="de-DE" sz="2800" b="1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of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some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sort</a:t>
            </a:r>
            <a:endParaRPr lang="de-DE" sz="2800" dirty="0">
              <a:solidFill>
                <a:schemeClr val="tx1"/>
              </a:solidFill>
              <a:latin typeface="Source Sans Pro"/>
            </a:endParaRPr>
          </a:p>
          <a:p>
            <a:pPr marL="514350" indent="-514350">
              <a:buFont typeface="Arial"/>
              <a:buChar char="•"/>
              <a:defRPr/>
            </a:pPr>
            <a:r>
              <a:rPr lang="de-DE" sz="2800" dirty="0">
                <a:solidFill>
                  <a:schemeClr val="tx1"/>
                </a:solidFill>
                <a:latin typeface="Source Sans Pro"/>
              </a:rPr>
              <a:t>Cut out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the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picture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and stick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it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on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the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left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-hand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side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of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A4 Paper</a:t>
            </a:r>
            <a:endParaRPr dirty="0"/>
          </a:p>
          <a:p>
            <a:pPr marL="514350" indent="-514350">
              <a:buFont typeface="Arial"/>
              <a:buChar char="•"/>
              <a:defRPr/>
            </a:pP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Now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,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create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at least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three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different „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swatches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“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by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drawing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the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patterns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of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the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outfit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in 70 x 70 mm-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sized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-boxes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next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to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your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„Model“ – Try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to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capture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the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right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colours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, Shades and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texture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of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the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fabric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in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your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swatch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. </a:t>
            </a:r>
            <a:endParaRPr dirty="0"/>
          </a:p>
          <a:p>
            <a:pPr>
              <a:defRPr/>
            </a:pPr>
            <a:endParaRPr lang="de-DE" sz="2800" dirty="0">
              <a:solidFill>
                <a:schemeClr val="tx1"/>
              </a:solidFill>
              <a:latin typeface="Source Sans Pro"/>
            </a:endParaRPr>
          </a:p>
          <a:p>
            <a:pPr>
              <a:defRPr/>
            </a:pPr>
            <a:endParaRPr lang="de-DE" sz="2800" dirty="0">
              <a:latin typeface="Hobo Std"/>
            </a:endParaRPr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" name="Picture 3" descr="Close up of an open book"/>
          <p:cNvPicPr>
            <a:picLocks noChangeAspect="1"/>
          </p:cNvPicPr>
          <p:nvPr/>
        </p:nvPicPr>
        <p:blipFill>
          <a:blip r:embed="rId3">
            <a:alphaModFix amt="25000"/>
          </a:blip>
          <a:srcRect l="17567"/>
          <a:stretch/>
        </p:blipFill>
        <p:spPr bwMode="auto">
          <a:xfrm>
            <a:off x="-76608" y="-385624"/>
            <a:ext cx="12268608" cy="739683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Gill Sans M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381000" y="1029358"/>
            <a:ext cx="8160088" cy="495671"/>
          </a:xfrm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de-DE" sz="5400">
                <a:solidFill>
                  <a:schemeClr val="tx1"/>
                </a:solidFill>
                <a:latin typeface="Hobo Std"/>
              </a:rPr>
              <a:t>The swatch book project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436921" y="2166501"/>
            <a:ext cx="11616447" cy="4171950"/>
          </a:xfrm>
        </p:spPr>
        <p:txBody>
          <a:bodyPr anchor="t">
            <a:noAutofit/>
          </a:bodyPr>
          <a:lstStyle/>
          <a:p>
            <a:pPr>
              <a:defRPr/>
            </a:pPr>
            <a:r>
              <a:rPr lang="de-DE" sz="3200" dirty="0">
                <a:latin typeface="Hobo Std"/>
              </a:rPr>
              <a:t>	</a:t>
            </a:r>
            <a:r>
              <a:rPr lang="de-DE" sz="3200" dirty="0" err="1">
                <a:latin typeface="Hobo Std"/>
              </a:rPr>
              <a:t>assessment</a:t>
            </a:r>
            <a:r>
              <a:rPr lang="de-DE" sz="3200" dirty="0">
                <a:latin typeface="Hobo Std"/>
              </a:rPr>
              <a:t> </a:t>
            </a:r>
            <a:r>
              <a:rPr lang="de-DE" sz="3200" dirty="0" err="1">
                <a:latin typeface="Hobo Std"/>
              </a:rPr>
              <a:t>criteria</a:t>
            </a:r>
            <a:endParaRPr lang="de-DE" sz="3200" dirty="0">
              <a:latin typeface="Hobo Std"/>
            </a:endParaRPr>
          </a:p>
          <a:p>
            <a:pPr marL="514350" indent="-514350">
              <a:buFont typeface="Arial"/>
              <a:buChar char="•"/>
              <a:defRPr/>
            </a:pP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Colouring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and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texture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of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the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swatch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match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the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original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fabric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–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almost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impossible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to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tell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the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difference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;-)</a:t>
            </a:r>
            <a:endParaRPr dirty="0"/>
          </a:p>
          <a:p>
            <a:pPr marL="514350" indent="-514350">
              <a:buFont typeface="Arial"/>
              <a:buChar char="•"/>
              <a:defRPr/>
            </a:pPr>
            <a:r>
              <a:rPr lang="de-DE" sz="2800" dirty="0">
                <a:solidFill>
                  <a:schemeClr val="tx1"/>
                </a:solidFill>
                <a:latin typeface="Source Sans Pro"/>
              </a:rPr>
              <a:t> at least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three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different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kinds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of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pattern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/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swatches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endParaRPr dirty="0"/>
          </a:p>
          <a:p>
            <a:pPr marL="514350" indent="-514350">
              <a:buFont typeface="Arial"/>
              <a:buChar char="•"/>
              <a:defRPr/>
            </a:pPr>
            <a:r>
              <a:rPr lang="de-DE" sz="2800" dirty="0">
                <a:solidFill>
                  <a:schemeClr val="tx1"/>
                </a:solidFill>
                <a:latin typeface="Source Sans Pro"/>
              </a:rPr>
              <a:t>Here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are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some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r>
              <a:rPr lang="de-DE" sz="2800" dirty="0" err="1">
                <a:solidFill>
                  <a:schemeClr val="tx1"/>
                </a:solidFill>
                <a:latin typeface="Source Sans Pro"/>
              </a:rPr>
              <a:t>examples</a:t>
            </a:r>
            <a:r>
              <a:rPr lang="de-DE" sz="2800" dirty="0">
                <a:solidFill>
                  <a:schemeClr val="tx1"/>
                </a:solidFill>
                <a:latin typeface="Source Sans Pro"/>
              </a:rPr>
              <a:t>: </a:t>
            </a:r>
            <a:endParaRPr dirty="0"/>
          </a:p>
          <a:p>
            <a:pPr>
              <a:defRPr/>
            </a:pPr>
            <a:r>
              <a:rPr lang="de-DE" sz="2800" dirty="0">
                <a:solidFill>
                  <a:schemeClr val="tx1"/>
                </a:solidFill>
                <a:latin typeface="Source Sans Pro"/>
              </a:rPr>
              <a:t> </a:t>
            </a:r>
            <a:endParaRPr dirty="0"/>
          </a:p>
          <a:p>
            <a:pPr>
              <a:defRPr/>
            </a:pPr>
            <a:endParaRPr lang="de-DE" sz="2800" dirty="0">
              <a:solidFill>
                <a:schemeClr val="tx1"/>
              </a:solidFill>
              <a:latin typeface="Source Sans Pro"/>
            </a:endParaRPr>
          </a:p>
          <a:p>
            <a:pPr>
              <a:defRPr/>
            </a:pPr>
            <a:endParaRPr lang="de-DE" sz="2800" dirty="0">
              <a:latin typeface="Hobo Std"/>
            </a:endParaRPr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4" name="Picture 3" descr="Close up of an open book"/>
          <p:cNvPicPr>
            <a:picLocks noChangeAspect="1"/>
          </p:cNvPicPr>
          <p:nvPr/>
        </p:nvPicPr>
        <p:blipFill>
          <a:blip r:embed="rId3">
            <a:alphaModFix amt="25000"/>
          </a:blip>
          <a:srcRect l="17567"/>
          <a:stretch/>
        </p:blipFill>
        <p:spPr bwMode="auto">
          <a:xfrm>
            <a:off x="-172429" y="0"/>
            <a:ext cx="12536857" cy="705197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rcRect l="30160" t="56049" r="55399" b="14137"/>
          <a:stretch/>
        </p:blipFill>
        <p:spPr bwMode="auto">
          <a:xfrm>
            <a:off x="6463218" y="4792737"/>
            <a:ext cx="1612138" cy="187205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rcRect l="29840" t="25106" r="55938" b="43165"/>
          <a:stretch/>
        </p:blipFill>
        <p:spPr bwMode="auto">
          <a:xfrm>
            <a:off x="8238706" y="4792737"/>
            <a:ext cx="1529745" cy="191969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rcRect l="57127" t="24964" r="29308" b="43951"/>
          <a:stretch/>
        </p:blipFill>
        <p:spPr bwMode="auto">
          <a:xfrm>
            <a:off x="9959976" y="4749780"/>
            <a:ext cx="1518868" cy="195797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AnalogousFromLightSeedLeftStep">
      <a:dk1>
        <a:srgbClr val="000000"/>
      </a:dk1>
      <a:lt1>
        <a:srgbClr val="FFFFFF"/>
      </a:lt1>
      <a:dk2>
        <a:srgbClr val="3A3621"/>
      </a:dk2>
      <a:lt2>
        <a:srgbClr val="E8E7E2"/>
      </a:lt2>
      <a:accent1>
        <a:srgbClr val="96A1C6"/>
      </a:accent1>
      <a:accent2>
        <a:srgbClr val="7FA5BA"/>
      </a:accent2>
      <a:accent3>
        <a:srgbClr val="82ACA9"/>
      </a:accent3>
      <a:accent4>
        <a:srgbClr val="77AE93"/>
      </a:accent4>
      <a:accent5>
        <a:srgbClr val="83AF88"/>
      </a:accent5>
      <a:accent6>
        <a:srgbClr val="89AF77"/>
      </a:accent6>
      <a:hlink>
        <a:srgbClr val="8F8256"/>
      </a:hlink>
      <a:folHlink>
        <a:srgbClr val="7F7F7F"/>
      </a:folHlink>
    </a:clrScheme>
    <a:fontScheme name="Dividend">
      <a:majorFont>
        <a:latin typeface="Avenir Next LT Pro"/>
        <a:ea typeface="Arial"/>
        <a:cs typeface="Arial"/>
      </a:majorFont>
      <a:minorFont>
        <a:latin typeface="Avenir Next LT Pro"/>
        <a:ea typeface="Arial"/>
        <a:cs typeface="Arial"/>
      </a:minorFont>
    </a:fontScheme>
    <a:fmtScheme name="Dividend">
      <a:fillStyleLst>
        <a:solidFill>
          <a:schemeClr val="phClr"/>
        </a:solidFill>
        <a:gradFill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502</Words>
  <Application>Microsoft Macintosh PowerPoint</Application>
  <DocSecurity>0</DocSecurity>
  <PresentationFormat>Widescreen</PresentationFormat>
  <Paragraphs>71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Abadi</vt:lpstr>
      <vt:lpstr>Arial</vt:lpstr>
      <vt:lpstr>Avenir Next LT Pro</vt:lpstr>
      <vt:lpstr>Biome</vt:lpstr>
      <vt:lpstr>Calibri</vt:lpstr>
      <vt:lpstr>Gill Sans MT</vt:lpstr>
      <vt:lpstr>Hobo Std</vt:lpstr>
      <vt:lpstr>Source Sans Pro</vt:lpstr>
      <vt:lpstr>Wingdings 2</vt:lpstr>
      <vt:lpstr>DividendVTI</vt:lpstr>
      <vt:lpstr>SWATCH-BOOK</vt:lpstr>
      <vt:lpstr>Check out the world of fashion </vt:lpstr>
      <vt:lpstr>Check out the world of Patterns – part 1</vt:lpstr>
      <vt:lpstr>Check out the world of Patterns – part 2 </vt:lpstr>
      <vt:lpstr>REMEMBER TEXTURE?</vt:lpstr>
      <vt:lpstr>   ichy  velvety   silky  fleecy   dull  </vt:lpstr>
      <vt:lpstr>The swatch book project</vt:lpstr>
      <vt:lpstr>The swatch book project</vt:lpstr>
      <vt:lpstr>The swatch book project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SWATCH-BOOK</dc:title>
  <dc:subject/>
  <dc:creator>Miriam Puireux</dc:creator>
  <cp:keywords/>
  <dc:description/>
  <cp:lastModifiedBy>miriam.puireux@rs-neusaess.de</cp:lastModifiedBy>
  <cp:revision>11</cp:revision>
  <dcterms:created xsi:type="dcterms:W3CDTF">2024-01-02T13:46:18Z</dcterms:created>
  <dcterms:modified xsi:type="dcterms:W3CDTF">2024-07-21T09:37:25Z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7252cd5-6799-4195-99a6-0f1ace8aad22_Enabled">
    <vt:lpwstr>true</vt:lpwstr>
  </property>
  <property fmtid="{D5CDD505-2E9C-101B-9397-08002B2CF9AE}" pid="3" name="MSIP_Label_c7252cd5-6799-4195-99a6-0f1ace8aad22_SetDate">
    <vt:lpwstr>2024-01-02T14:21:18Z</vt:lpwstr>
  </property>
  <property fmtid="{D5CDD505-2E9C-101B-9397-08002B2CF9AE}" pid="4" name="MSIP_Label_c7252cd5-6799-4195-99a6-0f1ace8aad22_Method">
    <vt:lpwstr>Standard</vt:lpwstr>
  </property>
  <property fmtid="{D5CDD505-2E9C-101B-9397-08002B2CF9AE}" pid="5" name="MSIP_Label_c7252cd5-6799-4195-99a6-0f1ace8aad22_Name">
    <vt:lpwstr>Öffentlich</vt:lpwstr>
  </property>
  <property fmtid="{D5CDD505-2E9C-101B-9397-08002B2CF9AE}" pid="6" name="MSIP_Label_c7252cd5-6799-4195-99a6-0f1ace8aad22_SiteId">
    <vt:lpwstr>a0885927-36ec-4140-85c3-9ca6be021466</vt:lpwstr>
  </property>
  <property fmtid="{D5CDD505-2E9C-101B-9397-08002B2CF9AE}" pid="7" name="MSIP_Label_c7252cd5-6799-4195-99a6-0f1ace8aad22_ActionId">
    <vt:lpwstr>8ce9f88a-d3d6-4834-9557-df81e830a57a</vt:lpwstr>
  </property>
  <property fmtid="{D5CDD505-2E9C-101B-9397-08002B2CF9AE}" pid="8" name="MSIP_Label_c7252cd5-6799-4195-99a6-0f1ace8aad22_ContentBits">
    <vt:lpwstr>0</vt:lpwstr>
  </property>
</Properties>
</file>