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3" r:id="rId2"/>
    <p:sldId id="257" r:id="rId3"/>
    <p:sldId id="258" r:id="rId4"/>
    <p:sldId id="260" r:id="rId5"/>
    <p:sldId id="261" r:id="rId6"/>
    <p:sldId id="262" r:id="rId7"/>
    <p:sldId id="259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3B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78"/>
    <p:restoredTop sz="81531"/>
  </p:normalViewPr>
  <p:slideViewPr>
    <p:cSldViewPr snapToGrid="0" snapToObjects="1">
      <p:cViewPr varScale="1">
        <p:scale>
          <a:sx n="100" d="100"/>
          <a:sy n="100" d="100"/>
        </p:scale>
        <p:origin x="472" y="1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F2EBC-AFD0-7042-92E9-762CEA8D1AD2}" type="datetimeFigureOut">
              <a:rPr lang="de-DE" smtClean="0"/>
              <a:t>24.05.22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D6437-3D09-E143-AF66-21D1C87468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0222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Diese Stunde ist eine Schnupperstunde </a:t>
            </a:r>
            <a:r>
              <a:rPr lang="de-DE"/>
              <a:t>für Jahrgangsstufe 6. </a:t>
            </a:r>
            <a:r>
              <a:rPr lang="de-DE" dirty="0"/>
              <a:t>Sie kann auch mit einer MINT oder Forscherklasse durchgeführt werden. </a:t>
            </a:r>
          </a:p>
          <a:p>
            <a:r>
              <a:rPr lang="de-DE" dirty="0"/>
              <a:t>Man benötigt </a:t>
            </a:r>
          </a:p>
          <a:p>
            <a:pPr marL="171450" indent="-171450">
              <a:buFontTx/>
              <a:buChar char="-"/>
            </a:pPr>
            <a:r>
              <a:rPr lang="de-DE" dirty="0"/>
              <a:t>eine große Vogelfeder, </a:t>
            </a:r>
          </a:p>
          <a:p>
            <a:pPr marL="171450" indent="-171450">
              <a:buFontTx/>
              <a:buChar char="-"/>
            </a:pPr>
            <a:r>
              <a:rPr lang="de-DE" dirty="0"/>
              <a:t>einen oder mehrere Luftballons, </a:t>
            </a:r>
          </a:p>
          <a:p>
            <a:pPr marL="171450" indent="-171450">
              <a:buFontTx/>
              <a:buChar char="-"/>
            </a:pPr>
            <a:r>
              <a:rPr lang="de-DE" dirty="0"/>
              <a:t>einen Tisch, </a:t>
            </a:r>
          </a:p>
          <a:p>
            <a:pPr marL="171450" indent="-171450">
              <a:buFontTx/>
              <a:buChar char="-"/>
            </a:pPr>
            <a:r>
              <a:rPr lang="de-DE" dirty="0"/>
              <a:t>ein großes Brett (minimal kleiner als der Tisch) und</a:t>
            </a:r>
          </a:p>
          <a:p>
            <a:pPr marL="171450" indent="-171450">
              <a:buFontTx/>
              <a:buChar char="-"/>
            </a:pPr>
            <a:r>
              <a:rPr lang="de-DE" dirty="0"/>
              <a:t>k</a:t>
            </a:r>
            <a:r>
              <a:rPr lang="de-DE"/>
              <a:t>leine </a:t>
            </a:r>
            <a:r>
              <a:rPr lang="de-DE" dirty="0"/>
              <a:t>Plastiktüten in der Anzahl der Schülerinnen und Schüler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9D6437-3D09-E143-AF66-21D1C874688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1116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Man beginnt mit der Fragestellung: Can </a:t>
            </a:r>
            <a:r>
              <a:rPr lang="de-DE" err="1"/>
              <a:t>you</a:t>
            </a:r>
            <a:r>
              <a:rPr lang="de-DE"/>
              <a:t> blow and lift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feather</a:t>
            </a:r>
            <a:r>
              <a:rPr lang="de-DE" dirty="0"/>
              <a:t>?</a:t>
            </a:r>
          </a:p>
          <a:p>
            <a:endParaRPr lang="de-DE" dirty="0"/>
          </a:p>
          <a:p>
            <a:r>
              <a:rPr lang="de-DE" dirty="0"/>
              <a:t>Für die Schülerinnen und Schüler ganz klar: Sie pusten unter die Feder und diese fliegt hoch.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9D6437-3D09-E143-AF66-21D1C874688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4436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Can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blow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balloon</a:t>
            </a:r>
            <a:r>
              <a:rPr lang="de-DE" dirty="0"/>
              <a:t>?</a:t>
            </a:r>
          </a:p>
          <a:p>
            <a:endParaRPr lang="de-DE" dirty="0"/>
          </a:p>
          <a:p>
            <a:r>
              <a:rPr lang="de-DE" dirty="0"/>
              <a:t>Auch das schaffen die Lernenden problemlos. Jetzt wird es aber schwieriger: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9D6437-3D09-E143-AF66-21D1C874688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9842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Jetzt bekommen die Schülerinnen und Schüler das Material und sollen in </a:t>
            </a:r>
            <a:r>
              <a:rPr lang="de-DE"/>
              <a:t>kleinen Gruppen diskutieren, </a:t>
            </a:r>
            <a:r>
              <a:rPr lang="de-DE" dirty="0"/>
              <a:t>möglichst </a:t>
            </a:r>
            <a:r>
              <a:rPr lang="de-DE"/>
              <a:t>auf Englisch, </a:t>
            </a:r>
            <a:r>
              <a:rPr lang="de-DE" dirty="0"/>
              <a:t>wie sie das Buch hochpusten können. Irgendwann kommen sie auf die Idee, dass wenn die Tüte unter dem Buch liegt und man kräftig hineinpustet, das Buch sich hebt.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9D6437-3D09-E143-AF66-21D1C874688C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5214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In einer gemeinschaftlichen Aufgabe sollen sie nun einen Mitschüler oder eine Mitschülerin auf genau diese Weise hochheben. </a:t>
            </a:r>
          </a:p>
          <a:p>
            <a:endParaRPr lang="de-DE" dirty="0"/>
          </a:p>
          <a:p>
            <a:r>
              <a:rPr lang="de-DE"/>
              <a:t>Achtung </a:t>
            </a:r>
            <a:r>
              <a:rPr lang="de-DE" dirty="0"/>
              <a:t>Gefährdungsbeurteilung:  Der Schüler oder die Schülerin darf </a:t>
            </a:r>
            <a:r>
              <a:rPr lang="de-DE"/>
              <a:t>nicht herunterfallen.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9D6437-3D09-E143-AF66-21D1C874688C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0079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Hier können am Schluss gemeinsam auch noch weitere Vokabeln gesammelt werden.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9D6437-3D09-E143-AF66-21D1C874688C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2779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BF8875-44F4-A647-B6E9-9E3F7767B7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1D956E1-0A2C-0F43-871A-AA1B2D6356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70D5F6-3CC9-C44F-8E70-903E5EEB0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7E4C-E033-CA4A-8B55-DFAC2B89A02C}" type="datetimeFigureOut">
              <a:rPr lang="de-DE" smtClean="0"/>
              <a:t>24.05.22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1600EFF-A046-374E-8D74-5B4725B70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7C23E6-96FF-2D49-BB0A-902A5B9B0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DD7A-5DDE-064B-845A-D5973E23E8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02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B08C7F-7E22-A741-9B01-CFF0ED793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12D2C40-9914-784D-82A0-AEEE886959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45AD46-F04B-F64D-AD1D-D19E7A7C0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7E4C-E033-CA4A-8B55-DFAC2B89A02C}" type="datetimeFigureOut">
              <a:rPr lang="de-DE" smtClean="0"/>
              <a:t>24.05.22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55962A-4D9E-F546-855B-D937BFE64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32AF06C-95CF-F04E-8706-589866978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DD7A-5DDE-064B-845A-D5973E23E8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8242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42DE94F-BE38-5445-9062-4A5BEB192D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37D71F1-994C-4748-8C08-96F1C1481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CA241E9-3F5B-2E43-AFDA-00910A80B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7E4C-E033-CA4A-8B55-DFAC2B89A02C}" type="datetimeFigureOut">
              <a:rPr lang="de-DE" smtClean="0"/>
              <a:t>24.05.22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D2859B-C7D9-B44B-9634-17F4FE12E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BCBCCB2-7172-E345-BB19-E75F2813C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DD7A-5DDE-064B-845A-D5973E23E8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172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7C9FE5-0A48-704C-B0C5-0F7B99188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6A984D-054F-6045-ADB3-FE799DCB1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963B39-97E5-B848-B3DA-453D50C54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7E4C-E033-CA4A-8B55-DFAC2B89A02C}" type="datetimeFigureOut">
              <a:rPr lang="de-DE" smtClean="0"/>
              <a:t>24.05.22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78B3F3-5AF9-C948-A7D5-24831CCA8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E997C0-04D9-544C-B6DD-A9A4F5BD1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DD7A-5DDE-064B-845A-D5973E23E8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4733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8ABC0D-72C8-B640-8155-DD9E1D8D9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D17A29-09BE-1F48-A489-0E45D593E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96B3AA-B92E-3D43-87D8-13EDB9A45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7E4C-E033-CA4A-8B55-DFAC2B89A02C}" type="datetimeFigureOut">
              <a:rPr lang="de-DE" smtClean="0"/>
              <a:t>24.05.22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089F29-877D-5649-9025-AB937BE3A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602E04A-B9BB-214F-9BD4-A95745CF6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DD7A-5DDE-064B-845A-D5973E23E8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282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5F3BE2-8FA0-5E4D-AAF0-B83D936AC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E90C28-95E7-AB4F-B40D-9F445A5480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FA8516D-7E5B-B044-B0A0-A4C0090838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BD26A33-2E07-9F48-8048-226D83CC5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7E4C-E033-CA4A-8B55-DFAC2B89A02C}" type="datetimeFigureOut">
              <a:rPr lang="de-DE" smtClean="0"/>
              <a:t>24.05.22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2E6C5C4-941D-6D43-AD65-1967A7EC5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BD21B12-65E3-A54D-BDA0-0DED6237A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DD7A-5DDE-064B-845A-D5973E23E8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964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73EB99-D2F8-5F4C-899E-92ED35571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A2A202B-2359-0943-A997-70368AD99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F299584-C0ED-7C40-9DC9-4C8ABD8B57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08FC9BB-E52C-9344-AEA7-52F5F00D05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B9FD0D5-7AD2-914A-9630-296F897E32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84D8965-D607-B946-9F19-E53041551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7E4C-E033-CA4A-8B55-DFAC2B89A02C}" type="datetimeFigureOut">
              <a:rPr lang="de-DE" smtClean="0"/>
              <a:t>24.05.22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55B905A-01C9-8C46-BD40-A11ED56F0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D32CA36-5687-9941-92C1-B8CBE95AD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DD7A-5DDE-064B-845A-D5973E23E8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8864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165ADA-8BD9-6746-A096-0A1B18A64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A2C7B1D-326F-A148-A995-0010C77C7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7E4C-E033-CA4A-8B55-DFAC2B89A02C}" type="datetimeFigureOut">
              <a:rPr lang="de-DE" smtClean="0"/>
              <a:t>24.05.22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71664BE-E51C-5349-BB74-50B894C44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53B6912-423D-104D-9182-1B41979B4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DD7A-5DDE-064B-845A-D5973E23E8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3885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4C8206C-EA00-4748-8E5B-C5C5DD6E1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7E4C-E033-CA4A-8B55-DFAC2B89A02C}" type="datetimeFigureOut">
              <a:rPr lang="de-DE" smtClean="0"/>
              <a:t>24.05.22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06BD5C9-5904-714F-9116-3CCE7BA6D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720D9F5-A713-8A4C-B9B9-A122A132B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DD7A-5DDE-064B-845A-D5973E23E8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4754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ABCBD0-E6DA-0D4A-AAE7-06E8AE7D7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D069C9-50BE-3841-909B-C534127A0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917A393-A36A-CA43-BA67-77E4AC5E40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1ACB856-E1FD-A242-B674-3A0F0DFB0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7E4C-E033-CA4A-8B55-DFAC2B89A02C}" type="datetimeFigureOut">
              <a:rPr lang="de-DE" smtClean="0"/>
              <a:t>24.05.22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EEE1217-4BE6-6548-91E3-12E321FAF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0DAC0F9-F4E3-094F-9386-DA339F488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DD7A-5DDE-064B-845A-D5973E23E8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9735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9115CC-B96C-404C-B8D6-69A7C80EC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40F541D-FA6B-B147-AD36-ED4DA68FD4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07A6CE2-475E-334E-AD5B-1C8E1ED256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75BAD24-6AD8-4F4E-9449-6C34840CF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7E4C-E033-CA4A-8B55-DFAC2B89A02C}" type="datetimeFigureOut">
              <a:rPr lang="de-DE" smtClean="0"/>
              <a:t>24.05.22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E366869-D0B5-EA41-B403-0312B63EB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92EBEF3-735F-FC4C-90D5-FC7BC9D3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DD7A-5DDE-064B-845A-D5973E23E8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6855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B108F47-2EAF-D945-8472-54AF5A551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D849074-FCD7-5241-B811-4C6DA967F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C49D2A-A8F8-7548-AF4D-0DDC4A33F9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B7E4C-E033-CA4A-8B55-DFAC2B89A02C}" type="datetimeFigureOut">
              <a:rPr lang="de-DE" smtClean="0"/>
              <a:t>24.05.22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0F1896-49BC-B942-AC37-B1383D43E5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6E2FB22-5D3C-FC4A-A258-E0211E5256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7DD7A-5DDE-064B-845A-D5973E23E8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0478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1576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tertitel 7">
            <a:extLst>
              <a:ext uri="{FF2B5EF4-FFF2-40B4-BE49-F238E27FC236}">
                <a16:creationId xmlns:a16="http://schemas.microsoft.com/office/drawing/2014/main" id="{4B5020F1-6ABE-A941-B45C-6B316DA0DA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415" y="1022490"/>
            <a:ext cx="10772384" cy="5686817"/>
          </a:xfrm>
        </p:spPr>
        <p:txBody>
          <a:bodyPr>
            <a:noAutofit/>
          </a:bodyPr>
          <a:lstStyle/>
          <a:p>
            <a:r>
              <a:rPr lang="de-DE" sz="13900" dirty="0" err="1">
                <a:latin typeface="Bradley Hand" pitchFamily="2" charset="77"/>
              </a:rPr>
              <a:t>Prep</a:t>
            </a:r>
            <a:r>
              <a:rPr lang="de-DE" sz="13900" dirty="0">
                <a:latin typeface="Bradley Hand" pitchFamily="2" charset="77"/>
              </a:rPr>
              <a:t>-Course </a:t>
            </a:r>
          </a:p>
          <a:p>
            <a:r>
              <a:rPr lang="de-DE" sz="16700" dirty="0">
                <a:solidFill>
                  <a:srgbClr val="EC3B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CLIL</a:t>
            </a:r>
          </a:p>
        </p:txBody>
      </p:sp>
    </p:spTree>
    <p:extLst>
      <p:ext uri="{BB962C8B-B14F-4D97-AF65-F5344CB8AC3E}">
        <p14:creationId xmlns:p14="http://schemas.microsoft.com/office/powerpoint/2010/main" val="2038700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FC0BAFBB-44AC-B045-A43D-A0436A1175E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188" t="13342" r="2272" b="16697"/>
          <a:stretch/>
        </p:blipFill>
        <p:spPr>
          <a:xfrm rot="16534061">
            <a:off x="3588437" y="-837633"/>
            <a:ext cx="5353472" cy="85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054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347D965F-0C80-D44A-828A-00A1EF1F5FC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458" t="10243" r="8659" b="16338"/>
          <a:stretch/>
        </p:blipFill>
        <p:spPr>
          <a:xfrm rot="18561983">
            <a:off x="4537444" y="-360149"/>
            <a:ext cx="4241985" cy="755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738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E12FE467-E911-2149-A4B8-2536FEB2F5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0071" y="2739318"/>
            <a:ext cx="3177464" cy="292661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A331D5B-E08D-2040-ADCB-C6F6B763B7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0801" y="305627"/>
            <a:ext cx="12737910" cy="922090"/>
          </a:xfrm>
        </p:spPr>
        <p:txBody>
          <a:bodyPr>
            <a:noAutofit/>
          </a:bodyPr>
          <a:lstStyle/>
          <a:p>
            <a:r>
              <a:rPr lang="de-DE" sz="5900" dirty="0">
                <a:solidFill>
                  <a:srgbClr val="EC3B43"/>
                </a:solidFill>
                <a:latin typeface="Bradley Hand" pitchFamily="2" charset="77"/>
              </a:rPr>
              <a:t>Can </a:t>
            </a:r>
            <a:r>
              <a:rPr lang="de-DE" sz="5900" dirty="0" err="1">
                <a:solidFill>
                  <a:srgbClr val="EC3B43"/>
                </a:solidFill>
                <a:latin typeface="Bradley Hand" pitchFamily="2" charset="77"/>
              </a:rPr>
              <a:t>you</a:t>
            </a:r>
            <a:r>
              <a:rPr lang="de-DE" sz="5900" dirty="0">
                <a:solidFill>
                  <a:srgbClr val="EC3B43"/>
                </a:solidFill>
                <a:latin typeface="Bradley Hand" pitchFamily="2" charset="77"/>
              </a:rPr>
              <a:t> </a:t>
            </a:r>
            <a:r>
              <a:rPr lang="de-DE" sz="5900" dirty="0" err="1">
                <a:solidFill>
                  <a:srgbClr val="EC3B43"/>
                </a:solidFill>
                <a:latin typeface="Bradley Hand" pitchFamily="2" charset="77"/>
              </a:rPr>
              <a:t>lift</a:t>
            </a:r>
            <a:r>
              <a:rPr lang="de-DE" sz="5900" dirty="0">
                <a:solidFill>
                  <a:srgbClr val="EC3B43"/>
                </a:solidFill>
                <a:latin typeface="Bradley Hand" pitchFamily="2" charset="77"/>
              </a:rPr>
              <a:t> a </a:t>
            </a:r>
            <a:r>
              <a:rPr lang="de-DE" sz="5900" dirty="0" err="1">
                <a:solidFill>
                  <a:srgbClr val="EC3B43"/>
                </a:solidFill>
                <a:latin typeface="Bradley Hand" pitchFamily="2" charset="77"/>
              </a:rPr>
              <a:t>book</a:t>
            </a:r>
            <a:r>
              <a:rPr lang="de-DE" sz="5900" dirty="0">
                <a:solidFill>
                  <a:srgbClr val="EC3B43"/>
                </a:solidFill>
                <a:latin typeface="Bradley Hand" pitchFamily="2" charset="77"/>
              </a:rPr>
              <a:t> </a:t>
            </a:r>
            <a:r>
              <a:rPr lang="de-DE" sz="5900" dirty="0" err="1">
                <a:solidFill>
                  <a:srgbClr val="EC3B43"/>
                </a:solidFill>
                <a:latin typeface="Bradley Hand" pitchFamily="2" charset="77"/>
              </a:rPr>
              <a:t>when</a:t>
            </a:r>
            <a:r>
              <a:rPr lang="de-DE" sz="5900" dirty="0">
                <a:solidFill>
                  <a:srgbClr val="EC3B43"/>
                </a:solidFill>
                <a:latin typeface="Bradley Hand" pitchFamily="2" charset="77"/>
              </a:rPr>
              <a:t> </a:t>
            </a:r>
            <a:r>
              <a:rPr lang="de-DE" sz="5900" dirty="0" err="1">
                <a:solidFill>
                  <a:srgbClr val="EC3B43"/>
                </a:solidFill>
                <a:latin typeface="Bradley Hand" pitchFamily="2" charset="77"/>
              </a:rPr>
              <a:t>you</a:t>
            </a:r>
            <a:r>
              <a:rPr lang="de-DE" sz="5900" dirty="0">
                <a:solidFill>
                  <a:srgbClr val="EC3B43"/>
                </a:solidFill>
                <a:latin typeface="Bradley Hand" pitchFamily="2" charset="77"/>
              </a:rPr>
              <a:t> </a:t>
            </a:r>
            <a:r>
              <a:rPr lang="de-DE" sz="5900" dirty="0" err="1">
                <a:solidFill>
                  <a:srgbClr val="EC3B43"/>
                </a:solidFill>
                <a:latin typeface="Bradley Hand" pitchFamily="2" charset="77"/>
              </a:rPr>
              <a:t>blow</a:t>
            </a:r>
            <a:r>
              <a:rPr lang="de-DE" sz="5900" dirty="0">
                <a:solidFill>
                  <a:srgbClr val="EC3B43"/>
                </a:solidFill>
                <a:latin typeface="Bradley Hand" pitchFamily="2" charset="77"/>
              </a:rPr>
              <a:t>?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8C5EA25-212C-D348-94CD-DEF2CF69C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155" y="1351046"/>
            <a:ext cx="9144000" cy="1723549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de-DE" dirty="0"/>
              <a:t>Materials:    	</a:t>
            </a:r>
            <a:r>
              <a:rPr lang="de-DE" dirty="0">
                <a:sym typeface="Wingdings" pitchFamily="2" charset="2"/>
              </a:rPr>
              <a:t> </a:t>
            </a:r>
            <a:r>
              <a:rPr lang="de-DE" dirty="0" err="1"/>
              <a:t>small</a:t>
            </a:r>
            <a:r>
              <a:rPr lang="de-DE" dirty="0"/>
              <a:t> </a:t>
            </a:r>
            <a:r>
              <a:rPr lang="de-DE" dirty="0" err="1"/>
              <a:t>plastic</a:t>
            </a:r>
            <a:r>
              <a:rPr lang="de-DE" dirty="0"/>
              <a:t> </a:t>
            </a:r>
            <a:r>
              <a:rPr lang="de-DE" dirty="0" err="1"/>
              <a:t>bag</a:t>
            </a:r>
            <a:r>
              <a:rPr lang="de-DE" dirty="0"/>
              <a:t> </a:t>
            </a:r>
          </a:p>
          <a:p>
            <a:pPr algn="l"/>
            <a:r>
              <a:rPr lang="de-DE" dirty="0"/>
              <a:t>		</a:t>
            </a:r>
            <a:r>
              <a:rPr lang="de-DE" dirty="0">
                <a:sym typeface="Wingdings" pitchFamily="2" charset="2"/>
              </a:rPr>
              <a:t> </a:t>
            </a:r>
            <a:r>
              <a:rPr lang="de-DE" dirty="0" err="1"/>
              <a:t>book</a:t>
            </a:r>
            <a:endParaRPr lang="de-DE" dirty="0"/>
          </a:p>
          <a:p>
            <a:pPr algn="l"/>
            <a:r>
              <a:rPr lang="de-DE" dirty="0"/>
              <a:t>		</a:t>
            </a:r>
            <a:r>
              <a:rPr lang="de-DE" dirty="0">
                <a:sym typeface="Wingdings" pitchFamily="2" charset="2"/>
              </a:rPr>
              <a:t> </a:t>
            </a:r>
            <a:r>
              <a:rPr lang="de-DE" dirty="0" err="1"/>
              <a:t>table</a:t>
            </a:r>
            <a:endParaRPr lang="de-DE" dirty="0"/>
          </a:p>
          <a:p>
            <a:pPr algn="l"/>
            <a:endParaRPr lang="de-DE" dirty="0"/>
          </a:p>
          <a:p>
            <a:pPr algn="l"/>
            <a:r>
              <a:rPr lang="de-DE" dirty="0" err="1"/>
              <a:t>Procedure</a:t>
            </a:r>
            <a:r>
              <a:rPr lang="de-DE" dirty="0"/>
              <a:t>:</a:t>
            </a:r>
          </a:p>
          <a:p>
            <a:pPr algn="l"/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9115788-70B1-3F45-841B-D6004C4D889E}"/>
              </a:ext>
            </a:extLst>
          </p:cNvPr>
          <p:cNvSpPr txBox="1"/>
          <p:nvPr/>
        </p:nvSpPr>
        <p:spPr>
          <a:xfrm>
            <a:off x="417419" y="5693463"/>
            <a:ext cx="129940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dirty="0"/>
              <a:t>Observation</a:t>
            </a:r>
            <a:r>
              <a:rPr lang="de-DE" sz="4400"/>
              <a:t>: It‘s </a:t>
            </a:r>
            <a:r>
              <a:rPr lang="de-DE" sz="4400" dirty="0"/>
              <a:t>easy </a:t>
            </a:r>
            <a:r>
              <a:rPr lang="de-DE" sz="4400" dirty="0" err="1"/>
              <a:t>to</a:t>
            </a:r>
            <a:r>
              <a:rPr lang="de-DE" sz="4400" dirty="0"/>
              <a:t> </a:t>
            </a:r>
            <a:r>
              <a:rPr lang="de-DE" sz="4400" dirty="0" err="1"/>
              <a:t>lift</a:t>
            </a:r>
            <a:r>
              <a:rPr lang="de-DE" sz="4400" dirty="0"/>
              <a:t> a </a:t>
            </a:r>
            <a:r>
              <a:rPr lang="de-DE" sz="4400" dirty="0" err="1"/>
              <a:t>book</a:t>
            </a:r>
            <a:r>
              <a:rPr lang="de-DE" sz="4400" dirty="0"/>
              <a:t> </a:t>
            </a:r>
            <a:r>
              <a:rPr lang="de-DE" sz="4400" dirty="0" err="1"/>
              <a:t>when</a:t>
            </a:r>
            <a:r>
              <a:rPr lang="de-DE" sz="4400" dirty="0"/>
              <a:t> </a:t>
            </a:r>
            <a:r>
              <a:rPr lang="de-DE" sz="4400"/>
              <a:t>I blow. </a:t>
            </a:r>
            <a:endParaRPr lang="de-DE" dirty="0"/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2D101B64-D6F6-4847-A727-0AA2A5B45C35}"/>
              </a:ext>
            </a:extLst>
          </p:cNvPr>
          <p:cNvCxnSpPr>
            <a:cxnSpLocks/>
          </p:cNvCxnSpPr>
          <p:nvPr/>
        </p:nvCxnSpPr>
        <p:spPr>
          <a:xfrm flipH="1" flipV="1">
            <a:off x="4388809" y="3148876"/>
            <a:ext cx="1092693" cy="60046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741D9BD8-A412-2C40-9E24-892C86913495}"/>
              </a:ext>
            </a:extLst>
          </p:cNvPr>
          <p:cNvCxnSpPr>
            <a:cxnSpLocks/>
            <a:stCxn id="16" idx="1"/>
          </p:cNvCxnSpPr>
          <p:nvPr/>
        </p:nvCxnSpPr>
        <p:spPr>
          <a:xfrm flipH="1" flipV="1">
            <a:off x="4647156" y="3805765"/>
            <a:ext cx="485300" cy="212193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68FEA79F-9763-8343-8129-F3AE95EC1EC9}"/>
              </a:ext>
            </a:extLst>
          </p:cNvPr>
          <p:cNvSpPr txBox="1"/>
          <p:nvPr/>
        </p:nvSpPr>
        <p:spPr>
          <a:xfrm>
            <a:off x="4647156" y="4371584"/>
            <a:ext cx="2540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place book </a:t>
            </a:r>
            <a:r>
              <a:rPr lang="de-DE" dirty="0"/>
              <a:t>on </a:t>
            </a:r>
            <a:r>
              <a:rPr lang="de-DE" dirty="0" err="1"/>
              <a:t>plastic</a:t>
            </a:r>
            <a:r>
              <a:rPr lang="de-DE" dirty="0"/>
              <a:t> </a:t>
            </a:r>
            <a:r>
              <a:rPr lang="de-DE" dirty="0" err="1"/>
              <a:t>bag</a:t>
            </a:r>
            <a:endParaRPr lang="de-DE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D9D29070-83B5-C441-BB1A-89C374CF6B50}"/>
              </a:ext>
            </a:extLst>
          </p:cNvPr>
          <p:cNvSpPr txBox="1"/>
          <p:nvPr/>
        </p:nvSpPr>
        <p:spPr>
          <a:xfrm>
            <a:off x="5132456" y="3833292"/>
            <a:ext cx="2540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blow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plastic</a:t>
            </a:r>
            <a:r>
              <a:rPr lang="de-DE" dirty="0"/>
              <a:t> </a:t>
            </a:r>
            <a:r>
              <a:rPr lang="de-DE" dirty="0" err="1"/>
              <a:t>bag</a:t>
            </a:r>
            <a:endParaRPr lang="de-DE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B3D31C50-D3E0-7146-B81C-710B72A767DA}"/>
              </a:ext>
            </a:extLst>
          </p:cNvPr>
          <p:cNvSpPr txBox="1"/>
          <p:nvPr/>
        </p:nvSpPr>
        <p:spPr>
          <a:xfrm>
            <a:off x="5519929" y="3017367"/>
            <a:ext cx="778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table</a:t>
            </a:r>
            <a:endParaRPr lang="de-DE" dirty="0"/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D4ED2309-FEB9-3C4D-88A6-59582BA96AB5}"/>
              </a:ext>
            </a:extLst>
          </p:cNvPr>
          <p:cNvCxnSpPr>
            <a:cxnSpLocks/>
            <a:stCxn id="15" idx="1"/>
          </p:cNvCxnSpPr>
          <p:nvPr/>
        </p:nvCxnSpPr>
        <p:spPr>
          <a:xfrm flipH="1" flipV="1">
            <a:off x="3814224" y="3793296"/>
            <a:ext cx="832932" cy="762954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D5BD47BB-CEB2-AB44-B1A9-E5DA052A2DFB}"/>
              </a:ext>
            </a:extLst>
          </p:cNvPr>
          <p:cNvCxnSpPr>
            <a:cxnSpLocks/>
            <a:stCxn id="23" idx="1"/>
          </p:cNvCxnSpPr>
          <p:nvPr/>
        </p:nvCxnSpPr>
        <p:spPr>
          <a:xfrm flipH="1">
            <a:off x="4584626" y="3558108"/>
            <a:ext cx="1062688" cy="73273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9C868EB9-6F19-1142-9D49-34FE552F0F43}"/>
              </a:ext>
            </a:extLst>
          </p:cNvPr>
          <p:cNvSpPr txBox="1"/>
          <p:nvPr/>
        </p:nvSpPr>
        <p:spPr>
          <a:xfrm>
            <a:off x="5647314" y="3373070"/>
            <a:ext cx="1267153" cy="370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plastic</a:t>
            </a:r>
            <a:r>
              <a:rPr lang="de-DE" dirty="0"/>
              <a:t> </a:t>
            </a:r>
            <a:r>
              <a:rPr lang="de-DE" dirty="0" err="1"/>
              <a:t>bag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6644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Ein Bild, das Text, Möbel, Tisch, Sitz enthält.&#10;&#10;Automatisch generierte Beschreibung">
            <a:extLst>
              <a:ext uri="{FF2B5EF4-FFF2-40B4-BE49-F238E27FC236}">
                <a16:creationId xmlns:a16="http://schemas.microsoft.com/office/drawing/2014/main" id="{E2572DCB-67A0-FC44-8915-245288BE53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7741" y="3409649"/>
            <a:ext cx="2985062" cy="1816308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A331D5B-E08D-2040-ADCB-C6F6B763B7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82987"/>
            <a:ext cx="12202438" cy="1164136"/>
          </a:xfrm>
        </p:spPr>
        <p:txBody>
          <a:bodyPr>
            <a:normAutofit fontScale="90000"/>
          </a:bodyPr>
          <a:lstStyle/>
          <a:p>
            <a:r>
              <a:rPr lang="de-DE" dirty="0">
                <a:solidFill>
                  <a:srgbClr val="EC3B43"/>
                </a:solidFill>
                <a:latin typeface="Bradley Hand" pitchFamily="2" charset="77"/>
              </a:rPr>
              <a:t>Can </a:t>
            </a:r>
            <a:r>
              <a:rPr lang="de-DE" dirty="0" err="1">
                <a:solidFill>
                  <a:srgbClr val="EC3B43"/>
                </a:solidFill>
                <a:latin typeface="Bradley Hand" pitchFamily="2" charset="77"/>
              </a:rPr>
              <a:t>we</a:t>
            </a:r>
            <a:r>
              <a:rPr lang="de-DE" dirty="0">
                <a:solidFill>
                  <a:srgbClr val="EC3B43"/>
                </a:solidFill>
                <a:latin typeface="Bradley Hand" pitchFamily="2" charset="77"/>
              </a:rPr>
              <a:t> </a:t>
            </a:r>
            <a:r>
              <a:rPr lang="de-DE" dirty="0" err="1">
                <a:solidFill>
                  <a:srgbClr val="EC3B43"/>
                </a:solidFill>
                <a:latin typeface="Bradley Hand" pitchFamily="2" charset="77"/>
              </a:rPr>
              <a:t>lift</a:t>
            </a:r>
            <a:r>
              <a:rPr lang="de-DE" dirty="0">
                <a:solidFill>
                  <a:srgbClr val="EC3B43"/>
                </a:solidFill>
                <a:latin typeface="Bradley Hand" pitchFamily="2" charset="77"/>
              </a:rPr>
              <a:t> </a:t>
            </a:r>
            <a:r>
              <a:rPr lang="de-DE">
                <a:solidFill>
                  <a:srgbClr val="EC3B43"/>
                </a:solidFill>
                <a:latin typeface="Bradley Hand" pitchFamily="2" charset="77"/>
              </a:rPr>
              <a:t>a student when we all blow?</a:t>
            </a:r>
            <a:endParaRPr lang="de-DE" dirty="0">
              <a:solidFill>
                <a:srgbClr val="EC3B43"/>
              </a:solidFill>
              <a:latin typeface="Bradley Hand" pitchFamily="2" charset="77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8C5EA25-212C-D348-94CD-DEF2CF69C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3405" y="1256915"/>
            <a:ext cx="9144000" cy="1723549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de-DE" dirty="0"/>
              <a:t>Materials</a:t>
            </a:r>
            <a:r>
              <a:rPr lang="de-DE"/>
              <a:t>:    	</a:t>
            </a:r>
            <a:r>
              <a:rPr lang="de-DE">
                <a:sym typeface="Wingdings" pitchFamily="2" charset="2"/>
              </a:rPr>
              <a:t> </a:t>
            </a:r>
            <a:r>
              <a:rPr lang="de-DE" dirty="0" err="1">
                <a:sym typeface="Wingdings" pitchFamily="2" charset="2"/>
              </a:rPr>
              <a:t>many</a:t>
            </a:r>
            <a:r>
              <a:rPr lang="de-DE" dirty="0">
                <a:sym typeface="Wingdings" pitchFamily="2" charset="2"/>
              </a:rPr>
              <a:t> </a:t>
            </a:r>
            <a:r>
              <a:rPr lang="de-DE" dirty="0" err="1"/>
              <a:t>small</a:t>
            </a:r>
            <a:r>
              <a:rPr lang="de-DE" dirty="0"/>
              <a:t> </a:t>
            </a:r>
            <a:r>
              <a:rPr lang="de-DE" err="1"/>
              <a:t>plastic</a:t>
            </a:r>
            <a:r>
              <a:rPr lang="de-DE"/>
              <a:t> bags</a:t>
            </a:r>
            <a:endParaRPr lang="de-DE" dirty="0"/>
          </a:p>
          <a:p>
            <a:pPr algn="l"/>
            <a:r>
              <a:rPr lang="de-DE"/>
              <a:t>		</a:t>
            </a:r>
            <a:r>
              <a:rPr lang="de-DE">
                <a:sym typeface="Wingdings" pitchFamily="2" charset="2"/>
              </a:rPr>
              <a:t> </a:t>
            </a:r>
            <a:r>
              <a:rPr lang="de-DE" dirty="0" err="1"/>
              <a:t>board</a:t>
            </a:r>
            <a:endParaRPr lang="de-DE" dirty="0"/>
          </a:p>
          <a:p>
            <a:pPr algn="l"/>
            <a:r>
              <a:rPr lang="de-DE"/>
              <a:t>		</a:t>
            </a:r>
            <a:r>
              <a:rPr lang="de-DE">
                <a:sym typeface="Wingdings" pitchFamily="2" charset="2"/>
              </a:rPr>
              <a:t> </a:t>
            </a:r>
            <a:r>
              <a:rPr lang="de-DE" dirty="0" err="1"/>
              <a:t>table</a:t>
            </a:r>
            <a:endParaRPr lang="de-DE" dirty="0"/>
          </a:p>
          <a:p>
            <a:pPr algn="l"/>
            <a:endParaRPr lang="de-DE" dirty="0"/>
          </a:p>
          <a:p>
            <a:pPr algn="l"/>
            <a:r>
              <a:rPr lang="de-DE" dirty="0" err="1"/>
              <a:t>Procedure</a:t>
            </a:r>
            <a:r>
              <a:rPr lang="de-DE" dirty="0"/>
              <a:t>: </a:t>
            </a:r>
          </a:p>
          <a:p>
            <a:pPr algn="l"/>
            <a:endParaRPr lang="de-DE" dirty="0"/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115EAAD0-9C93-0440-8D9D-2FEE3EF0F3BD}"/>
              </a:ext>
            </a:extLst>
          </p:cNvPr>
          <p:cNvSpPr txBox="1"/>
          <p:nvPr/>
        </p:nvSpPr>
        <p:spPr>
          <a:xfrm>
            <a:off x="9112169" y="3729702"/>
            <a:ext cx="2242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plastic</a:t>
            </a:r>
            <a:r>
              <a:rPr lang="de-DE" dirty="0"/>
              <a:t> </a:t>
            </a:r>
            <a:r>
              <a:rPr lang="de-DE" dirty="0" err="1"/>
              <a:t>bags</a:t>
            </a:r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1FA015AE-795B-7C42-8606-491B941CB66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44765" b="16017"/>
          <a:stretch/>
        </p:blipFill>
        <p:spPr>
          <a:xfrm>
            <a:off x="5538218" y="3315763"/>
            <a:ext cx="2637123" cy="226474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80DAA350-A74B-C142-A935-8050CAE8AD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1033" y="1564018"/>
            <a:ext cx="3860800" cy="1765300"/>
          </a:xfrm>
          <a:prstGeom prst="rect">
            <a:avLst/>
          </a:prstGeom>
        </p:spPr>
      </p:pic>
      <p:pic>
        <p:nvPicPr>
          <p:cNvPr id="18" name="Grafik 17" descr="Ein Bild, das Möbel, Tisch, Konsolentisch, Schreibtisch enthält.&#10;&#10;Automatisch generierte Beschreibung">
            <a:extLst>
              <a:ext uri="{FF2B5EF4-FFF2-40B4-BE49-F238E27FC236}">
                <a16:creationId xmlns:a16="http://schemas.microsoft.com/office/drawing/2014/main" id="{0FA5C1FD-D9C4-CB48-8EAF-A6895A4B94E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28636" y="1564018"/>
            <a:ext cx="4295609" cy="3949339"/>
          </a:xfrm>
          <a:prstGeom prst="rect">
            <a:avLst/>
          </a:prstGeom>
        </p:spPr>
      </p:pic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3E154790-50DE-734E-8556-6FD87544B24F}"/>
              </a:ext>
            </a:extLst>
          </p:cNvPr>
          <p:cNvCxnSpPr>
            <a:cxnSpLocks/>
          </p:cNvCxnSpPr>
          <p:nvPr/>
        </p:nvCxnSpPr>
        <p:spPr>
          <a:xfrm flipH="1" flipV="1">
            <a:off x="5527741" y="3633843"/>
            <a:ext cx="3584428" cy="298403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57B528CF-91EC-F042-93AF-DA95EAEF9D1D}"/>
              </a:ext>
            </a:extLst>
          </p:cNvPr>
          <p:cNvCxnSpPr>
            <a:cxnSpLocks/>
          </p:cNvCxnSpPr>
          <p:nvPr/>
        </p:nvCxnSpPr>
        <p:spPr>
          <a:xfrm flipH="1" flipV="1">
            <a:off x="8008664" y="4667070"/>
            <a:ext cx="1529456" cy="141727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feld 30">
            <a:extLst>
              <a:ext uri="{FF2B5EF4-FFF2-40B4-BE49-F238E27FC236}">
                <a16:creationId xmlns:a16="http://schemas.microsoft.com/office/drawing/2014/main" id="{834AF73F-C9C9-1943-9794-7E85C788E6BB}"/>
              </a:ext>
            </a:extLst>
          </p:cNvPr>
          <p:cNvSpPr txBox="1"/>
          <p:nvPr/>
        </p:nvSpPr>
        <p:spPr>
          <a:xfrm>
            <a:off x="9556050" y="4624131"/>
            <a:ext cx="1298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table</a:t>
            </a:r>
            <a:endParaRPr lang="de-DE" dirty="0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072022C7-CABA-394A-86BE-54020F456B54}"/>
              </a:ext>
            </a:extLst>
          </p:cNvPr>
          <p:cNvSpPr txBox="1"/>
          <p:nvPr/>
        </p:nvSpPr>
        <p:spPr>
          <a:xfrm>
            <a:off x="9351895" y="3007775"/>
            <a:ext cx="1762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board</a:t>
            </a:r>
            <a:endParaRPr lang="de-DE" dirty="0"/>
          </a:p>
        </p:txBody>
      </p:sp>
      <p:cxnSp>
        <p:nvCxnSpPr>
          <p:cNvPr id="63" name="Gerade Verbindung mit Pfeil 62">
            <a:extLst>
              <a:ext uri="{FF2B5EF4-FFF2-40B4-BE49-F238E27FC236}">
                <a16:creationId xmlns:a16="http://schemas.microsoft.com/office/drawing/2014/main" id="{4331DE13-C3D5-5644-BD90-C6347197B53C}"/>
              </a:ext>
            </a:extLst>
          </p:cNvPr>
          <p:cNvCxnSpPr>
            <a:cxnSpLocks/>
          </p:cNvCxnSpPr>
          <p:nvPr/>
        </p:nvCxnSpPr>
        <p:spPr>
          <a:xfrm flipH="1">
            <a:off x="8175341" y="2006153"/>
            <a:ext cx="1362779" cy="460374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feld 63">
            <a:extLst>
              <a:ext uri="{FF2B5EF4-FFF2-40B4-BE49-F238E27FC236}">
                <a16:creationId xmlns:a16="http://schemas.microsoft.com/office/drawing/2014/main" id="{4534781D-BE15-2F41-825F-88E926756391}"/>
              </a:ext>
            </a:extLst>
          </p:cNvPr>
          <p:cNvSpPr txBox="1"/>
          <p:nvPr/>
        </p:nvSpPr>
        <p:spPr>
          <a:xfrm>
            <a:off x="9607462" y="1775779"/>
            <a:ext cx="1022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student</a:t>
            </a:r>
            <a:endParaRPr lang="de-DE" dirty="0"/>
          </a:p>
        </p:txBody>
      </p:sp>
      <p:cxnSp>
        <p:nvCxnSpPr>
          <p:cNvPr id="40" name="Gerade Verbindung mit Pfeil 39">
            <a:extLst>
              <a:ext uri="{FF2B5EF4-FFF2-40B4-BE49-F238E27FC236}">
                <a16:creationId xmlns:a16="http://schemas.microsoft.com/office/drawing/2014/main" id="{02A304D1-7BE9-304A-ACAC-17D498989764}"/>
              </a:ext>
            </a:extLst>
          </p:cNvPr>
          <p:cNvCxnSpPr>
            <a:cxnSpLocks/>
          </p:cNvCxnSpPr>
          <p:nvPr/>
        </p:nvCxnSpPr>
        <p:spPr>
          <a:xfrm flipH="1">
            <a:off x="8175341" y="3261683"/>
            <a:ext cx="1176554" cy="127611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>
            <a:extLst>
              <a:ext uri="{FF2B5EF4-FFF2-40B4-BE49-F238E27FC236}">
                <a16:creationId xmlns:a16="http://schemas.microsoft.com/office/drawing/2014/main" id="{9F656241-F0CF-7246-ADEF-F42971F325C1}"/>
              </a:ext>
            </a:extLst>
          </p:cNvPr>
          <p:cNvCxnSpPr>
            <a:cxnSpLocks/>
            <a:stCxn id="36" idx="1"/>
          </p:cNvCxnSpPr>
          <p:nvPr/>
        </p:nvCxnSpPr>
        <p:spPr>
          <a:xfrm flipH="1" flipV="1">
            <a:off x="8053333" y="3600412"/>
            <a:ext cx="1058836" cy="313956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218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1" grpId="0"/>
      <p:bldP spid="41" grpId="0"/>
      <p:bldP spid="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Ein Bild, das Text, Möbel, Tisch, Sitz enthält.&#10;&#10;Automatisch generierte Beschreibung">
            <a:extLst>
              <a:ext uri="{FF2B5EF4-FFF2-40B4-BE49-F238E27FC236}">
                <a16:creationId xmlns:a16="http://schemas.microsoft.com/office/drawing/2014/main" id="{0725E3D1-80DB-4248-8647-5503E98B23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0430" y="0"/>
            <a:ext cx="5981700" cy="5537200"/>
          </a:xfrm>
          <a:prstGeom prst="rect">
            <a:avLst/>
          </a:prstGeom>
        </p:spPr>
      </p:pic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AA4BC029-D529-8548-B926-2A36EFCE3912}"/>
              </a:ext>
            </a:extLst>
          </p:cNvPr>
          <p:cNvCxnSpPr/>
          <p:nvPr/>
        </p:nvCxnSpPr>
        <p:spPr>
          <a:xfrm flipV="1">
            <a:off x="1720896" y="2593079"/>
            <a:ext cx="2156347" cy="900753"/>
          </a:xfrm>
          <a:prstGeom prst="straightConnector1">
            <a:avLst/>
          </a:prstGeom>
          <a:ln w="38100">
            <a:solidFill>
              <a:srgbClr val="EC3B4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48D98D83-4096-8A47-B755-508104428758}"/>
              </a:ext>
            </a:extLst>
          </p:cNvPr>
          <p:cNvCxnSpPr>
            <a:cxnSpLocks/>
          </p:cNvCxnSpPr>
          <p:nvPr/>
        </p:nvCxnSpPr>
        <p:spPr>
          <a:xfrm flipH="1" flipV="1">
            <a:off x="8580329" y="2533937"/>
            <a:ext cx="1692323" cy="655093"/>
          </a:xfrm>
          <a:prstGeom prst="straightConnector1">
            <a:avLst/>
          </a:prstGeom>
          <a:ln w="38100">
            <a:solidFill>
              <a:srgbClr val="EC3B4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>
            <a:extLst>
              <a:ext uri="{FF2B5EF4-FFF2-40B4-BE49-F238E27FC236}">
                <a16:creationId xmlns:a16="http://schemas.microsoft.com/office/drawing/2014/main" id="{C0309C22-EFB1-2848-825F-0EC44112ADC4}"/>
              </a:ext>
            </a:extLst>
          </p:cNvPr>
          <p:cNvSpPr txBox="1"/>
          <p:nvPr/>
        </p:nvSpPr>
        <p:spPr>
          <a:xfrm>
            <a:off x="9463490" y="3216326"/>
            <a:ext cx="23226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dirty="0"/>
              <a:t>BLOW!!!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2D2C7F7B-1FA7-424B-9F15-7769D8C7DDB3}"/>
              </a:ext>
            </a:extLst>
          </p:cNvPr>
          <p:cNvSpPr txBox="1"/>
          <p:nvPr/>
        </p:nvSpPr>
        <p:spPr>
          <a:xfrm>
            <a:off x="647072" y="3601046"/>
            <a:ext cx="23226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dirty="0"/>
              <a:t>BLOW!!!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B7ACF6C-46DE-8B41-B543-E10235256FC1}"/>
              </a:ext>
            </a:extLst>
          </p:cNvPr>
          <p:cNvSpPr txBox="1"/>
          <p:nvPr/>
        </p:nvSpPr>
        <p:spPr>
          <a:xfrm>
            <a:off x="256574" y="5372664"/>
            <a:ext cx="11749413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dirty="0"/>
              <a:t>Observation</a:t>
            </a:r>
            <a:r>
              <a:rPr lang="de-DE" sz="4400"/>
              <a:t>: 	Wow</a:t>
            </a:r>
            <a:r>
              <a:rPr lang="de-DE" sz="4400" dirty="0"/>
              <a:t>! </a:t>
            </a:r>
            <a:r>
              <a:rPr lang="de-DE" sz="4400" dirty="0" err="1"/>
              <a:t>We</a:t>
            </a:r>
            <a:r>
              <a:rPr lang="de-DE" sz="4400" dirty="0"/>
              <a:t> </a:t>
            </a:r>
            <a:r>
              <a:rPr lang="de-DE" sz="4400" dirty="0" err="1"/>
              <a:t>can</a:t>
            </a:r>
            <a:r>
              <a:rPr lang="de-DE" sz="4400" dirty="0"/>
              <a:t> </a:t>
            </a:r>
            <a:r>
              <a:rPr lang="de-DE" sz="4400" dirty="0" err="1"/>
              <a:t>lift</a:t>
            </a:r>
            <a:r>
              <a:rPr lang="de-DE" sz="4400" dirty="0"/>
              <a:t> a </a:t>
            </a:r>
            <a:r>
              <a:rPr lang="de-DE" sz="4400" err="1"/>
              <a:t>student</a:t>
            </a:r>
            <a:r>
              <a:rPr lang="de-DE" sz="4400"/>
              <a:t> when</a:t>
            </a:r>
            <a:br>
              <a:rPr lang="de-DE" sz="4400"/>
            </a:br>
            <a:r>
              <a:rPr lang="de-DE" sz="4400"/>
              <a:t>				we </a:t>
            </a:r>
            <a:r>
              <a:rPr lang="de-DE" sz="4400" err="1"/>
              <a:t>work</a:t>
            </a:r>
            <a:r>
              <a:rPr lang="de-DE" sz="4400"/>
              <a:t> together</a:t>
            </a:r>
            <a:r>
              <a:rPr lang="de-DE" sz="4400" dirty="0"/>
              <a:t>.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7336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A854323F-6516-7B42-8EE6-F572EB292820}"/>
              </a:ext>
            </a:extLst>
          </p:cNvPr>
          <p:cNvSpPr txBox="1"/>
          <p:nvPr/>
        </p:nvSpPr>
        <p:spPr>
          <a:xfrm>
            <a:off x="988204" y="570994"/>
            <a:ext cx="33915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4000" dirty="0" err="1"/>
              <a:t>Vocabulary</a:t>
            </a:r>
            <a:endParaRPr lang="de-DE" sz="40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2B559EB-971E-3B48-BA45-6DCE3340391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2163" r="8588" b="23853"/>
          <a:stretch/>
        </p:blipFill>
        <p:spPr>
          <a:xfrm rot="3081194">
            <a:off x="3703958" y="1127522"/>
            <a:ext cx="1479126" cy="1662582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B3EFF828-C7A2-BD4F-9C1B-694DB7BA0E70}"/>
              </a:ext>
            </a:extLst>
          </p:cNvPr>
          <p:cNvSpPr txBox="1"/>
          <p:nvPr/>
        </p:nvSpPr>
        <p:spPr>
          <a:xfrm>
            <a:off x="1632449" y="1564243"/>
            <a:ext cx="736979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f</a:t>
            </a:r>
            <a:r>
              <a:rPr lang="de-DE" sz="3200" b="1"/>
              <a:t>eather</a:t>
            </a:r>
            <a:endParaRPr lang="de-DE" sz="3200" b="1" dirty="0"/>
          </a:p>
          <a:p>
            <a:endParaRPr lang="de-DE" sz="3200" b="1" dirty="0"/>
          </a:p>
          <a:p>
            <a:endParaRPr lang="de-DE" sz="3200" b="1" dirty="0"/>
          </a:p>
          <a:p>
            <a:r>
              <a:rPr lang="de-DE" sz="3200" b="1" dirty="0"/>
              <a:t>b</a:t>
            </a:r>
            <a:r>
              <a:rPr lang="de-DE" sz="3200" b="1"/>
              <a:t>alloon</a:t>
            </a:r>
            <a:endParaRPr lang="de-DE" sz="3200" b="1" dirty="0"/>
          </a:p>
          <a:p>
            <a:endParaRPr lang="de-DE" sz="3200" b="1" dirty="0"/>
          </a:p>
          <a:p>
            <a:endParaRPr lang="de-DE" sz="3200" b="1" dirty="0"/>
          </a:p>
          <a:p>
            <a:r>
              <a:rPr lang="de-DE" sz="3200" b="1"/>
              <a:t>board</a:t>
            </a:r>
            <a:endParaRPr lang="de-DE" sz="3200" b="1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BE1812F-0149-784D-B0A3-CA3A8F82893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458" t="10243" r="8659" b="16338"/>
          <a:stretch/>
        </p:blipFill>
        <p:spPr>
          <a:xfrm rot="18561983">
            <a:off x="4038041" y="2520732"/>
            <a:ext cx="1167268" cy="2079632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329ED358-ECA5-4F2D-88C4-499277438E1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44765" b="16017"/>
          <a:stretch/>
        </p:blipFill>
        <p:spPr>
          <a:xfrm>
            <a:off x="3543163" y="4617077"/>
            <a:ext cx="2637123" cy="226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044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321</Words>
  <Application>Microsoft Macintosh PowerPoint</Application>
  <PresentationFormat>Breitbild</PresentationFormat>
  <Paragraphs>58</Paragraphs>
  <Slides>7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Bradley Hand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Can you lift a book when you blow?</vt:lpstr>
      <vt:lpstr>Can we lift a student when we all blow?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Monika Saak</dc:creator>
  <cp:lastModifiedBy>Tany Fish</cp:lastModifiedBy>
  <cp:revision>16</cp:revision>
  <dcterms:created xsi:type="dcterms:W3CDTF">2020-03-09T11:33:52Z</dcterms:created>
  <dcterms:modified xsi:type="dcterms:W3CDTF">2022-05-24T11:53:36Z</dcterms:modified>
</cp:coreProperties>
</file>