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56" r:id="rId2"/>
    <p:sldId id="313" r:id="rId3"/>
    <p:sldId id="311" r:id="rId4"/>
    <p:sldId id="365" r:id="rId5"/>
    <p:sldId id="377" r:id="rId6"/>
    <p:sldId id="378" r:id="rId7"/>
    <p:sldId id="386" r:id="rId8"/>
    <p:sldId id="379" r:id="rId9"/>
    <p:sldId id="368" r:id="rId10"/>
    <p:sldId id="380" r:id="rId11"/>
    <p:sldId id="381" r:id="rId12"/>
    <p:sldId id="382" r:id="rId13"/>
    <p:sldId id="383" r:id="rId14"/>
    <p:sldId id="384" r:id="rId15"/>
    <p:sldId id="385" r:id="rId16"/>
  </p:sldIdLst>
  <p:sldSz cx="9144000" cy="6858000" type="screen4x3"/>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521415D9-36F7-43E2-AB2F-B90AF26B5E84}">
      <p14:sectionLst xmlns:p14="http://schemas.microsoft.com/office/powerpoint/2010/main">
        <p14:section name="Standardabschnitt" id="{1429B351-61A5-4325-9D97-E247BA33532D}">
          <p14:sldIdLst>
            <p14:sldId id="256"/>
            <p14:sldId id="313"/>
            <p14:sldId id="311"/>
            <p14:sldId id="365"/>
            <p14:sldId id="377"/>
            <p14:sldId id="378"/>
            <p14:sldId id="386"/>
            <p14:sldId id="379"/>
          </p14:sldIdLst>
        </p14:section>
        <p14:section name="Abschnitt ohne Titel" id="{39820276-1D2A-4EDA-86B5-DA03F3D607F8}">
          <p14:sldIdLst>
            <p14:sldId id="368"/>
            <p14:sldId id="380"/>
            <p14:sldId id="381"/>
            <p14:sldId id="382"/>
            <p14:sldId id="383"/>
            <p14:sldId id="384"/>
            <p14:sldId id="3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8080"/>
    <a:srgbClr val="009900"/>
    <a:srgbClr val="FF9900"/>
    <a:srgbClr val="FFCC66"/>
    <a:srgbClr val="339966"/>
    <a:srgbClr val="FFCCFF"/>
    <a:srgbClr val="FF66FF"/>
    <a:srgbClr val="0033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1882" autoAdjust="0"/>
  </p:normalViewPr>
  <p:slideViewPr>
    <p:cSldViewPr>
      <p:cViewPr varScale="1">
        <p:scale>
          <a:sx n="100" d="100"/>
          <a:sy n="100" d="100"/>
        </p:scale>
        <p:origin x="76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dk1">
                    <a:lumMod val="75000"/>
                    <a:lumOff val="25000"/>
                  </a:schemeClr>
                </a:solidFill>
                <a:latin typeface="+mj-lt"/>
                <a:ea typeface="+mn-ea"/>
                <a:cs typeface="+mn-cs"/>
              </a:defRPr>
            </a:pPr>
            <a:r>
              <a:rPr lang="en-GB" sz="2200" dirty="0" err="1">
                <a:latin typeface="+mj-lt"/>
              </a:rPr>
              <a:t>Kompetenzvorsprung</a:t>
            </a:r>
            <a:r>
              <a:rPr lang="en-GB" sz="2200" dirty="0">
                <a:latin typeface="+mj-lt"/>
              </a:rPr>
              <a:t> in der </a:t>
            </a:r>
            <a:r>
              <a:rPr lang="en-GB" sz="2200" dirty="0" err="1">
                <a:latin typeface="+mj-lt"/>
              </a:rPr>
              <a:t>Fremdsprache</a:t>
            </a:r>
            <a:endParaRPr lang="en-GB" sz="2200" dirty="0">
              <a:latin typeface="+mj-lt"/>
            </a:endParaRPr>
          </a:p>
        </c:rich>
      </c:tx>
      <c:layout>
        <c:manualLayout>
          <c:xMode val="edge"/>
          <c:yMode val="edge"/>
          <c:x val="0.18081804106551305"/>
          <c:y val="0"/>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dk1">
                  <a:lumMod val="75000"/>
                  <a:lumOff val="25000"/>
                </a:schemeClr>
              </a:solidFill>
              <a:latin typeface="+mj-lt"/>
              <a:ea typeface="+mn-ea"/>
              <a:cs typeface="+mn-cs"/>
            </a:defRPr>
          </a:pPr>
          <a:endParaRPr lang="en-DE"/>
        </a:p>
      </c:txPr>
    </c:title>
    <c:autoTitleDeleted val="0"/>
    <c:plotArea>
      <c:layout>
        <c:manualLayout>
          <c:layoutTarget val="inner"/>
          <c:xMode val="edge"/>
          <c:yMode val="edge"/>
          <c:x val="1.9664408187294345E-2"/>
          <c:y val="0.12556678729855261"/>
          <c:w val="0.95105006652051538"/>
          <c:h val="0.67276634352169307"/>
        </c:manualLayout>
      </c:layout>
      <c:lineChart>
        <c:grouping val="standard"/>
        <c:varyColors val="0"/>
        <c:ser>
          <c:idx val="0"/>
          <c:order val="0"/>
          <c:tx>
            <c:strRef>
              <c:f>Sheet1!$A$2</c:f>
              <c:strCache>
                <c:ptCount val="1"/>
                <c:pt idx="0">
                  <c:v>Klassen mit bilingualem Unterricht</c:v>
                </c:pt>
              </c:strCache>
            </c:strRef>
          </c:tx>
          <c:spPr>
            <a:ln w="31750" cap="rnd">
              <a:solidFill>
                <a:schemeClr val="accent1"/>
              </a:solidFill>
              <a:round/>
            </a:ln>
            <a:effectLst/>
          </c:spPr>
          <c:marker>
            <c:symbol val="circle"/>
            <c:size val="17"/>
            <c:spPr>
              <a:solidFill>
                <a:schemeClr val="accent1"/>
              </a:solidFill>
              <a:ln>
                <a:noFill/>
              </a:ln>
              <a:effectLst/>
            </c:spPr>
          </c:marker>
          <c:dLbls>
            <c:spPr>
              <a:solidFill>
                <a:schemeClr val="accent1">
                  <a:lumMod val="50000"/>
                </a:schemeClr>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Sheet1!$B$1:$G$1</c:f>
              <c:strCache>
                <c:ptCount val="6"/>
                <c:pt idx="0">
                  <c:v>Textrekonstruktion</c:v>
                </c:pt>
                <c:pt idx="1">
                  <c:v>Hörverstehen</c:v>
                </c:pt>
                <c:pt idx="2">
                  <c:v>Leseverstehen</c:v>
                </c:pt>
                <c:pt idx="3">
                  <c:v>Grammatik</c:v>
                </c:pt>
                <c:pt idx="4">
                  <c:v>Soziopragmatik</c:v>
                </c:pt>
                <c:pt idx="5">
                  <c:v>Schreiben</c:v>
                </c:pt>
              </c:strCache>
            </c:strRef>
          </c:cat>
          <c:val>
            <c:numRef>
              <c:f>Sheet1!$B$2:$G$2</c:f>
              <c:numCache>
                <c:formatCode>General</c:formatCode>
                <c:ptCount val="6"/>
                <c:pt idx="0">
                  <c:v>660</c:v>
                </c:pt>
                <c:pt idx="1">
                  <c:v>670</c:v>
                </c:pt>
                <c:pt idx="2">
                  <c:v>645</c:v>
                </c:pt>
                <c:pt idx="3">
                  <c:v>660</c:v>
                </c:pt>
                <c:pt idx="4">
                  <c:v>650</c:v>
                </c:pt>
                <c:pt idx="5">
                  <c:v>645</c:v>
                </c:pt>
              </c:numCache>
            </c:numRef>
          </c:val>
          <c:smooth val="0"/>
          <c:extLst>
            <c:ext xmlns:c16="http://schemas.microsoft.com/office/drawing/2014/chart" uri="{C3380CC4-5D6E-409C-BE32-E72D297353CC}">
              <c16:uniqueId val="{00000000-5DFE-7744-A81A-38A0AE49F0DF}"/>
            </c:ext>
          </c:extLst>
        </c:ser>
        <c:ser>
          <c:idx val="1"/>
          <c:order val="1"/>
          <c:tx>
            <c:strRef>
              <c:f>Sheet1!$A$3</c:f>
              <c:strCache>
                <c:ptCount val="1"/>
                <c:pt idx="0">
                  <c:v>Vergleichsklassen</c:v>
                </c:pt>
              </c:strCache>
            </c:strRef>
          </c:tx>
          <c:spPr>
            <a:ln w="31750" cap="rnd">
              <a:solidFill>
                <a:schemeClr val="accent2"/>
              </a:solidFill>
              <a:round/>
            </a:ln>
            <a:effectLst/>
          </c:spPr>
          <c:marker>
            <c:symbol val="circle"/>
            <c:size val="17"/>
            <c:spPr>
              <a:solidFill>
                <a:schemeClr val="accent2"/>
              </a:solidFill>
              <a:ln>
                <a:noFill/>
              </a:ln>
              <a:effectLst/>
            </c:spPr>
          </c:marker>
          <c:dLbls>
            <c:spPr>
              <a:solidFill>
                <a:srgbClr val="0099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Sheet1!$B$1:$G$1</c:f>
              <c:strCache>
                <c:ptCount val="6"/>
                <c:pt idx="0">
                  <c:v>Textrekonstruktion</c:v>
                </c:pt>
                <c:pt idx="1">
                  <c:v>Hörverstehen</c:v>
                </c:pt>
                <c:pt idx="2">
                  <c:v>Leseverstehen</c:v>
                </c:pt>
                <c:pt idx="3">
                  <c:v>Grammatik</c:v>
                </c:pt>
                <c:pt idx="4">
                  <c:v>Soziopragmatik</c:v>
                </c:pt>
                <c:pt idx="5">
                  <c:v>Schreiben</c:v>
                </c:pt>
              </c:strCache>
            </c:strRef>
          </c:cat>
          <c:val>
            <c:numRef>
              <c:f>Sheet1!$B$3:$G$3</c:f>
              <c:numCache>
                <c:formatCode>General</c:formatCode>
                <c:ptCount val="6"/>
                <c:pt idx="0">
                  <c:v>605</c:v>
                </c:pt>
                <c:pt idx="1">
                  <c:v>600</c:v>
                </c:pt>
                <c:pt idx="2">
                  <c:v>605</c:v>
                </c:pt>
                <c:pt idx="3">
                  <c:v>610</c:v>
                </c:pt>
                <c:pt idx="4">
                  <c:v>600</c:v>
                </c:pt>
                <c:pt idx="5">
                  <c:v>610</c:v>
                </c:pt>
              </c:numCache>
            </c:numRef>
          </c:val>
          <c:smooth val="0"/>
          <c:extLst>
            <c:ext xmlns:c16="http://schemas.microsoft.com/office/drawing/2014/chart" uri="{C3380CC4-5D6E-409C-BE32-E72D297353CC}">
              <c16:uniqueId val="{00000001-5DFE-7744-A81A-38A0AE49F0DF}"/>
            </c:ext>
          </c:extLst>
        </c:ser>
        <c:dLbls>
          <c:dLblPos val="ctr"/>
          <c:showLegendKey val="0"/>
          <c:showVal val="1"/>
          <c:showCatName val="0"/>
          <c:showSerName val="0"/>
          <c:showPercent val="0"/>
          <c:showBubbleSize val="0"/>
        </c:dLbls>
        <c:marker val="1"/>
        <c:smooth val="0"/>
        <c:axId val="150754048"/>
        <c:axId val="49046272"/>
      </c:lineChart>
      <c:catAx>
        <c:axId val="150754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DE"/>
          </a:p>
        </c:txPr>
        <c:crossAx val="49046272"/>
        <c:crosses val="autoZero"/>
        <c:auto val="1"/>
        <c:lblAlgn val="ctr"/>
        <c:lblOffset val="100"/>
        <c:noMultiLvlLbl val="0"/>
      </c:catAx>
      <c:valAx>
        <c:axId val="490462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075404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bg1"/>
      </a:solidFill>
      <a:round/>
    </a:ln>
    <a:effectLst/>
  </c:spPr>
  <c:txPr>
    <a:bodyPr/>
    <a:lstStyle/>
    <a:p>
      <a:pPr>
        <a:defRPr/>
      </a:pPr>
      <a:endParaRPr lang="en-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3E0C56F-26E8-4883-AA61-1CC62CDF54F7}" type="datetimeFigureOut">
              <a:rPr lang="de-DE" smtClean="0"/>
              <a:t>14.10.20</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112DB4A-56AA-430D-9DC1-E6A6ECDFB1CD}" type="slidenum">
              <a:rPr lang="de-DE" smtClean="0"/>
              <a:t>‹#›</a:t>
            </a:fld>
            <a:endParaRPr lang="de-DE"/>
          </a:p>
        </p:txBody>
      </p:sp>
    </p:spTree>
    <p:extLst>
      <p:ext uri="{BB962C8B-B14F-4D97-AF65-F5344CB8AC3E}">
        <p14:creationId xmlns:p14="http://schemas.microsoft.com/office/powerpoint/2010/main" val="1009900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3" name="Shape 83"/>
          <p:cNvSpPr>
            <a:spLocks noGrp="1" noRot="1" noChangeAspect="1"/>
          </p:cNvSpPr>
          <p:nvPr>
            <p:ph type="sldImg"/>
          </p:nvPr>
        </p:nvSpPr>
        <p:spPr>
          <a:xfrm>
            <a:off x="917575" y="744538"/>
            <a:ext cx="4962525" cy="3722687"/>
          </a:xfrm>
          <a:prstGeom prst="rect">
            <a:avLst/>
          </a:prstGeom>
        </p:spPr>
        <p:txBody>
          <a:bodyPr/>
          <a:lstStyle/>
          <a:p>
            <a:endParaRPr/>
          </a:p>
        </p:txBody>
      </p:sp>
      <p:sp>
        <p:nvSpPr>
          <p:cNvPr id="84" name="Shape 84"/>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1186171507"/>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48621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err="1">
                <a:effectLst/>
                <a:latin typeface="+mj-lt"/>
                <a:ea typeface="+mj-ea"/>
                <a:cs typeface="+mj-cs"/>
                <a:sym typeface="Calibri"/>
              </a:rPr>
              <a:t>Es</a:t>
            </a:r>
            <a:r>
              <a:rPr lang="en-GB" sz="1200" dirty="0">
                <a:effectLst/>
                <a:latin typeface="+mj-lt"/>
                <a:ea typeface="+mj-ea"/>
                <a:cs typeface="+mj-cs"/>
                <a:sym typeface="Calibri"/>
              </a:rPr>
              <a:t> </a:t>
            </a:r>
            <a:r>
              <a:rPr lang="en-GB" sz="1200" dirty="0" err="1">
                <a:effectLst/>
                <a:latin typeface="+mj-lt"/>
                <a:ea typeface="+mj-ea"/>
                <a:cs typeface="+mj-cs"/>
                <a:sym typeface="Calibri"/>
              </a:rPr>
              <a:t>empfiehlt</a:t>
            </a:r>
            <a:r>
              <a:rPr lang="en-GB" sz="1200" dirty="0">
                <a:effectLst/>
                <a:latin typeface="+mj-lt"/>
                <a:ea typeface="+mj-ea"/>
                <a:cs typeface="+mj-cs"/>
                <a:sym typeface="Calibri"/>
              </a:rPr>
              <a:t> </a:t>
            </a:r>
            <a:r>
              <a:rPr lang="en-GB" sz="1200" dirty="0" err="1">
                <a:effectLst/>
                <a:latin typeface="+mj-lt"/>
                <a:ea typeface="+mj-ea"/>
                <a:cs typeface="+mj-cs"/>
                <a:sym typeface="Calibri"/>
              </a:rPr>
              <a:t>sich</a:t>
            </a:r>
            <a:r>
              <a:rPr lang="en-GB" sz="1200" dirty="0">
                <a:effectLst/>
                <a:latin typeface="+mj-lt"/>
                <a:ea typeface="+mj-ea"/>
                <a:cs typeface="+mj-cs"/>
                <a:sym typeface="Calibri"/>
              </a:rPr>
              <a:t> </a:t>
            </a:r>
            <a:r>
              <a:rPr lang="en-GB" sz="1200" dirty="0" err="1">
                <a:effectLst/>
                <a:latin typeface="+mj-lt"/>
                <a:ea typeface="+mj-ea"/>
                <a:cs typeface="+mj-cs"/>
                <a:sym typeface="Calibri"/>
              </a:rPr>
              <a:t>darauf</a:t>
            </a:r>
            <a:r>
              <a:rPr lang="en-GB" sz="1200" dirty="0">
                <a:effectLst/>
                <a:latin typeface="+mj-lt"/>
                <a:ea typeface="+mj-ea"/>
                <a:cs typeface="+mj-cs"/>
                <a:sym typeface="Calibri"/>
              </a:rPr>
              <a:t> </a:t>
            </a:r>
            <a:r>
              <a:rPr lang="en-GB" sz="1200" dirty="0" err="1">
                <a:effectLst/>
                <a:latin typeface="+mj-lt"/>
                <a:ea typeface="+mj-ea"/>
                <a:cs typeface="+mj-cs"/>
                <a:sym typeface="Calibri"/>
              </a:rPr>
              <a:t>hinzuweisen</a:t>
            </a:r>
            <a:r>
              <a:rPr lang="en-GB" sz="1200" dirty="0">
                <a:effectLst/>
                <a:latin typeface="+mj-lt"/>
                <a:ea typeface="+mj-ea"/>
                <a:cs typeface="+mj-cs"/>
                <a:sym typeface="Calibri"/>
              </a:rPr>
              <a:t>, </a:t>
            </a:r>
            <a:r>
              <a:rPr lang="en-GB" sz="1200" dirty="0" err="1">
                <a:effectLst/>
                <a:latin typeface="+mj-lt"/>
                <a:ea typeface="+mj-ea"/>
                <a:cs typeface="+mj-cs"/>
                <a:sym typeface="Calibri"/>
              </a:rPr>
              <a:t>dass</a:t>
            </a:r>
            <a:r>
              <a:rPr lang="en-GB" sz="1200" dirty="0">
                <a:effectLst/>
                <a:latin typeface="+mj-lt"/>
                <a:ea typeface="+mj-ea"/>
                <a:cs typeface="+mj-cs"/>
                <a:sym typeface="Calibri"/>
              </a:rPr>
              <a:t> die </a:t>
            </a:r>
            <a:r>
              <a:rPr lang="en-GB" sz="1200" dirty="0" err="1">
                <a:effectLst/>
                <a:latin typeface="+mj-lt"/>
                <a:ea typeface="+mj-ea"/>
                <a:cs typeface="+mj-cs"/>
                <a:sym typeface="Calibri"/>
              </a:rPr>
              <a:t>Schülerinnen</a:t>
            </a:r>
            <a:r>
              <a:rPr lang="en-GB" sz="1200" dirty="0">
                <a:effectLst/>
                <a:latin typeface="+mj-lt"/>
                <a:ea typeface="+mj-ea"/>
                <a:cs typeface="+mj-cs"/>
                <a:sym typeface="Calibri"/>
              </a:rPr>
              <a:t> und </a:t>
            </a:r>
            <a:r>
              <a:rPr lang="en-GB" sz="1200" dirty="0" err="1">
                <a:effectLst/>
                <a:latin typeface="+mj-lt"/>
                <a:ea typeface="+mj-ea"/>
                <a:cs typeface="+mj-cs"/>
                <a:sym typeface="Calibri"/>
              </a:rPr>
              <a:t>Schüler</a:t>
            </a:r>
            <a:r>
              <a:rPr lang="en-GB" sz="1200" dirty="0">
                <a:effectLst/>
                <a:latin typeface="+mj-lt"/>
                <a:ea typeface="+mj-ea"/>
                <a:cs typeface="+mj-cs"/>
                <a:sym typeface="Calibri"/>
              </a:rPr>
              <a:t> </a:t>
            </a:r>
            <a:r>
              <a:rPr lang="en-GB" sz="1200" dirty="0" err="1">
                <a:effectLst/>
                <a:latin typeface="+mj-lt"/>
                <a:ea typeface="+mj-ea"/>
                <a:cs typeface="+mj-cs"/>
                <a:sym typeface="Calibri"/>
              </a:rPr>
              <a:t>mehr</a:t>
            </a:r>
            <a:r>
              <a:rPr lang="en-GB" sz="1200" dirty="0">
                <a:effectLst/>
                <a:latin typeface="+mj-lt"/>
                <a:ea typeface="+mj-ea"/>
                <a:cs typeface="+mj-cs"/>
                <a:sym typeface="Calibri"/>
              </a:rPr>
              <a:t> </a:t>
            </a:r>
            <a:r>
              <a:rPr lang="en-GB" sz="1200" dirty="0" err="1">
                <a:effectLst/>
                <a:latin typeface="+mj-lt"/>
                <a:ea typeface="+mj-ea"/>
                <a:cs typeface="+mj-cs"/>
                <a:sym typeface="Calibri"/>
              </a:rPr>
              <a:t>Zeit</a:t>
            </a:r>
            <a:r>
              <a:rPr lang="en-GB" sz="1200" dirty="0">
                <a:effectLst/>
                <a:latin typeface="+mj-lt"/>
                <a:ea typeface="+mj-ea"/>
                <a:cs typeface="+mj-cs"/>
                <a:sym typeface="Calibri"/>
              </a:rPr>
              <a:t> </a:t>
            </a:r>
            <a:r>
              <a:rPr lang="en-GB" sz="1200" dirty="0" err="1">
                <a:effectLst/>
                <a:latin typeface="+mj-lt"/>
                <a:ea typeface="+mj-ea"/>
                <a:cs typeface="+mj-cs"/>
                <a:sym typeface="Calibri"/>
              </a:rPr>
              <a:t>investieren</a:t>
            </a:r>
            <a:r>
              <a:rPr lang="en-GB" sz="1200" dirty="0">
                <a:effectLst/>
                <a:latin typeface="+mj-lt"/>
                <a:ea typeface="+mj-ea"/>
                <a:cs typeface="+mj-cs"/>
                <a:sym typeface="Calibri"/>
              </a:rPr>
              <a:t> </a:t>
            </a:r>
            <a:r>
              <a:rPr lang="en-GB" sz="1200" dirty="0" err="1">
                <a:effectLst/>
                <a:latin typeface="+mj-lt"/>
                <a:ea typeface="+mj-ea"/>
                <a:cs typeface="+mj-cs"/>
                <a:sym typeface="Calibri"/>
              </a:rPr>
              <a:t>müssen</a:t>
            </a:r>
            <a:r>
              <a:rPr lang="en-GB" sz="1200" dirty="0">
                <a:effectLst/>
                <a:latin typeface="+mj-lt"/>
                <a:ea typeface="+mj-ea"/>
                <a:cs typeface="+mj-cs"/>
                <a:sym typeface="Calibri"/>
              </a:rPr>
              <a:t>. </a:t>
            </a:r>
          </a:p>
          <a:p>
            <a:r>
              <a:rPr lang="en-GB" sz="1200" dirty="0">
                <a:effectLst/>
                <a:latin typeface="+mj-lt"/>
                <a:ea typeface="+mj-ea"/>
                <a:cs typeface="+mj-cs"/>
                <a:sym typeface="Calibri"/>
              </a:rPr>
              <a:t>Das </a:t>
            </a:r>
            <a:r>
              <a:rPr lang="en-GB" sz="1200" dirty="0" err="1">
                <a:effectLst/>
                <a:latin typeface="+mj-lt"/>
                <a:ea typeface="+mj-ea"/>
                <a:cs typeface="+mj-cs"/>
                <a:sym typeface="Calibri"/>
              </a:rPr>
              <a:t>betrifft</a:t>
            </a:r>
            <a:r>
              <a:rPr lang="en-GB" sz="1200" dirty="0">
                <a:effectLst/>
                <a:latin typeface="+mj-lt"/>
                <a:ea typeface="+mj-ea"/>
                <a:cs typeface="+mj-cs"/>
                <a:sym typeface="Calibri"/>
              </a:rPr>
              <a:t> u. a. die </a:t>
            </a:r>
            <a:r>
              <a:rPr lang="en-GB" sz="1200" dirty="0" err="1">
                <a:effectLst/>
                <a:latin typeface="+mj-lt"/>
                <a:ea typeface="+mj-ea"/>
                <a:cs typeface="+mj-cs"/>
                <a:sym typeface="Calibri"/>
              </a:rPr>
              <a:t>Bereitschaft</a:t>
            </a:r>
            <a:r>
              <a:rPr lang="en-GB" sz="1200" dirty="0">
                <a:effectLst/>
                <a:latin typeface="+mj-lt"/>
                <a:ea typeface="+mj-ea"/>
                <a:cs typeface="+mj-cs"/>
                <a:sym typeface="Calibri"/>
              </a:rPr>
              <a:t>,</a:t>
            </a:r>
            <a:r>
              <a:rPr lang="en-GB" sz="1200" baseline="0" dirty="0">
                <a:effectLst/>
                <a:latin typeface="+mj-lt"/>
                <a:ea typeface="+mj-ea"/>
                <a:cs typeface="+mj-cs"/>
                <a:sym typeface="Calibri"/>
              </a:rPr>
              <a:t> </a:t>
            </a:r>
            <a:r>
              <a:rPr lang="en-GB" sz="1200" dirty="0">
                <a:effectLst/>
                <a:latin typeface="+mj-lt"/>
                <a:ea typeface="+mj-ea"/>
                <a:cs typeface="+mj-cs"/>
                <a:sym typeface="Calibri"/>
              </a:rPr>
              <a:t>am </a:t>
            </a:r>
            <a:r>
              <a:rPr lang="en-GB" sz="1200" dirty="0" err="1">
                <a:effectLst/>
                <a:latin typeface="+mj-lt"/>
                <a:ea typeface="+mj-ea"/>
                <a:cs typeface="+mj-cs"/>
                <a:sym typeface="Calibri"/>
              </a:rPr>
              <a:t>Nachmittagsunterricht</a:t>
            </a:r>
            <a:r>
              <a:rPr lang="en-GB" sz="1200" dirty="0">
                <a:effectLst/>
                <a:latin typeface="+mj-lt"/>
                <a:ea typeface="+mj-ea"/>
                <a:cs typeface="+mj-cs"/>
                <a:sym typeface="Calibri"/>
              </a:rPr>
              <a:t> </a:t>
            </a:r>
            <a:r>
              <a:rPr lang="en-GB" sz="1200" dirty="0" err="1">
                <a:effectLst/>
                <a:latin typeface="+mj-lt"/>
                <a:ea typeface="+mj-ea"/>
                <a:cs typeface="+mj-cs"/>
                <a:sym typeface="Calibri"/>
              </a:rPr>
              <a:t>teilzunehmen</a:t>
            </a:r>
            <a:r>
              <a:rPr lang="en-GB" sz="1200" dirty="0">
                <a:effectLst/>
                <a:latin typeface="+mj-lt"/>
                <a:ea typeface="+mj-ea"/>
                <a:cs typeface="+mj-cs"/>
                <a:sym typeface="Calibri"/>
              </a:rPr>
              <a:t>. </a:t>
            </a:r>
          </a:p>
          <a:p>
            <a:r>
              <a:rPr lang="en-GB" sz="1200" dirty="0">
                <a:effectLst/>
                <a:latin typeface="+mj-lt"/>
                <a:ea typeface="+mj-ea"/>
                <a:cs typeface="+mj-cs"/>
                <a:sym typeface="Calibri"/>
              </a:rPr>
              <a:t>Der </a:t>
            </a:r>
            <a:r>
              <a:rPr lang="en-GB" sz="1200" dirty="0" err="1">
                <a:effectLst/>
                <a:latin typeface="+mj-lt"/>
                <a:ea typeface="+mj-ea"/>
                <a:cs typeface="+mj-cs"/>
                <a:sym typeface="Calibri"/>
              </a:rPr>
              <a:t>Mehrwert</a:t>
            </a:r>
            <a:r>
              <a:rPr lang="en-GB" sz="1200" dirty="0">
                <a:effectLst/>
                <a:latin typeface="+mj-lt"/>
                <a:ea typeface="+mj-ea"/>
                <a:cs typeface="+mj-cs"/>
                <a:sym typeface="Calibri"/>
              </a:rPr>
              <a:t>, den </a:t>
            </a:r>
            <a:r>
              <a:rPr lang="en-GB" sz="1200" dirty="0" err="1">
                <a:effectLst/>
                <a:latin typeface="+mj-lt"/>
                <a:ea typeface="+mj-ea"/>
                <a:cs typeface="+mj-cs"/>
                <a:sym typeface="Calibri"/>
              </a:rPr>
              <a:t>sie</a:t>
            </a:r>
            <a:r>
              <a:rPr lang="en-GB" sz="1200" dirty="0">
                <a:effectLst/>
                <a:latin typeface="+mj-lt"/>
                <a:ea typeface="+mj-ea"/>
                <a:cs typeface="+mj-cs"/>
                <a:sym typeface="Calibri"/>
              </a:rPr>
              <a:t> </a:t>
            </a:r>
            <a:r>
              <a:rPr lang="en-GB" sz="1200" dirty="0" err="1">
                <a:effectLst/>
                <a:latin typeface="+mj-lt"/>
                <a:ea typeface="+mj-ea"/>
                <a:cs typeface="+mj-cs"/>
                <a:sym typeface="Calibri"/>
              </a:rPr>
              <a:t>dafür</a:t>
            </a:r>
            <a:r>
              <a:rPr lang="en-GB" sz="1200" dirty="0">
                <a:effectLst/>
                <a:latin typeface="+mj-lt"/>
                <a:ea typeface="+mj-ea"/>
                <a:cs typeface="+mj-cs"/>
                <a:sym typeface="Calibri"/>
              </a:rPr>
              <a:t> </a:t>
            </a:r>
            <a:r>
              <a:rPr lang="en-GB" sz="1200" dirty="0" err="1">
                <a:effectLst/>
                <a:latin typeface="+mj-lt"/>
                <a:ea typeface="+mj-ea"/>
                <a:cs typeface="+mj-cs"/>
                <a:sym typeface="Calibri"/>
              </a:rPr>
              <a:t>bekommen</a:t>
            </a:r>
            <a:r>
              <a:rPr lang="en-GB" sz="1200" dirty="0">
                <a:effectLst/>
                <a:latin typeface="+mj-lt"/>
                <a:ea typeface="+mj-ea"/>
                <a:cs typeface="+mj-cs"/>
                <a:sym typeface="Calibri"/>
              </a:rPr>
              <a:t>, </a:t>
            </a:r>
            <a:r>
              <a:rPr lang="en-GB" sz="1200" dirty="0" err="1">
                <a:effectLst/>
                <a:latin typeface="+mj-lt"/>
                <a:ea typeface="+mj-ea"/>
                <a:cs typeface="+mj-cs"/>
                <a:sym typeface="Calibri"/>
              </a:rPr>
              <a:t>beschränkt</a:t>
            </a:r>
            <a:r>
              <a:rPr lang="en-GB" sz="1200" dirty="0">
                <a:effectLst/>
                <a:latin typeface="+mj-lt"/>
                <a:ea typeface="+mj-ea"/>
                <a:cs typeface="+mj-cs"/>
                <a:sym typeface="Calibri"/>
              </a:rPr>
              <a:t> </a:t>
            </a:r>
            <a:r>
              <a:rPr lang="en-GB" sz="1200" dirty="0" err="1">
                <a:effectLst/>
                <a:latin typeface="+mj-lt"/>
                <a:ea typeface="+mj-ea"/>
                <a:cs typeface="+mj-cs"/>
                <a:sym typeface="Calibri"/>
              </a:rPr>
              <a:t>sich</a:t>
            </a:r>
            <a:r>
              <a:rPr lang="en-GB" sz="1200" baseline="0" dirty="0">
                <a:effectLst/>
                <a:latin typeface="+mj-lt"/>
                <a:ea typeface="+mj-ea"/>
                <a:cs typeface="+mj-cs"/>
                <a:sym typeface="Calibri"/>
              </a:rPr>
              <a:t> </a:t>
            </a:r>
            <a:r>
              <a:rPr lang="en-GB" sz="1200" dirty="0" err="1">
                <a:effectLst/>
                <a:latin typeface="+mj-lt"/>
                <a:ea typeface="+mj-ea"/>
                <a:cs typeface="+mj-cs"/>
                <a:sym typeface="Calibri"/>
              </a:rPr>
              <a:t>nicht</a:t>
            </a:r>
            <a:r>
              <a:rPr lang="en-GB" sz="1200" dirty="0">
                <a:effectLst/>
                <a:latin typeface="+mj-lt"/>
                <a:ea typeface="+mj-ea"/>
                <a:cs typeface="+mj-cs"/>
                <a:sym typeface="Calibri"/>
              </a:rPr>
              <a:t> </a:t>
            </a:r>
            <a:r>
              <a:rPr lang="en-GB" sz="1200" dirty="0" err="1">
                <a:effectLst/>
                <a:latin typeface="+mj-lt"/>
                <a:ea typeface="+mj-ea"/>
                <a:cs typeface="+mj-cs"/>
                <a:sym typeface="Calibri"/>
              </a:rPr>
              <a:t>nur</a:t>
            </a:r>
            <a:r>
              <a:rPr lang="en-GB" sz="1200" dirty="0">
                <a:effectLst/>
                <a:latin typeface="+mj-lt"/>
                <a:ea typeface="+mj-ea"/>
                <a:cs typeface="+mj-cs"/>
                <a:sym typeface="Calibri"/>
              </a:rPr>
              <a:t> auf die </a:t>
            </a:r>
            <a:r>
              <a:rPr lang="en-GB" sz="1200" dirty="0" err="1">
                <a:effectLst/>
                <a:latin typeface="+mj-lt"/>
                <a:ea typeface="+mj-ea"/>
                <a:cs typeface="+mj-cs"/>
                <a:sym typeface="Calibri"/>
              </a:rPr>
              <a:t>sprachlichen</a:t>
            </a:r>
            <a:r>
              <a:rPr lang="en-GB" sz="1200" dirty="0">
                <a:effectLst/>
                <a:latin typeface="+mj-lt"/>
                <a:ea typeface="+mj-ea"/>
                <a:cs typeface="+mj-cs"/>
                <a:sym typeface="Calibri"/>
              </a:rPr>
              <a:t> </a:t>
            </a:r>
            <a:r>
              <a:rPr lang="en-GB" sz="1200" dirty="0" err="1">
                <a:effectLst/>
                <a:latin typeface="+mj-lt"/>
                <a:ea typeface="+mj-ea"/>
                <a:cs typeface="+mj-cs"/>
                <a:sym typeface="Calibri"/>
              </a:rPr>
              <a:t>Kompetenzen</a:t>
            </a:r>
            <a:r>
              <a:rPr lang="en-GB" sz="1200" dirty="0">
                <a:effectLst/>
                <a:latin typeface="+mj-lt"/>
                <a:ea typeface="+mj-ea"/>
                <a:cs typeface="+mj-cs"/>
                <a:sym typeface="Calibri"/>
              </a:rPr>
              <a:t>, </a:t>
            </a:r>
            <a:r>
              <a:rPr lang="en-GB" sz="1200" dirty="0" err="1">
                <a:effectLst/>
                <a:latin typeface="+mj-lt"/>
                <a:ea typeface="+mj-ea"/>
                <a:cs typeface="+mj-cs"/>
                <a:sym typeface="Calibri"/>
              </a:rPr>
              <a:t>sondern</a:t>
            </a:r>
            <a:r>
              <a:rPr lang="en-GB" sz="1200" dirty="0">
                <a:effectLst/>
                <a:latin typeface="+mj-lt"/>
                <a:ea typeface="+mj-ea"/>
                <a:cs typeface="+mj-cs"/>
                <a:sym typeface="Calibri"/>
              </a:rPr>
              <a:t> </a:t>
            </a:r>
            <a:r>
              <a:rPr lang="en-GB" sz="1200" dirty="0" err="1">
                <a:effectLst/>
                <a:latin typeface="+mj-lt"/>
                <a:ea typeface="+mj-ea"/>
                <a:cs typeface="+mj-cs"/>
                <a:sym typeface="Calibri"/>
              </a:rPr>
              <a:t>betrifft</a:t>
            </a:r>
            <a:r>
              <a:rPr lang="en-GB" sz="1200" dirty="0">
                <a:effectLst/>
                <a:latin typeface="+mj-lt"/>
                <a:ea typeface="+mj-ea"/>
                <a:cs typeface="+mj-cs"/>
                <a:sym typeface="Calibri"/>
              </a:rPr>
              <a:t> </a:t>
            </a:r>
            <a:r>
              <a:rPr lang="en-GB" sz="1200" dirty="0" err="1">
                <a:effectLst/>
                <a:latin typeface="+mj-lt"/>
                <a:ea typeface="+mj-ea"/>
                <a:cs typeface="+mj-cs"/>
                <a:sym typeface="Calibri"/>
              </a:rPr>
              <a:t>auch</a:t>
            </a:r>
            <a:r>
              <a:rPr lang="en-GB" sz="1200" dirty="0">
                <a:effectLst/>
                <a:latin typeface="+mj-lt"/>
                <a:ea typeface="+mj-ea"/>
                <a:cs typeface="+mj-cs"/>
                <a:sym typeface="Calibri"/>
              </a:rPr>
              <a:t> die </a:t>
            </a:r>
            <a:r>
              <a:rPr lang="en-GB" sz="1200" dirty="0" err="1">
                <a:effectLst/>
                <a:latin typeface="+mj-lt"/>
                <a:ea typeface="+mj-ea"/>
                <a:cs typeface="+mj-cs"/>
                <a:sym typeface="Calibri"/>
              </a:rPr>
              <a:t>Persönlichkeitsbildung</a:t>
            </a:r>
            <a:r>
              <a:rPr lang="en-GB" sz="1200" dirty="0">
                <a:effectLst/>
                <a:latin typeface="+mj-lt"/>
                <a:ea typeface="+mj-ea"/>
                <a:cs typeface="+mj-cs"/>
                <a:sym typeface="Calibri"/>
              </a:rPr>
              <a:t>.</a:t>
            </a:r>
          </a:p>
          <a:p>
            <a:r>
              <a:rPr lang="de-DE" sz="1200" dirty="0">
                <a:effectLst/>
                <a:latin typeface="+mj-lt"/>
                <a:ea typeface="+mj-ea"/>
                <a:cs typeface="+mj-cs"/>
                <a:sym typeface="Calibri"/>
              </a:rPr>
              <a:t>Die Schülerinnen und Schüler erwerben Schlüsselqualifikationen, die </a:t>
            </a:r>
            <a:r>
              <a:rPr lang="de-DE" sz="1200" baseline="0" dirty="0">
                <a:effectLst/>
                <a:latin typeface="+mj-lt"/>
                <a:ea typeface="+mj-ea"/>
                <a:cs typeface="+mj-cs"/>
                <a:sym typeface="Calibri"/>
              </a:rPr>
              <a:t>die Berufschancen auswirken, </a:t>
            </a:r>
            <a:r>
              <a:rPr lang="de-DE" sz="1200" dirty="0">
                <a:effectLst/>
                <a:latin typeface="+mj-lt"/>
                <a:ea typeface="+mj-ea"/>
                <a:cs typeface="+mj-cs"/>
                <a:sym typeface="Calibri"/>
              </a:rPr>
              <a:t>indem sie z. B. viel im Team arbeiten, sich</a:t>
            </a:r>
            <a:r>
              <a:rPr lang="de-DE" sz="1200" baseline="0" dirty="0">
                <a:effectLst/>
                <a:latin typeface="+mj-lt"/>
                <a:ea typeface="+mj-ea"/>
                <a:cs typeface="+mj-cs"/>
                <a:sym typeface="Calibri"/>
              </a:rPr>
              <a:t> auf Neues einlassen, sich</a:t>
            </a:r>
            <a:r>
              <a:rPr lang="en-GB" sz="1200" baseline="0" dirty="0">
                <a:effectLst/>
                <a:latin typeface="+mj-lt"/>
                <a:ea typeface="+mj-ea"/>
                <a:cs typeface="+mj-cs"/>
                <a:sym typeface="Calibri"/>
              </a:rPr>
              <a:t> </a:t>
            </a:r>
            <a:r>
              <a:rPr lang="en-GB" sz="1200" dirty="0" err="1">
                <a:effectLst/>
                <a:latin typeface="+mj-lt"/>
                <a:ea typeface="+mj-ea"/>
                <a:cs typeface="+mj-cs"/>
                <a:sym typeface="Calibri"/>
              </a:rPr>
              <a:t>über</a:t>
            </a:r>
            <a:r>
              <a:rPr lang="en-GB" sz="1200" dirty="0">
                <a:effectLst/>
                <a:latin typeface="+mj-lt"/>
                <a:ea typeface="+mj-ea"/>
                <a:cs typeface="+mj-cs"/>
                <a:sym typeface="Calibri"/>
              </a:rPr>
              <a:t> das </a:t>
            </a:r>
            <a:r>
              <a:rPr lang="en-GB" sz="1200" dirty="0" err="1">
                <a:effectLst/>
                <a:latin typeface="+mj-lt"/>
                <a:ea typeface="+mj-ea"/>
                <a:cs typeface="+mj-cs"/>
                <a:sym typeface="Calibri"/>
              </a:rPr>
              <a:t>Normalmaß</a:t>
            </a:r>
            <a:r>
              <a:rPr lang="en-GB" sz="1200" dirty="0">
                <a:effectLst/>
                <a:latin typeface="+mj-lt"/>
                <a:ea typeface="+mj-ea"/>
                <a:cs typeface="+mj-cs"/>
                <a:sym typeface="Calibri"/>
              </a:rPr>
              <a:t> </a:t>
            </a:r>
            <a:r>
              <a:rPr lang="en-GB" sz="1200" dirty="0" err="1">
                <a:effectLst/>
                <a:latin typeface="+mj-lt"/>
                <a:ea typeface="+mj-ea"/>
                <a:cs typeface="+mj-cs"/>
                <a:sym typeface="Calibri"/>
              </a:rPr>
              <a:t>hinaus</a:t>
            </a:r>
            <a:r>
              <a:rPr lang="en-GB" sz="1200" dirty="0">
                <a:effectLst/>
                <a:latin typeface="+mj-lt"/>
                <a:ea typeface="+mj-ea"/>
                <a:cs typeface="+mj-cs"/>
                <a:sym typeface="Calibri"/>
              </a:rPr>
              <a:t> </a:t>
            </a:r>
            <a:r>
              <a:rPr lang="en-GB" sz="1200" dirty="0" err="1">
                <a:effectLst/>
                <a:latin typeface="+mj-lt"/>
                <a:ea typeface="+mj-ea"/>
                <a:cs typeface="+mj-cs"/>
                <a:sym typeface="Calibri"/>
              </a:rPr>
              <a:t>engagieren</a:t>
            </a:r>
            <a:r>
              <a:rPr lang="en-GB" sz="1200" baseline="0" dirty="0">
                <a:effectLst/>
                <a:latin typeface="+mj-lt"/>
                <a:ea typeface="+mj-ea"/>
                <a:cs typeface="+mj-cs"/>
                <a:sym typeface="Calibri"/>
              </a:rPr>
              <a:t> etc. </a:t>
            </a:r>
            <a:endParaRPr lang="en-GB" sz="1200" dirty="0">
              <a:effectLst/>
              <a:latin typeface="+mj-lt"/>
              <a:ea typeface="+mj-ea"/>
              <a:cs typeface="+mj-cs"/>
              <a:sym typeface="Calibri"/>
            </a:endParaRPr>
          </a:p>
          <a:p>
            <a:endParaRPr lang="x-none" dirty="0"/>
          </a:p>
        </p:txBody>
      </p:sp>
    </p:spTree>
    <p:extLst>
      <p:ext uri="{BB962C8B-B14F-4D97-AF65-F5344CB8AC3E}">
        <p14:creationId xmlns:p14="http://schemas.microsoft.com/office/powerpoint/2010/main" val="1740013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200" dirty="0" err="1">
                <a:effectLst/>
                <a:latin typeface="+mj-lt"/>
                <a:ea typeface="+mj-ea"/>
                <a:cs typeface="+mj-cs"/>
                <a:sym typeface="Calibri"/>
              </a:rPr>
              <a:t>Hier</a:t>
            </a:r>
            <a:r>
              <a:rPr lang="en-GB" sz="1200" dirty="0">
                <a:effectLst/>
                <a:latin typeface="+mj-lt"/>
                <a:ea typeface="+mj-ea"/>
                <a:cs typeface="+mj-cs"/>
                <a:sym typeface="Calibri"/>
              </a:rPr>
              <a:t> </a:t>
            </a:r>
            <a:r>
              <a:rPr lang="en-GB" sz="1200" dirty="0" err="1">
                <a:effectLst/>
                <a:latin typeface="+mj-lt"/>
                <a:ea typeface="+mj-ea"/>
                <a:cs typeface="+mj-cs"/>
                <a:sym typeface="Calibri"/>
              </a:rPr>
              <a:t>bitte</a:t>
            </a:r>
            <a:r>
              <a:rPr lang="en-GB" sz="1200" dirty="0">
                <a:effectLst/>
                <a:latin typeface="+mj-lt"/>
                <a:ea typeface="+mj-ea"/>
                <a:cs typeface="+mj-cs"/>
                <a:sym typeface="Calibri"/>
              </a:rPr>
              <a:t> die </a:t>
            </a:r>
            <a:r>
              <a:rPr lang="en-GB" sz="1200" dirty="0" err="1">
                <a:effectLst/>
                <a:latin typeface="+mj-lt"/>
                <a:ea typeface="+mj-ea"/>
                <a:cs typeface="+mj-cs"/>
                <a:sym typeface="Calibri"/>
              </a:rPr>
              <a:t>Ansprechpartner</a:t>
            </a:r>
            <a:r>
              <a:rPr lang="en-GB" sz="1200" dirty="0">
                <a:effectLst/>
                <a:latin typeface="+mj-lt"/>
                <a:ea typeface="+mj-ea"/>
                <a:cs typeface="+mj-cs"/>
                <a:sym typeface="Calibri"/>
              </a:rPr>
              <a:t> der </a:t>
            </a:r>
            <a:r>
              <a:rPr lang="en-GB" sz="1200" dirty="0" err="1">
                <a:effectLst/>
                <a:latin typeface="+mj-lt"/>
                <a:ea typeface="+mj-ea"/>
                <a:cs typeface="+mj-cs"/>
                <a:sym typeface="Calibri"/>
              </a:rPr>
              <a:t>jeweiligen</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Schule</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eintragen</a:t>
            </a:r>
            <a:r>
              <a:rPr lang="en-GB" sz="1200" baseline="0" dirty="0">
                <a:effectLst/>
                <a:latin typeface="+mj-lt"/>
                <a:ea typeface="+mj-ea"/>
                <a:cs typeface="+mj-cs"/>
                <a:sym typeface="Calibri"/>
              </a:rPr>
              <a:t>.</a:t>
            </a:r>
            <a:endParaRPr lang="en-GB" sz="1200" dirty="0">
              <a:effectLst/>
              <a:latin typeface="+mj-lt"/>
              <a:ea typeface="+mj-ea"/>
              <a:cs typeface="+mj-cs"/>
              <a:sym typeface="Calibri"/>
            </a:endParaRPr>
          </a:p>
        </p:txBody>
      </p:sp>
    </p:spTree>
    <p:extLst>
      <p:ext uri="{BB962C8B-B14F-4D97-AF65-F5344CB8AC3E}">
        <p14:creationId xmlns:p14="http://schemas.microsoft.com/office/powerpoint/2010/main" val="1740013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200" dirty="0" err="1">
                <a:effectLst/>
                <a:latin typeface="+mj-lt"/>
                <a:ea typeface="+mj-ea"/>
                <a:cs typeface="+mj-cs"/>
                <a:sym typeface="Calibri"/>
              </a:rPr>
              <a:t>Hier</a:t>
            </a:r>
            <a:r>
              <a:rPr lang="en-GB" sz="1200" dirty="0">
                <a:effectLst/>
                <a:latin typeface="+mj-lt"/>
                <a:ea typeface="+mj-ea"/>
                <a:cs typeface="+mj-cs"/>
                <a:sym typeface="Calibri"/>
              </a:rPr>
              <a:t> </a:t>
            </a:r>
            <a:r>
              <a:rPr lang="en-GB" sz="1200" dirty="0" err="1">
                <a:effectLst/>
                <a:latin typeface="+mj-lt"/>
                <a:ea typeface="+mj-ea"/>
                <a:cs typeface="+mj-cs"/>
                <a:sym typeface="Calibri"/>
              </a:rPr>
              <a:t>bitte</a:t>
            </a:r>
            <a:r>
              <a:rPr lang="en-GB" sz="1200" dirty="0">
                <a:effectLst/>
                <a:latin typeface="+mj-lt"/>
                <a:ea typeface="+mj-ea"/>
                <a:cs typeface="+mj-cs"/>
                <a:sym typeface="Calibri"/>
              </a:rPr>
              <a:t> die </a:t>
            </a:r>
            <a:r>
              <a:rPr lang="en-GB" sz="1200" dirty="0" err="1">
                <a:effectLst/>
                <a:latin typeface="+mj-lt"/>
                <a:ea typeface="+mj-ea"/>
                <a:cs typeface="+mj-cs"/>
                <a:sym typeface="Calibri"/>
              </a:rPr>
              <a:t>Ansprechpartner</a:t>
            </a:r>
            <a:r>
              <a:rPr lang="en-GB" sz="1200" dirty="0">
                <a:effectLst/>
                <a:latin typeface="+mj-lt"/>
                <a:ea typeface="+mj-ea"/>
                <a:cs typeface="+mj-cs"/>
                <a:sym typeface="Calibri"/>
              </a:rPr>
              <a:t> der </a:t>
            </a:r>
            <a:r>
              <a:rPr lang="en-GB" sz="1200" dirty="0" err="1">
                <a:effectLst/>
                <a:latin typeface="+mj-lt"/>
                <a:ea typeface="+mj-ea"/>
                <a:cs typeface="+mj-cs"/>
                <a:sym typeface="Calibri"/>
              </a:rPr>
              <a:t>jeweiligen</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Schule</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eintragen</a:t>
            </a:r>
            <a:r>
              <a:rPr lang="en-GB" sz="1200" baseline="0" dirty="0">
                <a:effectLst/>
                <a:latin typeface="+mj-lt"/>
                <a:ea typeface="+mj-ea"/>
                <a:cs typeface="+mj-cs"/>
                <a:sym typeface="Calibri"/>
              </a:rPr>
              <a:t>.</a:t>
            </a:r>
            <a:endParaRPr lang="en-GB" sz="1200" dirty="0">
              <a:effectLst/>
              <a:latin typeface="+mj-lt"/>
              <a:ea typeface="+mj-ea"/>
              <a:cs typeface="+mj-cs"/>
              <a:sym typeface="Calibri"/>
            </a:endParaRPr>
          </a:p>
        </p:txBody>
      </p:sp>
    </p:spTree>
    <p:extLst>
      <p:ext uri="{BB962C8B-B14F-4D97-AF65-F5344CB8AC3E}">
        <p14:creationId xmlns:p14="http://schemas.microsoft.com/office/powerpoint/2010/main" val="1740013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200" dirty="0" err="1">
                <a:effectLst/>
                <a:latin typeface="+mj-lt"/>
                <a:ea typeface="+mj-ea"/>
                <a:cs typeface="+mj-cs"/>
                <a:sym typeface="Calibri"/>
              </a:rPr>
              <a:t>Hier</a:t>
            </a:r>
            <a:r>
              <a:rPr lang="en-GB" sz="1200" dirty="0">
                <a:effectLst/>
                <a:latin typeface="+mj-lt"/>
                <a:ea typeface="+mj-ea"/>
                <a:cs typeface="+mj-cs"/>
                <a:sym typeface="Calibri"/>
              </a:rPr>
              <a:t> </a:t>
            </a:r>
            <a:r>
              <a:rPr lang="en-GB" sz="1200" dirty="0" err="1">
                <a:effectLst/>
                <a:latin typeface="+mj-lt"/>
                <a:ea typeface="+mj-ea"/>
                <a:cs typeface="+mj-cs"/>
                <a:sym typeface="Calibri"/>
              </a:rPr>
              <a:t>bitte</a:t>
            </a:r>
            <a:r>
              <a:rPr lang="en-GB" sz="1200" dirty="0">
                <a:effectLst/>
                <a:latin typeface="+mj-lt"/>
                <a:ea typeface="+mj-ea"/>
                <a:cs typeface="+mj-cs"/>
                <a:sym typeface="Calibri"/>
              </a:rPr>
              <a:t> die </a:t>
            </a:r>
            <a:r>
              <a:rPr lang="en-GB" sz="1200" dirty="0" err="1">
                <a:effectLst/>
                <a:latin typeface="+mj-lt"/>
                <a:ea typeface="+mj-ea"/>
                <a:cs typeface="+mj-cs"/>
                <a:sym typeface="Calibri"/>
              </a:rPr>
              <a:t>Ansprechpartner</a:t>
            </a:r>
            <a:r>
              <a:rPr lang="en-GB" sz="1200" dirty="0">
                <a:effectLst/>
                <a:latin typeface="+mj-lt"/>
                <a:ea typeface="+mj-ea"/>
                <a:cs typeface="+mj-cs"/>
                <a:sym typeface="Calibri"/>
              </a:rPr>
              <a:t> der </a:t>
            </a:r>
            <a:r>
              <a:rPr lang="en-GB" sz="1200" dirty="0" err="1">
                <a:effectLst/>
                <a:latin typeface="+mj-lt"/>
                <a:ea typeface="+mj-ea"/>
                <a:cs typeface="+mj-cs"/>
                <a:sym typeface="Calibri"/>
              </a:rPr>
              <a:t>jeweiligen</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Schule</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eintragen</a:t>
            </a:r>
            <a:r>
              <a:rPr lang="en-GB" sz="1200" baseline="0" dirty="0">
                <a:effectLst/>
                <a:latin typeface="+mj-lt"/>
                <a:ea typeface="+mj-ea"/>
                <a:cs typeface="+mj-cs"/>
                <a:sym typeface="Calibri"/>
              </a:rPr>
              <a:t>.</a:t>
            </a:r>
            <a:endParaRPr lang="en-GB" sz="1200" dirty="0">
              <a:effectLst/>
              <a:latin typeface="+mj-lt"/>
              <a:ea typeface="+mj-ea"/>
              <a:cs typeface="+mj-cs"/>
              <a:sym typeface="Calibri"/>
            </a:endParaRPr>
          </a:p>
        </p:txBody>
      </p:sp>
    </p:spTree>
    <p:extLst>
      <p:ext uri="{BB962C8B-B14F-4D97-AF65-F5344CB8AC3E}">
        <p14:creationId xmlns:p14="http://schemas.microsoft.com/office/powerpoint/2010/main" val="1740013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200" dirty="0" err="1">
                <a:effectLst/>
                <a:latin typeface="+mj-lt"/>
                <a:ea typeface="+mj-ea"/>
                <a:cs typeface="+mj-cs"/>
                <a:sym typeface="Calibri"/>
              </a:rPr>
              <a:t>Hier</a:t>
            </a:r>
            <a:r>
              <a:rPr lang="en-GB" sz="1200" dirty="0">
                <a:effectLst/>
                <a:latin typeface="+mj-lt"/>
                <a:ea typeface="+mj-ea"/>
                <a:cs typeface="+mj-cs"/>
                <a:sym typeface="Calibri"/>
              </a:rPr>
              <a:t> </a:t>
            </a:r>
            <a:r>
              <a:rPr lang="en-GB" sz="1200" dirty="0" err="1">
                <a:effectLst/>
                <a:latin typeface="+mj-lt"/>
                <a:ea typeface="+mj-ea"/>
                <a:cs typeface="+mj-cs"/>
                <a:sym typeface="Calibri"/>
              </a:rPr>
              <a:t>bitte</a:t>
            </a:r>
            <a:r>
              <a:rPr lang="en-GB" sz="1200" dirty="0">
                <a:effectLst/>
                <a:latin typeface="+mj-lt"/>
                <a:ea typeface="+mj-ea"/>
                <a:cs typeface="+mj-cs"/>
                <a:sym typeface="Calibri"/>
              </a:rPr>
              <a:t> die </a:t>
            </a:r>
            <a:r>
              <a:rPr lang="en-GB" sz="1200" dirty="0" err="1">
                <a:effectLst/>
                <a:latin typeface="+mj-lt"/>
                <a:ea typeface="+mj-ea"/>
                <a:cs typeface="+mj-cs"/>
                <a:sym typeface="Calibri"/>
              </a:rPr>
              <a:t>Ansprechpartner</a:t>
            </a:r>
            <a:r>
              <a:rPr lang="en-GB" sz="1200" dirty="0">
                <a:effectLst/>
                <a:latin typeface="+mj-lt"/>
                <a:ea typeface="+mj-ea"/>
                <a:cs typeface="+mj-cs"/>
                <a:sym typeface="Calibri"/>
              </a:rPr>
              <a:t> der </a:t>
            </a:r>
            <a:r>
              <a:rPr lang="en-GB" sz="1200" dirty="0" err="1">
                <a:effectLst/>
                <a:latin typeface="+mj-lt"/>
                <a:ea typeface="+mj-ea"/>
                <a:cs typeface="+mj-cs"/>
                <a:sym typeface="Calibri"/>
              </a:rPr>
              <a:t>jeweiligen</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Schule</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eintragen</a:t>
            </a:r>
            <a:r>
              <a:rPr lang="en-GB" sz="1200" baseline="0" dirty="0">
                <a:effectLst/>
                <a:latin typeface="+mj-lt"/>
                <a:ea typeface="+mj-ea"/>
                <a:cs typeface="+mj-cs"/>
                <a:sym typeface="Calibri"/>
              </a:rPr>
              <a:t>.</a:t>
            </a:r>
            <a:endParaRPr lang="en-GB" sz="1200" dirty="0">
              <a:effectLst/>
              <a:latin typeface="+mj-lt"/>
              <a:ea typeface="+mj-ea"/>
              <a:cs typeface="+mj-cs"/>
              <a:sym typeface="Calibri"/>
            </a:endParaRPr>
          </a:p>
        </p:txBody>
      </p:sp>
    </p:spTree>
    <p:extLst>
      <p:ext uri="{BB962C8B-B14F-4D97-AF65-F5344CB8AC3E}">
        <p14:creationId xmlns:p14="http://schemas.microsoft.com/office/powerpoint/2010/main" val="1740013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mj-lt"/>
                <a:ea typeface="+mj-ea"/>
                <a:cs typeface="+mj-cs"/>
                <a:sym typeface="Calibri"/>
              </a:rPr>
              <a:t>Das </a:t>
            </a:r>
            <a:r>
              <a:rPr lang="en-GB" sz="1200" dirty="0" err="1">
                <a:effectLst/>
                <a:latin typeface="+mj-lt"/>
                <a:ea typeface="+mj-ea"/>
                <a:cs typeface="+mj-cs"/>
                <a:sym typeface="Calibri"/>
              </a:rPr>
              <a:t>Angebot</a:t>
            </a:r>
            <a:r>
              <a:rPr lang="en-GB" sz="1200" dirty="0">
                <a:effectLst/>
                <a:latin typeface="+mj-lt"/>
                <a:ea typeface="+mj-ea"/>
                <a:cs typeface="+mj-cs"/>
                <a:sym typeface="Calibri"/>
              </a:rPr>
              <a:t> </a:t>
            </a:r>
            <a:r>
              <a:rPr lang="en-GB" sz="1200" dirty="0" err="1">
                <a:effectLst/>
                <a:latin typeface="+mj-lt"/>
                <a:ea typeface="+mj-ea"/>
                <a:cs typeface="+mj-cs"/>
                <a:sym typeface="Calibri"/>
              </a:rPr>
              <a:t>hängt</a:t>
            </a:r>
            <a:r>
              <a:rPr lang="en-GB" sz="1200" dirty="0">
                <a:effectLst/>
                <a:latin typeface="+mj-lt"/>
                <a:ea typeface="+mj-ea"/>
                <a:cs typeface="+mj-cs"/>
                <a:sym typeface="Calibri"/>
              </a:rPr>
              <a:t> von der </a:t>
            </a:r>
            <a:r>
              <a:rPr lang="en-GB" sz="1200" dirty="0" err="1">
                <a:effectLst/>
                <a:latin typeface="+mj-lt"/>
                <a:ea typeface="+mj-ea"/>
                <a:cs typeface="+mj-cs"/>
                <a:sym typeface="Calibri"/>
              </a:rPr>
              <a:t>personellen</a:t>
            </a:r>
            <a:r>
              <a:rPr lang="en-GB" sz="1200" dirty="0">
                <a:effectLst/>
                <a:latin typeface="+mj-lt"/>
                <a:ea typeface="+mj-ea"/>
                <a:cs typeface="+mj-cs"/>
                <a:sym typeface="Calibri"/>
              </a:rPr>
              <a:t> </a:t>
            </a:r>
            <a:r>
              <a:rPr lang="en-GB" sz="1200" dirty="0" err="1">
                <a:effectLst/>
                <a:latin typeface="+mj-lt"/>
                <a:ea typeface="+mj-ea"/>
                <a:cs typeface="+mj-cs"/>
                <a:sym typeface="Calibri"/>
              </a:rPr>
              <a:t>Ausstattung</a:t>
            </a:r>
            <a:r>
              <a:rPr lang="en-GB" sz="1200" dirty="0">
                <a:effectLst/>
                <a:latin typeface="+mj-lt"/>
                <a:ea typeface="+mj-ea"/>
                <a:cs typeface="+mj-cs"/>
                <a:sym typeface="Calibri"/>
              </a:rPr>
              <a:t> der </a:t>
            </a:r>
            <a:r>
              <a:rPr lang="en-GB" sz="1200" dirty="0" err="1">
                <a:effectLst/>
                <a:latin typeface="+mj-lt"/>
                <a:ea typeface="+mj-ea"/>
                <a:cs typeface="+mj-cs"/>
                <a:sym typeface="Calibri"/>
              </a:rPr>
              <a:t>jeweiligen</a:t>
            </a:r>
            <a:r>
              <a:rPr lang="en-GB" sz="1200" dirty="0">
                <a:effectLst/>
                <a:latin typeface="+mj-lt"/>
                <a:ea typeface="+mj-ea"/>
                <a:cs typeface="+mj-cs"/>
                <a:sym typeface="Calibri"/>
              </a:rPr>
              <a:t> Schule ab.</a:t>
            </a:r>
          </a:p>
          <a:p>
            <a:pPr marL="0" marR="0" indent="0" defTabSz="914400" eaLnBrk="1" fontAlgn="auto" latinLnBrk="0" hangingPunct="1">
              <a:lnSpc>
                <a:spcPct val="100000"/>
              </a:lnSpc>
              <a:spcBef>
                <a:spcPts val="0"/>
              </a:spcBef>
              <a:spcAft>
                <a:spcPts val="0"/>
              </a:spcAft>
              <a:buClrTx/>
              <a:buSzTx/>
              <a:buFontTx/>
              <a:buNone/>
              <a:tabLst/>
              <a:defRPr/>
            </a:pPr>
            <a:r>
              <a:rPr lang="de-DE" sz="1200" dirty="0">
                <a:effectLst/>
                <a:latin typeface="+mj-lt"/>
                <a:ea typeface="+mj-ea"/>
                <a:cs typeface="+mj-cs"/>
                <a:sym typeface="Calibri"/>
              </a:rPr>
              <a:t>Im</a:t>
            </a:r>
            <a:r>
              <a:rPr lang="de-DE" sz="1200" baseline="0" dirty="0">
                <a:effectLst/>
                <a:latin typeface="+mj-lt"/>
                <a:ea typeface="+mj-ea"/>
                <a:cs typeface="+mj-cs"/>
                <a:sym typeface="Calibri"/>
              </a:rPr>
              <a:t> </a:t>
            </a:r>
            <a:r>
              <a:rPr lang="de-DE" sz="1200" dirty="0">
                <a:effectLst/>
                <a:latin typeface="+mj-lt"/>
                <a:ea typeface="+mj-ea"/>
                <a:cs typeface="+mj-cs"/>
                <a:sym typeface="Calibri"/>
              </a:rPr>
              <a:t>Idealfall kann</a:t>
            </a:r>
            <a:r>
              <a:rPr lang="de-DE" sz="1200" baseline="0" dirty="0">
                <a:effectLst/>
                <a:latin typeface="+mj-lt"/>
                <a:ea typeface="+mj-ea"/>
                <a:cs typeface="+mj-cs"/>
                <a:sym typeface="Calibri"/>
              </a:rPr>
              <a:t> </a:t>
            </a:r>
            <a:r>
              <a:rPr lang="de-DE" sz="1200" dirty="0">
                <a:effectLst/>
                <a:latin typeface="+mj-lt"/>
                <a:ea typeface="+mj-ea"/>
                <a:cs typeface="+mj-cs"/>
                <a:sym typeface="Calibri"/>
              </a:rPr>
              <a:t>für alle Wahlpflichtfächergruppen oder entsprechende Koppelungen der </a:t>
            </a:r>
            <a:r>
              <a:rPr lang="de-DE" sz="1200" i="0" dirty="0">
                <a:effectLst/>
                <a:latin typeface="+mj-lt"/>
                <a:ea typeface="+mj-ea"/>
                <a:cs typeface="+mj-cs"/>
                <a:sym typeface="Calibri"/>
              </a:rPr>
              <a:t>Bilinguale Zug</a:t>
            </a:r>
            <a:r>
              <a:rPr lang="de-DE" sz="1200" i="0" baseline="0" dirty="0">
                <a:effectLst/>
                <a:latin typeface="+mj-lt"/>
                <a:ea typeface="+mj-ea"/>
                <a:cs typeface="+mj-cs"/>
                <a:sym typeface="Calibri"/>
              </a:rPr>
              <a:t> </a:t>
            </a:r>
            <a:r>
              <a:rPr lang="de-DE" sz="1200" dirty="0">
                <a:effectLst/>
                <a:latin typeface="+mj-lt"/>
                <a:ea typeface="+mj-ea"/>
                <a:cs typeface="+mj-cs"/>
                <a:sym typeface="Calibri"/>
              </a:rPr>
              <a:t>parallel angeboten werden. </a:t>
            </a:r>
          </a:p>
        </p:txBody>
      </p:sp>
    </p:spTree>
    <p:extLst>
      <p:ext uri="{BB962C8B-B14F-4D97-AF65-F5344CB8AC3E}">
        <p14:creationId xmlns:p14="http://schemas.microsoft.com/office/powerpoint/2010/main" val="2729055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endParaRPr lang="de-DE" dirty="0"/>
          </a:p>
        </p:txBody>
      </p:sp>
    </p:spTree>
    <p:extLst>
      <p:ext uri="{BB962C8B-B14F-4D97-AF65-F5344CB8AC3E}">
        <p14:creationId xmlns:p14="http://schemas.microsoft.com/office/powerpoint/2010/main" val="2676120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endParaRPr lang="de-DE" dirty="0"/>
          </a:p>
        </p:txBody>
      </p:sp>
    </p:spTree>
    <p:extLst>
      <p:ext uri="{BB962C8B-B14F-4D97-AF65-F5344CB8AC3E}">
        <p14:creationId xmlns:p14="http://schemas.microsoft.com/office/powerpoint/2010/main" val="2676120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Aft>
                <a:spcPts val="1200"/>
              </a:spcAft>
              <a:buSzPct val="100000"/>
              <a:defRPr sz="2400"/>
            </a:pPr>
            <a:r>
              <a:rPr lang="de-DE" sz="1200" b="1" i="0" dirty="0"/>
              <a:t>Authentische Sprechanlässe: </a:t>
            </a:r>
          </a:p>
          <a:p>
            <a:pPr marL="0" indent="0">
              <a:spcAft>
                <a:spcPts val="1200"/>
              </a:spcAft>
              <a:buSzPct val="100000"/>
              <a:buFont typeface="Arial"/>
              <a:buNone/>
              <a:defRPr sz="2400"/>
            </a:pPr>
            <a:r>
              <a:rPr lang="de-DE" sz="1200" i="0" dirty="0"/>
              <a:t>Die Schüler erhalten hiermit in der Schule die Gelegenheit, ihre sprachlichen Kompetenzen in authentischen (sachbezogenen) Situationen zu schulen und lernen damit, authentisch mit der Fremdsprache umzugehen.</a:t>
            </a:r>
          </a:p>
          <a:p>
            <a:endParaRPr lang="de-DE" i="0" dirty="0"/>
          </a:p>
          <a:p>
            <a:pPr>
              <a:spcAft>
                <a:spcPts val="1200"/>
              </a:spcAft>
              <a:buSzPct val="100000"/>
              <a:defRPr sz="2400"/>
            </a:pPr>
            <a:r>
              <a:rPr lang="de-DE" sz="1200" b="1" i="0" dirty="0"/>
              <a:t>Neue Perspektiven: </a:t>
            </a:r>
            <a:endParaRPr lang="de-DE" sz="1200" i="0" dirty="0"/>
          </a:p>
          <a:p>
            <a:pPr marL="0" indent="0">
              <a:spcAft>
                <a:spcPts val="1200"/>
              </a:spcAft>
              <a:buSzPct val="100000"/>
              <a:buFont typeface="Arial"/>
              <a:buNone/>
              <a:defRPr sz="2400"/>
            </a:pPr>
            <a:r>
              <a:rPr lang="de-DE" sz="1200" i="0" dirty="0"/>
              <a:t>In vielen Fächern, z.B. Geschichte, WR, Sport, etc. können beispielsweise Themen aus dem Blickwinkel anderer (englischsprachiger) Länder und Kulturen kennen gelernt und diskutiert werden. Schüler erhalten damit Unterstützung, Stereotypen abzubauen und andere Länder und Kulturen aus deren Blickwinkel zu verstehen.</a:t>
            </a:r>
            <a:endParaRPr lang="de-DE" sz="1400" i="0" dirty="0"/>
          </a:p>
          <a:p>
            <a:pPr marL="0" marR="0" indent="0" defTabSz="914400" eaLnBrk="1" fontAlgn="auto" latinLnBrk="0" hangingPunct="1">
              <a:lnSpc>
                <a:spcPct val="100000"/>
              </a:lnSpc>
              <a:spcBef>
                <a:spcPts val="0"/>
              </a:spcBef>
              <a:spcAft>
                <a:spcPts val="0"/>
              </a:spcAft>
              <a:buClrTx/>
              <a:buSzTx/>
              <a:buFontTx/>
              <a:buNone/>
              <a:tabLst/>
              <a:defRPr/>
            </a:pPr>
            <a:endParaRPr lang="de-DE" dirty="0"/>
          </a:p>
        </p:txBody>
      </p:sp>
    </p:spTree>
    <p:extLst>
      <p:ext uri="{BB962C8B-B14F-4D97-AF65-F5344CB8AC3E}">
        <p14:creationId xmlns:p14="http://schemas.microsoft.com/office/powerpoint/2010/main" val="2676120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Hinweis: </a:t>
            </a:r>
          </a:p>
          <a:p>
            <a:r>
              <a:rPr lang="de-DE" dirty="0"/>
              <a:t>Die Schülerinnen und Schüler entscheiden sich verpflichtend für die Teilnahme am kompletten </a:t>
            </a:r>
            <a:r>
              <a:rPr lang="de-DE" i="0" dirty="0"/>
              <a:t>Bilingualen Zug</a:t>
            </a:r>
            <a:r>
              <a:rPr lang="de-DE" dirty="0"/>
              <a:t>, der die Jahrgangsstufe 7 bis 9 umfasst.</a:t>
            </a:r>
            <a:r>
              <a:rPr lang="x-none" sz="1200"/>
              <a:t> </a:t>
            </a:r>
            <a:br>
              <a:rPr lang="de-DE" sz="1200" dirty="0"/>
            </a:br>
            <a:r>
              <a:rPr lang="de-DE" sz="1200" dirty="0"/>
              <a:t>Ein Ausstieg aus dem Bilingualen Zug ist daher in der Regel nicht möglich (vergleichbar mit sonstiger Zweigwahl).</a:t>
            </a:r>
          </a:p>
          <a:p>
            <a:endParaRPr kumimoji="0" lang="de-DE" sz="1200" b="0" i="0" u="none" strike="noStrike" cap="none" spc="0" normalizeH="0" baseline="0" dirty="0">
              <a:ln>
                <a:noFill/>
              </a:ln>
              <a:solidFill>
                <a:srgbClr val="000000"/>
              </a:solidFill>
              <a:effectLst/>
              <a:uFillTx/>
              <a:latin typeface="+mj-lt"/>
              <a:ea typeface="+mj-ea"/>
              <a:cs typeface="+mj-cs"/>
              <a:sym typeface="Calibri"/>
            </a:endParaRPr>
          </a:p>
          <a:p>
            <a:r>
              <a:rPr lang="en-GB" sz="1200" dirty="0" err="1">
                <a:effectLst/>
                <a:latin typeface="+mj-lt"/>
                <a:ea typeface="+mj-ea"/>
                <a:cs typeface="+mj-cs"/>
                <a:sym typeface="Calibri"/>
              </a:rPr>
              <a:t>Anmerkung</a:t>
            </a:r>
            <a:r>
              <a:rPr lang="en-GB" sz="1200" dirty="0">
                <a:effectLst/>
                <a:latin typeface="+mj-lt"/>
                <a:ea typeface="+mj-ea"/>
                <a:cs typeface="+mj-cs"/>
                <a:sym typeface="Calibri"/>
              </a:rPr>
              <a:t> </a:t>
            </a:r>
            <a:r>
              <a:rPr lang="en-GB" sz="1200" dirty="0" err="1">
                <a:effectLst/>
                <a:latin typeface="+mj-lt"/>
                <a:ea typeface="+mj-ea"/>
                <a:cs typeface="+mj-cs"/>
                <a:sym typeface="Calibri"/>
              </a:rPr>
              <a:t>zum</a:t>
            </a:r>
            <a:r>
              <a:rPr lang="en-GB" sz="1200" dirty="0">
                <a:effectLst/>
                <a:latin typeface="+mj-lt"/>
                <a:ea typeface="+mj-ea"/>
                <a:cs typeface="+mj-cs"/>
                <a:sym typeface="Calibri"/>
              </a:rPr>
              <a:t> </a:t>
            </a:r>
            <a:r>
              <a:rPr lang="en-GB" sz="1200" dirty="0" err="1">
                <a:effectLst/>
                <a:latin typeface="+mj-lt"/>
                <a:ea typeface="+mj-ea"/>
                <a:cs typeface="+mj-cs"/>
                <a:sym typeface="Calibri"/>
              </a:rPr>
              <a:t>Begriff</a:t>
            </a:r>
            <a:r>
              <a:rPr lang="en-GB" sz="1200" dirty="0">
                <a:effectLst/>
                <a:latin typeface="+mj-lt"/>
                <a:ea typeface="+mj-ea"/>
                <a:cs typeface="+mj-cs"/>
                <a:sym typeface="Calibri"/>
              </a:rPr>
              <a:t> </a:t>
            </a:r>
            <a:r>
              <a:rPr lang="en-GB" sz="1200" b="1" i="0" dirty="0" err="1">
                <a:effectLst/>
                <a:latin typeface="+mj-lt"/>
                <a:ea typeface="+mj-ea"/>
                <a:cs typeface="+mj-cs"/>
                <a:sym typeface="Calibri"/>
              </a:rPr>
              <a:t>Bilingualer</a:t>
            </a:r>
            <a:r>
              <a:rPr lang="en-GB" sz="1200" b="1" i="0" dirty="0">
                <a:effectLst/>
                <a:latin typeface="+mj-lt"/>
                <a:ea typeface="+mj-ea"/>
                <a:cs typeface="+mj-cs"/>
                <a:sym typeface="Calibri"/>
              </a:rPr>
              <a:t> </a:t>
            </a:r>
            <a:r>
              <a:rPr lang="en-GB" sz="1200" b="1" i="0" dirty="0" err="1">
                <a:effectLst/>
                <a:latin typeface="+mj-lt"/>
                <a:ea typeface="+mj-ea"/>
                <a:cs typeface="+mj-cs"/>
                <a:sym typeface="Calibri"/>
              </a:rPr>
              <a:t>Sachfachunterricht</a:t>
            </a:r>
            <a:r>
              <a:rPr lang="en-GB" sz="1200" i="0" dirty="0">
                <a:effectLst/>
                <a:latin typeface="+mj-lt"/>
                <a:ea typeface="+mj-ea"/>
                <a:cs typeface="+mj-cs"/>
                <a:sym typeface="Calibri"/>
              </a:rPr>
              <a:t>:</a:t>
            </a:r>
          </a:p>
          <a:p>
            <a:r>
              <a:rPr lang="en-GB" sz="1200" dirty="0" err="1">
                <a:effectLst/>
                <a:latin typeface="+mj-lt"/>
                <a:ea typeface="+mj-ea"/>
                <a:cs typeface="+mj-cs"/>
                <a:sym typeface="Calibri"/>
              </a:rPr>
              <a:t>Es</a:t>
            </a:r>
            <a:r>
              <a:rPr lang="en-GB" sz="1200" dirty="0">
                <a:effectLst/>
                <a:latin typeface="+mj-lt"/>
                <a:ea typeface="+mj-ea"/>
                <a:cs typeface="+mj-cs"/>
                <a:sym typeface="Calibri"/>
              </a:rPr>
              <a:t> </a:t>
            </a:r>
            <a:r>
              <a:rPr lang="en-GB" sz="1200" dirty="0" err="1">
                <a:effectLst/>
                <a:latin typeface="+mj-lt"/>
                <a:ea typeface="+mj-ea"/>
                <a:cs typeface="+mj-cs"/>
                <a:sym typeface="Calibri"/>
              </a:rPr>
              <a:t>ist</a:t>
            </a:r>
            <a:r>
              <a:rPr lang="en-GB" sz="1200" dirty="0">
                <a:effectLst/>
                <a:latin typeface="+mj-lt"/>
                <a:ea typeface="+mj-ea"/>
                <a:cs typeface="+mj-cs"/>
                <a:sym typeface="Calibri"/>
              </a:rPr>
              <a:t> </a:t>
            </a:r>
            <a:r>
              <a:rPr lang="en-GB" sz="1200" dirty="0" err="1">
                <a:effectLst/>
                <a:latin typeface="+mj-lt"/>
                <a:ea typeface="+mj-ea"/>
                <a:cs typeface="+mj-cs"/>
                <a:sym typeface="Calibri"/>
              </a:rPr>
              <a:t>nicht</a:t>
            </a:r>
            <a:r>
              <a:rPr lang="en-GB" sz="1200" dirty="0">
                <a:effectLst/>
                <a:latin typeface="+mj-lt"/>
                <a:ea typeface="+mj-ea"/>
                <a:cs typeface="+mj-cs"/>
                <a:sym typeface="Calibri"/>
              </a:rPr>
              <a:t> </a:t>
            </a:r>
            <a:r>
              <a:rPr lang="en-GB" sz="1200" dirty="0" err="1">
                <a:effectLst/>
                <a:latin typeface="+mj-lt"/>
                <a:ea typeface="+mj-ea"/>
                <a:cs typeface="+mj-cs"/>
                <a:sym typeface="Calibri"/>
              </a:rPr>
              <a:t>gedacht</a:t>
            </a:r>
            <a:r>
              <a:rPr lang="en-GB" sz="1200" dirty="0">
                <a:effectLst/>
                <a:latin typeface="+mj-lt"/>
                <a:ea typeface="+mj-ea"/>
                <a:cs typeface="+mj-cs"/>
                <a:sym typeface="Calibri"/>
              </a:rPr>
              <a:t>, </a:t>
            </a:r>
            <a:r>
              <a:rPr lang="en-GB" sz="1200" dirty="0" err="1">
                <a:effectLst/>
                <a:latin typeface="+mj-lt"/>
                <a:ea typeface="+mj-ea"/>
                <a:cs typeface="+mj-cs"/>
                <a:sym typeface="Calibri"/>
              </a:rPr>
              <a:t>innerhalb</a:t>
            </a:r>
            <a:r>
              <a:rPr lang="en-GB" sz="1200" dirty="0">
                <a:effectLst/>
                <a:latin typeface="+mj-lt"/>
                <a:ea typeface="+mj-ea"/>
                <a:cs typeface="+mj-cs"/>
                <a:sym typeface="Calibri"/>
              </a:rPr>
              <a:t> </a:t>
            </a:r>
            <a:r>
              <a:rPr lang="en-GB" sz="1200" dirty="0" err="1">
                <a:effectLst/>
                <a:latin typeface="+mj-lt"/>
                <a:ea typeface="+mj-ea"/>
                <a:cs typeface="+mj-cs"/>
                <a:sym typeface="Calibri"/>
              </a:rPr>
              <a:t>einer</a:t>
            </a:r>
            <a:r>
              <a:rPr lang="en-GB" sz="1200" dirty="0">
                <a:effectLst/>
                <a:latin typeface="+mj-lt"/>
                <a:ea typeface="+mj-ea"/>
                <a:cs typeface="+mj-cs"/>
                <a:sym typeface="Calibri"/>
              </a:rPr>
              <a:t> </a:t>
            </a:r>
            <a:r>
              <a:rPr lang="en-GB" sz="1200" dirty="0" err="1">
                <a:effectLst/>
                <a:latin typeface="+mj-lt"/>
                <a:ea typeface="+mj-ea"/>
                <a:cs typeface="+mj-cs"/>
                <a:sym typeface="Calibri"/>
              </a:rPr>
              <a:t>Unterrichtsstunde</a:t>
            </a:r>
            <a:r>
              <a:rPr lang="en-GB" sz="1200" dirty="0">
                <a:effectLst/>
                <a:latin typeface="+mj-lt"/>
                <a:ea typeface="+mj-ea"/>
                <a:cs typeface="+mj-cs"/>
                <a:sym typeface="Calibri"/>
              </a:rPr>
              <a:t> </a:t>
            </a:r>
            <a:r>
              <a:rPr lang="en-GB" sz="1200" dirty="0" err="1">
                <a:effectLst/>
                <a:latin typeface="+mj-lt"/>
                <a:ea typeface="+mj-ea"/>
                <a:cs typeface="+mj-cs"/>
                <a:sym typeface="Calibri"/>
              </a:rPr>
              <a:t>ständig</a:t>
            </a:r>
            <a:r>
              <a:rPr lang="en-GB" sz="1200" dirty="0">
                <a:effectLst/>
                <a:latin typeface="+mj-lt"/>
                <a:ea typeface="+mj-ea"/>
                <a:cs typeface="+mj-cs"/>
                <a:sym typeface="Calibri"/>
              </a:rPr>
              <a:t> </a:t>
            </a:r>
            <a:r>
              <a:rPr lang="en-GB" sz="1200" dirty="0" err="1">
                <a:effectLst/>
                <a:latin typeface="+mj-lt"/>
                <a:ea typeface="+mj-ea"/>
                <a:cs typeface="+mj-cs"/>
                <a:sym typeface="Calibri"/>
              </a:rPr>
              <a:t>zwischen</a:t>
            </a:r>
            <a:r>
              <a:rPr lang="en-GB" sz="1200" dirty="0">
                <a:effectLst/>
                <a:latin typeface="+mj-lt"/>
                <a:ea typeface="+mj-ea"/>
                <a:cs typeface="+mj-cs"/>
                <a:sym typeface="Calibri"/>
              </a:rPr>
              <a:t> der Mutter- und der </a:t>
            </a:r>
            <a:r>
              <a:rPr lang="en-GB" sz="1200" dirty="0" err="1">
                <a:effectLst/>
                <a:latin typeface="+mj-lt"/>
                <a:ea typeface="+mj-ea"/>
                <a:cs typeface="+mj-cs"/>
                <a:sym typeface="Calibri"/>
              </a:rPr>
              <a:t>Fremdsprache</a:t>
            </a:r>
            <a:endParaRPr lang="en-GB" sz="1200" dirty="0">
              <a:effectLst/>
              <a:latin typeface="+mj-lt"/>
              <a:ea typeface="+mj-ea"/>
              <a:cs typeface="+mj-cs"/>
              <a:sym typeface="Calibri"/>
            </a:endParaRPr>
          </a:p>
          <a:p>
            <a:r>
              <a:rPr lang="en-GB" sz="1200" dirty="0" err="1">
                <a:effectLst/>
                <a:latin typeface="+mj-lt"/>
                <a:ea typeface="+mj-ea"/>
                <a:cs typeface="+mj-cs"/>
                <a:sym typeface="Calibri"/>
              </a:rPr>
              <a:t>hin</a:t>
            </a:r>
            <a:r>
              <a:rPr lang="en-GB" sz="1200" dirty="0">
                <a:effectLst/>
                <a:latin typeface="+mj-lt"/>
                <a:ea typeface="+mj-ea"/>
                <a:cs typeface="+mj-cs"/>
                <a:sym typeface="Calibri"/>
              </a:rPr>
              <a:t> und her </a:t>
            </a:r>
            <a:r>
              <a:rPr lang="en-GB" sz="1200" dirty="0" err="1">
                <a:effectLst/>
                <a:latin typeface="+mj-lt"/>
                <a:ea typeface="+mj-ea"/>
                <a:cs typeface="+mj-cs"/>
                <a:sym typeface="Calibri"/>
              </a:rPr>
              <a:t>zu</a:t>
            </a:r>
            <a:r>
              <a:rPr lang="en-GB" sz="1200" dirty="0">
                <a:effectLst/>
                <a:latin typeface="+mj-lt"/>
                <a:ea typeface="+mj-ea"/>
                <a:cs typeface="+mj-cs"/>
                <a:sym typeface="Calibri"/>
              </a:rPr>
              <a:t> </a:t>
            </a:r>
            <a:r>
              <a:rPr lang="en-GB" sz="1200" dirty="0" err="1">
                <a:effectLst/>
                <a:latin typeface="+mj-lt"/>
                <a:ea typeface="+mj-ea"/>
                <a:cs typeface="+mj-cs"/>
                <a:sym typeface="Calibri"/>
              </a:rPr>
              <a:t>springen</a:t>
            </a:r>
            <a:r>
              <a:rPr lang="en-GB" sz="1200" dirty="0">
                <a:effectLst/>
                <a:latin typeface="+mj-lt"/>
                <a:ea typeface="+mj-ea"/>
                <a:cs typeface="+mj-cs"/>
                <a:sym typeface="Calibri"/>
              </a:rPr>
              <a:t>. </a:t>
            </a:r>
            <a:r>
              <a:rPr lang="en-GB" sz="1200" dirty="0" err="1">
                <a:effectLst/>
                <a:latin typeface="+mj-lt"/>
                <a:ea typeface="+mj-ea"/>
                <a:cs typeface="+mj-cs"/>
                <a:sym typeface="Calibri"/>
              </a:rPr>
              <a:t>Es</a:t>
            </a:r>
            <a:r>
              <a:rPr lang="en-GB" sz="1200" dirty="0">
                <a:effectLst/>
                <a:latin typeface="+mj-lt"/>
                <a:ea typeface="+mj-ea"/>
                <a:cs typeface="+mj-cs"/>
                <a:sym typeface="Calibri"/>
              </a:rPr>
              <a:t> </a:t>
            </a:r>
            <a:r>
              <a:rPr lang="en-GB" sz="1200" dirty="0" err="1">
                <a:effectLst/>
                <a:latin typeface="+mj-lt"/>
                <a:ea typeface="+mj-ea"/>
                <a:cs typeface="+mj-cs"/>
                <a:sym typeface="Calibri"/>
              </a:rPr>
              <a:t>wird</a:t>
            </a:r>
            <a:r>
              <a:rPr lang="en-GB" sz="1200" dirty="0">
                <a:effectLst/>
                <a:latin typeface="+mj-lt"/>
                <a:ea typeface="+mj-ea"/>
                <a:cs typeface="+mj-cs"/>
                <a:sym typeface="Calibri"/>
              </a:rPr>
              <a:t> </a:t>
            </a:r>
            <a:r>
              <a:rPr lang="en-GB" sz="1200" dirty="0" err="1">
                <a:effectLst/>
                <a:latin typeface="+mj-lt"/>
                <a:ea typeface="+mj-ea"/>
                <a:cs typeface="+mj-cs"/>
                <a:sym typeface="Calibri"/>
              </a:rPr>
              <a:t>vielmehr</a:t>
            </a:r>
            <a:r>
              <a:rPr lang="en-GB" sz="1200" dirty="0">
                <a:effectLst/>
                <a:latin typeface="+mj-lt"/>
                <a:ea typeface="+mj-ea"/>
                <a:cs typeface="+mj-cs"/>
                <a:sym typeface="Calibri"/>
              </a:rPr>
              <a:t> </a:t>
            </a:r>
            <a:r>
              <a:rPr lang="en-GB" sz="1200" dirty="0" err="1">
                <a:effectLst/>
                <a:latin typeface="+mj-lt"/>
                <a:ea typeface="+mj-ea"/>
                <a:cs typeface="+mj-cs"/>
                <a:sym typeface="Calibri"/>
              </a:rPr>
              <a:t>angestrebt</a:t>
            </a:r>
            <a:r>
              <a:rPr lang="en-GB" sz="1200" dirty="0">
                <a:effectLst/>
                <a:latin typeface="+mj-lt"/>
                <a:ea typeface="+mj-ea"/>
                <a:cs typeface="+mj-cs"/>
                <a:sym typeface="Calibri"/>
              </a:rPr>
              <a:t>, </a:t>
            </a:r>
            <a:r>
              <a:rPr lang="en-GB" sz="1200" dirty="0" err="1">
                <a:effectLst/>
                <a:latin typeface="+mj-lt"/>
                <a:ea typeface="+mj-ea"/>
                <a:cs typeface="+mj-cs"/>
                <a:sym typeface="Calibri"/>
              </a:rPr>
              <a:t>ganze</a:t>
            </a:r>
            <a:r>
              <a:rPr lang="en-GB" sz="1200" dirty="0">
                <a:effectLst/>
                <a:latin typeface="+mj-lt"/>
                <a:ea typeface="+mj-ea"/>
                <a:cs typeface="+mj-cs"/>
                <a:sym typeface="Calibri"/>
              </a:rPr>
              <a:t> </a:t>
            </a:r>
            <a:r>
              <a:rPr lang="en-GB" sz="1200" dirty="0" err="1">
                <a:effectLst/>
                <a:latin typeface="+mj-lt"/>
                <a:ea typeface="+mj-ea"/>
                <a:cs typeface="+mj-cs"/>
                <a:sym typeface="Calibri"/>
              </a:rPr>
              <a:t>Unterrichtssequenzen</a:t>
            </a:r>
            <a:r>
              <a:rPr lang="en-GB" sz="1200" dirty="0">
                <a:effectLst/>
                <a:latin typeface="+mj-lt"/>
                <a:ea typeface="+mj-ea"/>
                <a:cs typeface="+mj-cs"/>
                <a:sym typeface="Calibri"/>
              </a:rPr>
              <a:t> und </a:t>
            </a:r>
            <a:r>
              <a:rPr lang="en-GB" sz="1200" dirty="0" err="1">
                <a:effectLst/>
                <a:latin typeface="+mj-lt"/>
                <a:ea typeface="+mj-ea"/>
                <a:cs typeface="+mj-cs"/>
                <a:sym typeface="Calibri"/>
              </a:rPr>
              <a:t>zeitnah</a:t>
            </a:r>
            <a:r>
              <a:rPr lang="en-GB" sz="1200" baseline="0" dirty="0">
                <a:effectLst/>
                <a:latin typeface="+mj-lt"/>
                <a:ea typeface="+mj-ea"/>
                <a:cs typeface="+mj-cs"/>
                <a:sym typeface="Calibri"/>
              </a:rPr>
              <a:t> </a:t>
            </a:r>
            <a:r>
              <a:rPr lang="en-GB" sz="1200" dirty="0">
                <a:effectLst/>
                <a:latin typeface="+mj-lt"/>
                <a:ea typeface="+mj-ea"/>
                <a:cs typeface="+mj-cs"/>
                <a:sym typeface="Calibri"/>
              </a:rPr>
              <a:t>den </a:t>
            </a:r>
            <a:r>
              <a:rPr lang="en-GB" sz="1200" dirty="0" err="1">
                <a:effectLst/>
                <a:latin typeface="+mj-lt"/>
                <a:ea typeface="+mj-ea"/>
                <a:cs typeface="+mj-cs"/>
                <a:sym typeface="Calibri"/>
              </a:rPr>
              <a:t>gesamten</a:t>
            </a:r>
            <a:r>
              <a:rPr lang="en-GB" sz="1200" dirty="0">
                <a:effectLst/>
                <a:latin typeface="+mj-lt"/>
                <a:ea typeface="+mj-ea"/>
                <a:cs typeface="+mj-cs"/>
                <a:sym typeface="Calibri"/>
              </a:rPr>
              <a:t> </a:t>
            </a:r>
            <a:r>
              <a:rPr lang="en-GB" sz="1200" dirty="0" err="1">
                <a:effectLst/>
                <a:latin typeface="+mj-lt"/>
                <a:ea typeface="+mj-ea"/>
                <a:cs typeface="+mj-cs"/>
                <a:sym typeface="Calibri"/>
              </a:rPr>
              <a:t>Unterricht</a:t>
            </a:r>
            <a:r>
              <a:rPr lang="en-GB" sz="1200" dirty="0">
                <a:effectLst/>
                <a:latin typeface="+mj-lt"/>
                <a:ea typeface="+mj-ea"/>
                <a:cs typeface="+mj-cs"/>
                <a:sym typeface="Calibri"/>
              </a:rPr>
              <a:t> </a:t>
            </a:r>
            <a:r>
              <a:rPr lang="en-GB" sz="1200" dirty="0" err="1">
                <a:effectLst/>
                <a:latin typeface="+mj-lt"/>
                <a:ea typeface="+mj-ea"/>
                <a:cs typeface="+mj-cs"/>
                <a:sym typeface="Calibri"/>
              </a:rPr>
              <a:t>im</a:t>
            </a:r>
            <a:r>
              <a:rPr lang="en-GB" sz="1200" dirty="0">
                <a:effectLst/>
                <a:latin typeface="+mj-lt"/>
                <a:ea typeface="+mj-ea"/>
                <a:cs typeface="+mj-cs"/>
                <a:sym typeface="Calibri"/>
              </a:rPr>
              <a:t> </a:t>
            </a:r>
            <a:r>
              <a:rPr lang="en-GB" sz="1200" dirty="0" err="1">
                <a:effectLst/>
                <a:latin typeface="+mj-lt"/>
                <a:ea typeface="+mj-ea"/>
                <a:cs typeface="+mj-cs"/>
                <a:sym typeface="Calibri"/>
              </a:rPr>
              <a:t>betreffenden</a:t>
            </a:r>
            <a:r>
              <a:rPr lang="en-GB" sz="1200" dirty="0">
                <a:effectLst/>
                <a:latin typeface="+mj-lt"/>
                <a:ea typeface="+mj-ea"/>
                <a:cs typeface="+mj-cs"/>
                <a:sym typeface="Calibri"/>
              </a:rPr>
              <a:t> </a:t>
            </a:r>
            <a:r>
              <a:rPr lang="en-GB" sz="1200" dirty="0" err="1">
                <a:effectLst/>
                <a:latin typeface="+mj-lt"/>
                <a:ea typeface="+mj-ea"/>
                <a:cs typeface="+mj-cs"/>
                <a:sym typeface="Calibri"/>
              </a:rPr>
              <a:t>Sachfach</a:t>
            </a:r>
            <a:r>
              <a:rPr lang="en-GB" sz="1200" dirty="0">
                <a:effectLst/>
                <a:latin typeface="+mj-lt"/>
                <a:ea typeface="+mj-ea"/>
                <a:cs typeface="+mj-cs"/>
                <a:sym typeface="Calibri"/>
              </a:rPr>
              <a:t> in der</a:t>
            </a:r>
            <a:r>
              <a:rPr lang="en-GB" sz="1200" baseline="0" dirty="0">
                <a:effectLst/>
                <a:latin typeface="+mj-lt"/>
                <a:ea typeface="+mj-ea"/>
                <a:cs typeface="+mj-cs"/>
                <a:sym typeface="Calibri"/>
              </a:rPr>
              <a:t> </a:t>
            </a:r>
            <a:r>
              <a:rPr lang="en-GB" sz="1200" dirty="0" err="1">
                <a:effectLst/>
                <a:latin typeface="+mj-lt"/>
                <a:ea typeface="+mj-ea"/>
                <a:cs typeface="+mj-cs"/>
                <a:sym typeface="Calibri"/>
              </a:rPr>
              <a:t>Fremdsprache</a:t>
            </a:r>
            <a:r>
              <a:rPr lang="en-GB" sz="1200" dirty="0">
                <a:effectLst/>
                <a:latin typeface="+mj-lt"/>
                <a:ea typeface="+mj-ea"/>
                <a:cs typeface="+mj-cs"/>
                <a:sym typeface="Calibri"/>
              </a:rPr>
              <a:t> </a:t>
            </a:r>
            <a:r>
              <a:rPr lang="en-GB" sz="1200" dirty="0" err="1">
                <a:effectLst/>
                <a:latin typeface="+mj-lt"/>
                <a:ea typeface="+mj-ea"/>
                <a:cs typeface="+mj-cs"/>
                <a:sym typeface="Calibri"/>
              </a:rPr>
              <a:t>zu</a:t>
            </a:r>
            <a:r>
              <a:rPr lang="en-GB" sz="1200" dirty="0">
                <a:effectLst/>
                <a:latin typeface="+mj-lt"/>
                <a:ea typeface="+mj-ea"/>
                <a:cs typeface="+mj-cs"/>
                <a:sym typeface="Calibri"/>
              </a:rPr>
              <a:t> </a:t>
            </a:r>
            <a:r>
              <a:rPr lang="en-GB" sz="1200" dirty="0" err="1">
                <a:effectLst/>
                <a:latin typeface="+mj-lt"/>
                <a:ea typeface="+mj-ea"/>
                <a:cs typeface="+mj-cs"/>
                <a:sym typeface="Calibri"/>
              </a:rPr>
              <a:t>halten</a:t>
            </a:r>
            <a:r>
              <a:rPr lang="en-GB" sz="1200" dirty="0">
                <a:effectLst/>
                <a:latin typeface="+mj-lt"/>
                <a:ea typeface="+mj-ea"/>
                <a:cs typeface="+mj-cs"/>
                <a:sym typeface="Calibri"/>
              </a:rPr>
              <a:t>.</a:t>
            </a:r>
          </a:p>
          <a:p>
            <a:endParaRPr kumimoji="0" lang="x-none" sz="1200" b="0" i="0" u="none" strike="noStrike" cap="none" spc="0" normalizeH="0" baseline="0" dirty="0">
              <a:ln>
                <a:noFill/>
              </a:ln>
              <a:solidFill>
                <a:srgbClr val="000000"/>
              </a:solidFill>
              <a:effectLst/>
              <a:uFillTx/>
              <a:latin typeface="+mj-lt"/>
              <a:ea typeface="+mj-ea"/>
              <a:cs typeface="+mj-cs"/>
              <a:sym typeface="Calibri"/>
            </a:endParaRPr>
          </a:p>
        </p:txBody>
      </p:sp>
    </p:spTree>
    <p:extLst>
      <p:ext uri="{BB962C8B-B14F-4D97-AF65-F5344CB8AC3E}">
        <p14:creationId xmlns:p14="http://schemas.microsoft.com/office/powerpoint/2010/main" val="2676120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Hinweis: </a:t>
            </a:r>
          </a:p>
          <a:p>
            <a:r>
              <a:rPr lang="de-DE" dirty="0"/>
              <a:t>Die Schülerinnen und Schüler entscheiden sich verpflichtend für die Teilnahme am kompletten </a:t>
            </a:r>
            <a:r>
              <a:rPr lang="de-DE" i="0" dirty="0"/>
              <a:t>Bilingualen Zug</a:t>
            </a:r>
            <a:r>
              <a:rPr lang="de-DE" dirty="0"/>
              <a:t>, der die Jahrgangsstufe 7 bis 9 umfasst.</a:t>
            </a:r>
            <a:r>
              <a:rPr lang="x-none" sz="1200"/>
              <a:t> </a:t>
            </a:r>
            <a:br>
              <a:rPr lang="de-DE" sz="1200" dirty="0"/>
            </a:br>
            <a:r>
              <a:rPr lang="de-DE" sz="1200" dirty="0"/>
              <a:t>Ein Ausstieg aus dem Bilingualen Zug ist daher in der Regel nicht möglich (vergleichbar mit sonstiger Zweigwahl).</a:t>
            </a:r>
          </a:p>
          <a:p>
            <a:endParaRPr kumimoji="0" lang="de-DE" sz="1200" b="0" i="0" u="none" strike="noStrike" cap="none" spc="0" normalizeH="0" baseline="0" dirty="0">
              <a:ln>
                <a:noFill/>
              </a:ln>
              <a:solidFill>
                <a:srgbClr val="000000"/>
              </a:solidFill>
              <a:effectLst/>
              <a:uFillTx/>
              <a:latin typeface="+mj-lt"/>
              <a:ea typeface="+mj-ea"/>
              <a:cs typeface="+mj-cs"/>
              <a:sym typeface="Calibri"/>
            </a:endParaRPr>
          </a:p>
          <a:p>
            <a:r>
              <a:rPr lang="en-GB" sz="1200" dirty="0" err="1">
                <a:effectLst/>
                <a:latin typeface="+mj-lt"/>
                <a:ea typeface="+mj-ea"/>
                <a:cs typeface="+mj-cs"/>
                <a:sym typeface="Calibri"/>
              </a:rPr>
              <a:t>Anmerkung</a:t>
            </a:r>
            <a:r>
              <a:rPr lang="en-GB" sz="1200" dirty="0">
                <a:effectLst/>
                <a:latin typeface="+mj-lt"/>
                <a:ea typeface="+mj-ea"/>
                <a:cs typeface="+mj-cs"/>
                <a:sym typeface="Calibri"/>
              </a:rPr>
              <a:t> </a:t>
            </a:r>
            <a:r>
              <a:rPr lang="en-GB" sz="1200" dirty="0" err="1">
                <a:effectLst/>
                <a:latin typeface="+mj-lt"/>
                <a:ea typeface="+mj-ea"/>
                <a:cs typeface="+mj-cs"/>
                <a:sym typeface="Calibri"/>
              </a:rPr>
              <a:t>zum</a:t>
            </a:r>
            <a:r>
              <a:rPr lang="en-GB" sz="1200" dirty="0">
                <a:effectLst/>
                <a:latin typeface="+mj-lt"/>
                <a:ea typeface="+mj-ea"/>
                <a:cs typeface="+mj-cs"/>
                <a:sym typeface="Calibri"/>
              </a:rPr>
              <a:t> </a:t>
            </a:r>
            <a:r>
              <a:rPr lang="en-GB" sz="1200" dirty="0" err="1">
                <a:effectLst/>
                <a:latin typeface="+mj-lt"/>
                <a:ea typeface="+mj-ea"/>
                <a:cs typeface="+mj-cs"/>
                <a:sym typeface="Calibri"/>
              </a:rPr>
              <a:t>Begriff</a:t>
            </a:r>
            <a:r>
              <a:rPr lang="en-GB" sz="1200" dirty="0">
                <a:effectLst/>
                <a:latin typeface="+mj-lt"/>
                <a:ea typeface="+mj-ea"/>
                <a:cs typeface="+mj-cs"/>
                <a:sym typeface="Calibri"/>
              </a:rPr>
              <a:t> </a:t>
            </a:r>
            <a:r>
              <a:rPr lang="en-GB" sz="1200" b="1" i="0" dirty="0" err="1">
                <a:effectLst/>
                <a:latin typeface="+mj-lt"/>
                <a:ea typeface="+mj-ea"/>
                <a:cs typeface="+mj-cs"/>
                <a:sym typeface="Calibri"/>
              </a:rPr>
              <a:t>Bilingualer</a:t>
            </a:r>
            <a:r>
              <a:rPr lang="en-GB" sz="1200" b="1" i="0" dirty="0">
                <a:effectLst/>
                <a:latin typeface="+mj-lt"/>
                <a:ea typeface="+mj-ea"/>
                <a:cs typeface="+mj-cs"/>
                <a:sym typeface="Calibri"/>
              </a:rPr>
              <a:t> </a:t>
            </a:r>
            <a:r>
              <a:rPr lang="en-GB" sz="1200" b="1" i="0" dirty="0" err="1">
                <a:effectLst/>
                <a:latin typeface="+mj-lt"/>
                <a:ea typeface="+mj-ea"/>
                <a:cs typeface="+mj-cs"/>
                <a:sym typeface="Calibri"/>
              </a:rPr>
              <a:t>Sachfachunterricht</a:t>
            </a:r>
            <a:r>
              <a:rPr lang="en-GB" sz="1200" i="0" dirty="0">
                <a:effectLst/>
                <a:latin typeface="+mj-lt"/>
                <a:ea typeface="+mj-ea"/>
                <a:cs typeface="+mj-cs"/>
                <a:sym typeface="Calibri"/>
              </a:rPr>
              <a:t>:</a:t>
            </a:r>
          </a:p>
          <a:p>
            <a:r>
              <a:rPr lang="en-GB" sz="1200" dirty="0" err="1">
                <a:effectLst/>
                <a:latin typeface="+mj-lt"/>
                <a:ea typeface="+mj-ea"/>
                <a:cs typeface="+mj-cs"/>
                <a:sym typeface="Calibri"/>
              </a:rPr>
              <a:t>Es</a:t>
            </a:r>
            <a:r>
              <a:rPr lang="en-GB" sz="1200" dirty="0">
                <a:effectLst/>
                <a:latin typeface="+mj-lt"/>
                <a:ea typeface="+mj-ea"/>
                <a:cs typeface="+mj-cs"/>
                <a:sym typeface="Calibri"/>
              </a:rPr>
              <a:t> </a:t>
            </a:r>
            <a:r>
              <a:rPr lang="en-GB" sz="1200" dirty="0" err="1">
                <a:effectLst/>
                <a:latin typeface="+mj-lt"/>
                <a:ea typeface="+mj-ea"/>
                <a:cs typeface="+mj-cs"/>
                <a:sym typeface="Calibri"/>
              </a:rPr>
              <a:t>ist</a:t>
            </a:r>
            <a:r>
              <a:rPr lang="en-GB" sz="1200" dirty="0">
                <a:effectLst/>
                <a:latin typeface="+mj-lt"/>
                <a:ea typeface="+mj-ea"/>
                <a:cs typeface="+mj-cs"/>
                <a:sym typeface="Calibri"/>
              </a:rPr>
              <a:t> </a:t>
            </a:r>
            <a:r>
              <a:rPr lang="en-GB" sz="1200" dirty="0" err="1">
                <a:effectLst/>
                <a:latin typeface="+mj-lt"/>
                <a:ea typeface="+mj-ea"/>
                <a:cs typeface="+mj-cs"/>
                <a:sym typeface="Calibri"/>
              </a:rPr>
              <a:t>nicht</a:t>
            </a:r>
            <a:r>
              <a:rPr lang="en-GB" sz="1200" dirty="0">
                <a:effectLst/>
                <a:latin typeface="+mj-lt"/>
                <a:ea typeface="+mj-ea"/>
                <a:cs typeface="+mj-cs"/>
                <a:sym typeface="Calibri"/>
              </a:rPr>
              <a:t> </a:t>
            </a:r>
            <a:r>
              <a:rPr lang="en-GB" sz="1200" dirty="0" err="1">
                <a:effectLst/>
                <a:latin typeface="+mj-lt"/>
                <a:ea typeface="+mj-ea"/>
                <a:cs typeface="+mj-cs"/>
                <a:sym typeface="Calibri"/>
              </a:rPr>
              <a:t>gedacht</a:t>
            </a:r>
            <a:r>
              <a:rPr lang="en-GB" sz="1200" dirty="0">
                <a:effectLst/>
                <a:latin typeface="+mj-lt"/>
                <a:ea typeface="+mj-ea"/>
                <a:cs typeface="+mj-cs"/>
                <a:sym typeface="Calibri"/>
              </a:rPr>
              <a:t>, </a:t>
            </a:r>
            <a:r>
              <a:rPr lang="en-GB" sz="1200" dirty="0" err="1">
                <a:effectLst/>
                <a:latin typeface="+mj-lt"/>
                <a:ea typeface="+mj-ea"/>
                <a:cs typeface="+mj-cs"/>
                <a:sym typeface="Calibri"/>
              </a:rPr>
              <a:t>innerhalb</a:t>
            </a:r>
            <a:r>
              <a:rPr lang="en-GB" sz="1200" dirty="0">
                <a:effectLst/>
                <a:latin typeface="+mj-lt"/>
                <a:ea typeface="+mj-ea"/>
                <a:cs typeface="+mj-cs"/>
                <a:sym typeface="Calibri"/>
              </a:rPr>
              <a:t> </a:t>
            </a:r>
            <a:r>
              <a:rPr lang="en-GB" sz="1200" dirty="0" err="1">
                <a:effectLst/>
                <a:latin typeface="+mj-lt"/>
                <a:ea typeface="+mj-ea"/>
                <a:cs typeface="+mj-cs"/>
                <a:sym typeface="Calibri"/>
              </a:rPr>
              <a:t>einer</a:t>
            </a:r>
            <a:r>
              <a:rPr lang="en-GB" sz="1200" dirty="0">
                <a:effectLst/>
                <a:latin typeface="+mj-lt"/>
                <a:ea typeface="+mj-ea"/>
                <a:cs typeface="+mj-cs"/>
                <a:sym typeface="Calibri"/>
              </a:rPr>
              <a:t> </a:t>
            </a:r>
            <a:r>
              <a:rPr lang="en-GB" sz="1200" dirty="0" err="1">
                <a:effectLst/>
                <a:latin typeface="+mj-lt"/>
                <a:ea typeface="+mj-ea"/>
                <a:cs typeface="+mj-cs"/>
                <a:sym typeface="Calibri"/>
              </a:rPr>
              <a:t>Unterrichtsstunde</a:t>
            </a:r>
            <a:r>
              <a:rPr lang="en-GB" sz="1200" dirty="0">
                <a:effectLst/>
                <a:latin typeface="+mj-lt"/>
                <a:ea typeface="+mj-ea"/>
                <a:cs typeface="+mj-cs"/>
                <a:sym typeface="Calibri"/>
              </a:rPr>
              <a:t> </a:t>
            </a:r>
            <a:r>
              <a:rPr lang="en-GB" sz="1200" dirty="0" err="1">
                <a:effectLst/>
                <a:latin typeface="+mj-lt"/>
                <a:ea typeface="+mj-ea"/>
                <a:cs typeface="+mj-cs"/>
                <a:sym typeface="Calibri"/>
              </a:rPr>
              <a:t>ständig</a:t>
            </a:r>
            <a:r>
              <a:rPr lang="en-GB" sz="1200" dirty="0">
                <a:effectLst/>
                <a:latin typeface="+mj-lt"/>
                <a:ea typeface="+mj-ea"/>
                <a:cs typeface="+mj-cs"/>
                <a:sym typeface="Calibri"/>
              </a:rPr>
              <a:t> </a:t>
            </a:r>
            <a:r>
              <a:rPr lang="en-GB" sz="1200" dirty="0" err="1">
                <a:effectLst/>
                <a:latin typeface="+mj-lt"/>
                <a:ea typeface="+mj-ea"/>
                <a:cs typeface="+mj-cs"/>
                <a:sym typeface="Calibri"/>
              </a:rPr>
              <a:t>zwischen</a:t>
            </a:r>
            <a:r>
              <a:rPr lang="en-GB" sz="1200" dirty="0">
                <a:effectLst/>
                <a:latin typeface="+mj-lt"/>
                <a:ea typeface="+mj-ea"/>
                <a:cs typeface="+mj-cs"/>
                <a:sym typeface="Calibri"/>
              </a:rPr>
              <a:t> der Mutter- und der </a:t>
            </a:r>
            <a:r>
              <a:rPr lang="en-GB" sz="1200" dirty="0" err="1">
                <a:effectLst/>
                <a:latin typeface="+mj-lt"/>
                <a:ea typeface="+mj-ea"/>
                <a:cs typeface="+mj-cs"/>
                <a:sym typeface="Calibri"/>
              </a:rPr>
              <a:t>Fremdsprache</a:t>
            </a:r>
            <a:endParaRPr lang="en-GB" sz="1200" dirty="0">
              <a:effectLst/>
              <a:latin typeface="+mj-lt"/>
              <a:ea typeface="+mj-ea"/>
              <a:cs typeface="+mj-cs"/>
              <a:sym typeface="Calibri"/>
            </a:endParaRPr>
          </a:p>
          <a:p>
            <a:r>
              <a:rPr lang="en-GB" sz="1200" dirty="0" err="1">
                <a:effectLst/>
                <a:latin typeface="+mj-lt"/>
                <a:ea typeface="+mj-ea"/>
                <a:cs typeface="+mj-cs"/>
                <a:sym typeface="Calibri"/>
              </a:rPr>
              <a:t>hin</a:t>
            </a:r>
            <a:r>
              <a:rPr lang="en-GB" sz="1200" dirty="0">
                <a:effectLst/>
                <a:latin typeface="+mj-lt"/>
                <a:ea typeface="+mj-ea"/>
                <a:cs typeface="+mj-cs"/>
                <a:sym typeface="Calibri"/>
              </a:rPr>
              <a:t> und her </a:t>
            </a:r>
            <a:r>
              <a:rPr lang="en-GB" sz="1200" dirty="0" err="1">
                <a:effectLst/>
                <a:latin typeface="+mj-lt"/>
                <a:ea typeface="+mj-ea"/>
                <a:cs typeface="+mj-cs"/>
                <a:sym typeface="Calibri"/>
              </a:rPr>
              <a:t>zu</a:t>
            </a:r>
            <a:r>
              <a:rPr lang="en-GB" sz="1200" dirty="0">
                <a:effectLst/>
                <a:latin typeface="+mj-lt"/>
                <a:ea typeface="+mj-ea"/>
                <a:cs typeface="+mj-cs"/>
                <a:sym typeface="Calibri"/>
              </a:rPr>
              <a:t> </a:t>
            </a:r>
            <a:r>
              <a:rPr lang="en-GB" sz="1200" dirty="0" err="1">
                <a:effectLst/>
                <a:latin typeface="+mj-lt"/>
                <a:ea typeface="+mj-ea"/>
                <a:cs typeface="+mj-cs"/>
                <a:sym typeface="Calibri"/>
              </a:rPr>
              <a:t>springen</a:t>
            </a:r>
            <a:r>
              <a:rPr lang="en-GB" sz="1200" dirty="0">
                <a:effectLst/>
                <a:latin typeface="+mj-lt"/>
                <a:ea typeface="+mj-ea"/>
                <a:cs typeface="+mj-cs"/>
                <a:sym typeface="Calibri"/>
              </a:rPr>
              <a:t>. </a:t>
            </a:r>
            <a:r>
              <a:rPr lang="en-GB" sz="1200" dirty="0" err="1">
                <a:effectLst/>
                <a:latin typeface="+mj-lt"/>
                <a:ea typeface="+mj-ea"/>
                <a:cs typeface="+mj-cs"/>
                <a:sym typeface="Calibri"/>
              </a:rPr>
              <a:t>Es</a:t>
            </a:r>
            <a:r>
              <a:rPr lang="en-GB" sz="1200" dirty="0">
                <a:effectLst/>
                <a:latin typeface="+mj-lt"/>
                <a:ea typeface="+mj-ea"/>
                <a:cs typeface="+mj-cs"/>
                <a:sym typeface="Calibri"/>
              </a:rPr>
              <a:t> </a:t>
            </a:r>
            <a:r>
              <a:rPr lang="en-GB" sz="1200" dirty="0" err="1">
                <a:effectLst/>
                <a:latin typeface="+mj-lt"/>
                <a:ea typeface="+mj-ea"/>
                <a:cs typeface="+mj-cs"/>
                <a:sym typeface="Calibri"/>
              </a:rPr>
              <a:t>wird</a:t>
            </a:r>
            <a:r>
              <a:rPr lang="en-GB" sz="1200" dirty="0">
                <a:effectLst/>
                <a:latin typeface="+mj-lt"/>
                <a:ea typeface="+mj-ea"/>
                <a:cs typeface="+mj-cs"/>
                <a:sym typeface="Calibri"/>
              </a:rPr>
              <a:t> </a:t>
            </a:r>
            <a:r>
              <a:rPr lang="en-GB" sz="1200" dirty="0" err="1">
                <a:effectLst/>
                <a:latin typeface="+mj-lt"/>
                <a:ea typeface="+mj-ea"/>
                <a:cs typeface="+mj-cs"/>
                <a:sym typeface="Calibri"/>
              </a:rPr>
              <a:t>vielmehr</a:t>
            </a:r>
            <a:r>
              <a:rPr lang="en-GB" sz="1200" dirty="0">
                <a:effectLst/>
                <a:latin typeface="+mj-lt"/>
                <a:ea typeface="+mj-ea"/>
                <a:cs typeface="+mj-cs"/>
                <a:sym typeface="Calibri"/>
              </a:rPr>
              <a:t> </a:t>
            </a:r>
            <a:r>
              <a:rPr lang="en-GB" sz="1200" dirty="0" err="1">
                <a:effectLst/>
                <a:latin typeface="+mj-lt"/>
                <a:ea typeface="+mj-ea"/>
                <a:cs typeface="+mj-cs"/>
                <a:sym typeface="Calibri"/>
              </a:rPr>
              <a:t>angestrebt</a:t>
            </a:r>
            <a:r>
              <a:rPr lang="en-GB" sz="1200" dirty="0">
                <a:effectLst/>
                <a:latin typeface="+mj-lt"/>
                <a:ea typeface="+mj-ea"/>
                <a:cs typeface="+mj-cs"/>
                <a:sym typeface="Calibri"/>
              </a:rPr>
              <a:t>, </a:t>
            </a:r>
            <a:r>
              <a:rPr lang="en-GB" sz="1200" dirty="0" err="1">
                <a:effectLst/>
                <a:latin typeface="+mj-lt"/>
                <a:ea typeface="+mj-ea"/>
                <a:cs typeface="+mj-cs"/>
                <a:sym typeface="Calibri"/>
              </a:rPr>
              <a:t>ganze</a:t>
            </a:r>
            <a:r>
              <a:rPr lang="en-GB" sz="1200" dirty="0">
                <a:effectLst/>
                <a:latin typeface="+mj-lt"/>
                <a:ea typeface="+mj-ea"/>
                <a:cs typeface="+mj-cs"/>
                <a:sym typeface="Calibri"/>
              </a:rPr>
              <a:t> </a:t>
            </a:r>
            <a:r>
              <a:rPr lang="en-GB" sz="1200" dirty="0" err="1">
                <a:effectLst/>
                <a:latin typeface="+mj-lt"/>
                <a:ea typeface="+mj-ea"/>
                <a:cs typeface="+mj-cs"/>
                <a:sym typeface="Calibri"/>
              </a:rPr>
              <a:t>Unterrichtssequenzen</a:t>
            </a:r>
            <a:r>
              <a:rPr lang="en-GB" sz="1200" dirty="0">
                <a:effectLst/>
                <a:latin typeface="+mj-lt"/>
                <a:ea typeface="+mj-ea"/>
                <a:cs typeface="+mj-cs"/>
                <a:sym typeface="Calibri"/>
              </a:rPr>
              <a:t> und </a:t>
            </a:r>
            <a:r>
              <a:rPr lang="en-GB" sz="1200" dirty="0" err="1">
                <a:effectLst/>
                <a:latin typeface="+mj-lt"/>
                <a:ea typeface="+mj-ea"/>
                <a:cs typeface="+mj-cs"/>
                <a:sym typeface="Calibri"/>
              </a:rPr>
              <a:t>zeitnah</a:t>
            </a:r>
            <a:r>
              <a:rPr lang="en-GB" sz="1200" baseline="0" dirty="0">
                <a:effectLst/>
                <a:latin typeface="+mj-lt"/>
                <a:ea typeface="+mj-ea"/>
                <a:cs typeface="+mj-cs"/>
                <a:sym typeface="Calibri"/>
              </a:rPr>
              <a:t> </a:t>
            </a:r>
            <a:r>
              <a:rPr lang="en-GB" sz="1200" dirty="0">
                <a:effectLst/>
                <a:latin typeface="+mj-lt"/>
                <a:ea typeface="+mj-ea"/>
                <a:cs typeface="+mj-cs"/>
                <a:sym typeface="Calibri"/>
              </a:rPr>
              <a:t>den </a:t>
            </a:r>
            <a:r>
              <a:rPr lang="en-GB" sz="1200" dirty="0" err="1">
                <a:effectLst/>
                <a:latin typeface="+mj-lt"/>
                <a:ea typeface="+mj-ea"/>
                <a:cs typeface="+mj-cs"/>
                <a:sym typeface="Calibri"/>
              </a:rPr>
              <a:t>gesamten</a:t>
            </a:r>
            <a:r>
              <a:rPr lang="en-GB" sz="1200" dirty="0">
                <a:effectLst/>
                <a:latin typeface="+mj-lt"/>
                <a:ea typeface="+mj-ea"/>
                <a:cs typeface="+mj-cs"/>
                <a:sym typeface="Calibri"/>
              </a:rPr>
              <a:t> </a:t>
            </a:r>
            <a:r>
              <a:rPr lang="en-GB" sz="1200" dirty="0" err="1">
                <a:effectLst/>
                <a:latin typeface="+mj-lt"/>
                <a:ea typeface="+mj-ea"/>
                <a:cs typeface="+mj-cs"/>
                <a:sym typeface="Calibri"/>
              </a:rPr>
              <a:t>Unterricht</a:t>
            </a:r>
            <a:r>
              <a:rPr lang="en-GB" sz="1200" dirty="0">
                <a:effectLst/>
                <a:latin typeface="+mj-lt"/>
                <a:ea typeface="+mj-ea"/>
                <a:cs typeface="+mj-cs"/>
                <a:sym typeface="Calibri"/>
              </a:rPr>
              <a:t> </a:t>
            </a:r>
            <a:r>
              <a:rPr lang="en-GB" sz="1200" dirty="0" err="1">
                <a:effectLst/>
                <a:latin typeface="+mj-lt"/>
                <a:ea typeface="+mj-ea"/>
                <a:cs typeface="+mj-cs"/>
                <a:sym typeface="Calibri"/>
              </a:rPr>
              <a:t>im</a:t>
            </a:r>
            <a:r>
              <a:rPr lang="en-GB" sz="1200" dirty="0">
                <a:effectLst/>
                <a:latin typeface="+mj-lt"/>
                <a:ea typeface="+mj-ea"/>
                <a:cs typeface="+mj-cs"/>
                <a:sym typeface="Calibri"/>
              </a:rPr>
              <a:t> </a:t>
            </a:r>
            <a:r>
              <a:rPr lang="en-GB" sz="1200" dirty="0" err="1">
                <a:effectLst/>
                <a:latin typeface="+mj-lt"/>
                <a:ea typeface="+mj-ea"/>
                <a:cs typeface="+mj-cs"/>
                <a:sym typeface="Calibri"/>
              </a:rPr>
              <a:t>betreffenden</a:t>
            </a:r>
            <a:r>
              <a:rPr lang="en-GB" sz="1200" dirty="0">
                <a:effectLst/>
                <a:latin typeface="+mj-lt"/>
                <a:ea typeface="+mj-ea"/>
                <a:cs typeface="+mj-cs"/>
                <a:sym typeface="Calibri"/>
              </a:rPr>
              <a:t> </a:t>
            </a:r>
            <a:r>
              <a:rPr lang="en-GB" sz="1200" dirty="0" err="1">
                <a:effectLst/>
                <a:latin typeface="+mj-lt"/>
                <a:ea typeface="+mj-ea"/>
                <a:cs typeface="+mj-cs"/>
                <a:sym typeface="Calibri"/>
              </a:rPr>
              <a:t>Sachfach</a:t>
            </a:r>
            <a:r>
              <a:rPr lang="en-GB" sz="1200" dirty="0">
                <a:effectLst/>
                <a:latin typeface="+mj-lt"/>
                <a:ea typeface="+mj-ea"/>
                <a:cs typeface="+mj-cs"/>
                <a:sym typeface="Calibri"/>
              </a:rPr>
              <a:t> in der</a:t>
            </a:r>
            <a:r>
              <a:rPr lang="en-GB" sz="1200" baseline="0" dirty="0">
                <a:effectLst/>
                <a:latin typeface="+mj-lt"/>
                <a:ea typeface="+mj-ea"/>
                <a:cs typeface="+mj-cs"/>
                <a:sym typeface="Calibri"/>
              </a:rPr>
              <a:t> </a:t>
            </a:r>
            <a:r>
              <a:rPr lang="en-GB" sz="1200" dirty="0" err="1">
                <a:effectLst/>
                <a:latin typeface="+mj-lt"/>
                <a:ea typeface="+mj-ea"/>
                <a:cs typeface="+mj-cs"/>
                <a:sym typeface="Calibri"/>
              </a:rPr>
              <a:t>Fremdsprache</a:t>
            </a:r>
            <a:r>
              <a:rPr lang="en-GB" sz="1200" dirty="0">
                <a:effectLst/>
                <a:latin typeface="+mj-lt"/>
                <a:ea typeface="+mj-ea"/>
                <a:cs typeface="+mj-cs"/>
                <a:sym typeface="Calibri"/>
              </a:rPr>
              <a:t> </a:t>
            </a:r>
            <a:r>
              <a:rPr lang="en-GB" sz="1200" dirty="0" err="1">
                <a:effectLst/>
                <a:latin typeface="+mj-lt"/>
                <a:ea typeface="+mj-ea"/>
                <a:cs typeface="+mj-cs"/>
                <a:sym typeface="Calibri"/>
              </a:rPr>
              <a:t>zu</a:t>
            </a:r>
            <a:r>
              <a:rPr lang="en-GB" sz="1200" dirty="0">
                <a:effectLst/>
                <a:latin typeface="+mj-lt"/>
                <a:ea typeface="+mj-ea"/>
                <a:cs typeface="+mj-cs"/>
                <a:sym typeface="Calibri"/>
              </a:rPr>
              <a:t> </a:t>
            </a:r>
            <a:r>
              <a:rPr lang="en-GB" sz="1200" dirty="0" err="1">
                <a:effectLst/>
                <a:latin typeface="+mj-lt"/>
                <a:ea typeface="+mj-ea"/>
                <a:cs typeface="+mj-cs"/>
                <a:sym typeface="Calibri"/>
              </a:rPr>
              <a:t>halten</a:t>
            </a:r>
            <a:r>
              <a:rPr lang="en-GB" sz="1200" dirty="0">
                <a:effectLst/>
                <a:latin typeface="+mj-lt"/>
                <a:ea typeface="+mj-ea"/>
                <a:cs typeface="+mj-cs"/>
                <a:sym typeface="Calibri"/>
              </a:rPr>
              <a:t>.</a:t>
            </a:r>
          </a:p>
          <a:p>
            <a:endParaRPr kumimoji="0" lang="x-none" sz="1200" b="0" i="0" u="none" strike="noStrike" cap="none" spc="0" normalizeH="0" baseline="0" dirty="0">
              <a:ln>
                <a:noFill/>
              </a:ln>
              <a:solidFill>
                <a:srgbClr val="000000"/>
              </a:solidFill>
              <a:effectLst/>
              <a:uFillTx/>
              <a:latin typeface="+mj-lt"/>
              <a:ea typeface="+mj-ea"/>
              <a:cs typeface="+mj-cs"/>
              <a:sym typeface="Calibri"/>
            </a:endParaRPr>
          </a:p>
        </p:txBody>
      </p:sp>
    </p:spTree>
    <p:extLst>
      <p:ext uri="{BB962C8B-B14F-4D97-AF65-F5344CB8AC3E}">
        <p14:creationId xmlns:p14="http://schemas.microsoft.com/office/powerpoint/2010/main" val="2676120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err="1">
                <a:effectLst/>
                <a:latin typeface="+mj-lt"/>
                <a:ea typeface="+mj-ea"/>
                <a:cs typeface="+mj-cs"/>
                <a:sym typeface="Calibri"/>
              </a:rPr>
              <a:t>Ausschlaggebend</a:t>
            </a:r>
            <a:r>
              <a:rPr lang="en-GB" sz="1200" dirty="0">
                <a:effectLst/>
                <a:latin typeface="+mj-lt"/>
                <a:ea typeface="+mj-ea"/>
                <a:cs typeface="+mj-cs"/>
                <a:sym typeface="Calibri"/>
              </a:rPr>
              <a:t> </a:t>
            </a:r>
            <a:r>
              <a:rPr lang="en-GB" sz="1200" dirty="0" err="1">
                <a:effectLst/>
                <a:latin typeface="+mj-lt"/>
                <a:ea typeface="+mj-ea"/>
                <a:cs typeface="+mj-cs"/>
                <a:sym typeface="Calibri"/>
              </a:rPr>
              <a:t>für</a:t>
            </a:r>
            <a:r>
              <a:rPr lang="en-GB" sz="1200" dirty="0">
                <a:effectLst/>
                <a:latin typeface="+mj-lt"/>
                <a:ea typeface="+mj-ea"/>
                <a:cs typeface="+mj-cs"/>
                <a:sym typeface="Calibri"/>
              </a:rPr>
              <a:t> die </a:t>
            </a:r>
            <a:r>
              <a:rPr lang="en-GB" sz="1200" dirty="0" err="1">
                <a:effectLst/>
                <a:latin typeface="+mj-lt"/>
                <a:ea typeface="+mj-ea"/>
                <a:cs typeface="+mj-cs"/>
                <a:sym typeface="Calibri"/>
              </a:rPr>
              <a:t>Notenbildung</a:t>
            </a:r>
            <a:r>
              <a:rPr lang="en-GB" sz="1200" dirty="0">
                <a:effectLst/>
                <a:latin typeface="+mj-lt"/>
                <a:ea typeface="+mj-ea"/>
                <a:cs typeface="+mj-cs"/>
                <a:sym typeface="Calibri"/>
              </a:rPr>
              <a:t> </a:t>
            </a:r>
            <a:r>
              <a:rPr lang="en-GB" sz="1200" dirty="0" err="1">
                <a:effectLst/>
                <a:latin typeface="+mj-lt"/>
                <a:ea typeface="+mj-ea"/>
                <a:cs typeface="+mj-cs"/>
                <a:sym typeface="Calibri"/>
              </a:rPr>
              <a:t>sind</a:t>
            </a:r>
            <a:r>
              <a:rPr lang="en-GB" sz="1200" dirty="0">
                <a:effectLst/>
                <a:latin typeface="+mj-lt"/>
                <a:ea typeface="+mj-ea"/>
                <a:cs typeface="+mj-cs"/>
                <a:sym typeface="Calibri"/>
              </a:rPr>
              <a:t> die </a:t>
            </a:r>
            <a:r>
              <a:rPr lang="en-GB" sz="1200" dirty="0" err="1">
                <a:effectLst/>
                <a:latin typeface="+mj-lt"/>
                <a:ea typeface="+mj-ea"/>
                <a:cs typeface="+mj-cs"/>
                <a:sym typeface="Calibri"/>
              </a:rPr>
              <a:t>Kenntnisse</a:t>
            </a:r>
            <a:r>
              <a:rPr lang="en-GB" sz="1200" dirty="0">
                <a:effectLst/>
                <a:latin typeface="+mj-lt"/>
                <a:ea typeface="+mj-ea"/>
                <a:cs typeface="+mj-cs"/>
                <a:sym typeface="Calibri"/>
              </a:rPr>
              <a:t> und </a:t>
            </a:r>
            <a:r>
              <a:rPr lang="en-GB" sz="1200" dirty="0" err="1">
                <a:effectLst/>
                <a:latin typeface="+mj-lt"/>
                <a:ea typeface="+mj-ea"/>
                <a:cs typeface="+mj-cs"/>
                <a:sym typeface="Calibri"/>
              </a:rPr>
              <a:t>Leistungen</a:t>
            </a:r>
            <a:r>
              <a:rPr lang="en-GB" sz="1200" dirty="0">
                <a:effectLst/>
                <a:latin typeface="+mj-lt"/>
                <a:ea typeface="+mj-ea"/>
                <a:cs typeface="+mj-cs"/>
                <a:sym typeface="Calibri"/>
              </a:rPr>
              <a:t> </a:t>
            </a:r>
            <a:r>
              <a:rPr lang="en-GB" sz="1200" dirty="0" err="1">
                <a:effectLst/>
                <a:latin typeface="+mj-lt"/>
                <a:ea typeface="+mj-ea"/>
                <a:cs typeface="+mj-cs"/>
                <a:sym typeface="Calibri"/>
              </a:rPr>
              <a:t>im</a:t>
            </a:r>
            <a:r>
              <a:rPr lang="en-GB" sz="1200" dirty="0">
                <a:effectLst/>
                <a:latin typeface="+mj-lt"/>
                <a:ea typeface="+mj-ea"/>
                <a:cs typeface="+mj-cs"/>
                <a:sym typeface="Calibri"/>
              </a:rPr>
              <a:t> </a:t>
            </a:r>
            <a:r>
              <a:rPr lang="en-GB" sz="1200" dirty="0" err="1">
                <a:effectLst/>
                <a:latin typeface="+mj-lt"/>
                <a:ea typeface="+mj-ea"/>
                <a:cs typeface="+mj-cs"/>
                <a:sym typeface="Calibri"/>
              </a:rPr>
              <a:t>Sachfach</a:t>
            </a:r>
            <a:r>
              <a:rPr lang="en-GB" sz="1200" dirty="0">
                <a:effectLst/>
                <a:latin typeface="+mj-lt"/>
                <a:ea typeface="+mj-ea"/>
                <a:cs typeface="+mj-cs"/>
                <a:sym typeface="Calibri"/>
              </a:rPr>
              <a:t>. Die </a:t>
            </a:r>
            <a:r>
              <a:rPr lang="en-GB" sz="1200" dirty="0" err="1">
                <a:effectLst/>
                <a:latin typeface="+mj-lt"/>
                <a:ea typeface="+mj-ea"/>
                <a:cs typeface="+mj-cs"/>
                <a:sym typeface="Calibri"/>
              </a:rPr>
              <a:t>Bewertung</a:t>
            </a:r>
            <a:r>
              <a:rPr lang="en-GB" sz="1200" dirty="0">
                <a:effectLst/>
                <a:latin typeface="+mj-lt"/>
                <a:ea typeface="+mj-ea"/>
                <a:cs typeface="+mj-cs"/>
                <a:sym typeface="Calibri"/>
              </a:rPr>
              <a:t> der</a:t>
            </a:r>
            <a:r>
              <a:rPr lang="en-GB" sz="1200" baseline="0" dirty="0">
                <a:effectLst/>
                <a:latin typeface="+mj-lt"/>
                <a:ea typeface="+mj-ea"/>
                <a:cs typeface="+mj-cs"/>
                <a:sym typeface="Calibri"/>
              </a:rPr>
              <a:t> </a:t>
            </a:r>
            <a:r>
              <a:rPr lang="en-GB" sz="1200" dirty="0" err="1">
                <a:effectLst/>
                <a:latin typeface="+mj-lt"/>
                <a:ea typeface="+mj-ea"/>
                <a:cs typeface="+mj-cs"/>
                <a:sym typeface="Calibri"/>
              </a:rPr>
              <a:t>sprachlichen</a:t>
            </a:r>
            <a:r>
              <a:rPr lang="en-GB" sz="1200" dirty="0">
                <a:effectLst/>
                <a:latin typeface="+mj-lt"/>
                <a:ea typeface="+mj-ea"/>
                <a:cs typeface="+mj-cs"/>
                <a:sym typeface="Calibri"/>
              </a:rPr>
              <a:t> </a:t>
            </a:r>
            <a:r>
              <a:rPr lang="en-GB" sz="1200" dirty="0" err="1">
                <a:effectLst/>
                <a:latin typeface="+mj-lt"/>
                <a:ea typeface="+mj-ea"/>
                <a:cs typeface="+mj-cs"/>
                <a:sym typeface="Calibri"/>
              </a:rPr>
              <a:t>Korrektheit</a:t>
            </a:r>
            <a:r>
              <a:rPr lang="en-GB" sz="1200" dirty="0">
                <a:effectLst/>
                <a:latin typeface="+mj-lt"/>
                <a:ea typeface="+mj-ea"/>
                <a:cs typeface="+mj-cs"/>
                <a:sym typeface="Calibri"/>
              </a:rPr>
              <a:t> </a:t>
            </a:r>
            <a:r>
              <a:rPr lang="en-GB" sz="1200" dirty="0" err="1">
                <a:effectLst/>
                <a:latin typeface="+mj-lt"/>
                <a:ea typeface="+mj-ea"/>
                <a:cs typeface="+mj-cs"/>
                <a:sym typeface="Calibri"/>
              </a:rPr>
              <a:t>spielt</a:t>
            </a:r>
            <a:r>
              <a:rPr lang="en-GB" sz="1200" dirty="0">
                <a:effectLst/>
                <a:latin typeface="+mj-lt"/>
                <a:ea typeface="+mj-ea"/>
                <a:cs typeface="+mj-cs"/>
                <a:sym typeface="Calibri"/>
              </a:rPr>
              <a:t> </a:t>
            </a:r>
            <a:r>
              <a:rPr lang="en-GB" sz="1200" dirty="0" err="1">
                <a:effectLst/>
                <a:latin typeface="+mj-lt"/>
                <a:ea typeface="+mj-ea"/>
                <a:cs typeface="+mj-cs"/>
                <a:sym typeface="Calibri"/>
              </a:rPr>
              <a:t>eine</a:t>
            </a:r>
            <a:r>
              <a:rPr lang="en-GB" sz="1200" dirty="0">
                <a:effectLst/>
                <a:latin typeface="+mj-lt"/>
                <a:ea typeface="+mj-ea"/>
                <a:cs typeface="+mj-cs"/>
                <a:sym typeface="Calibri"/>
              </a:rPr>
              <a:t> </a:t>
            </a:r>
            <a:r>
              <a:rPr lang="en-GB" sz="1200" dirty="0" err="1">
                <a:effectLst/>
                <a:latin typeface="+mj-lt"/>
                <a:ea typeface="+mj-ea"/>
                <a:cs typeface="+mj-cs"/>
                <a:sym typeface="Calibri"/>
              </a:rPr>
              <a:t>untergeordnete</a:t>
            </a:r>
            <a:r>
              <a:rPr lang="en-GB" sz="1200" dirty="0">
                <a:effectLst/>
                <a:latin typeface="+mj-lt"/>
                <a:ea typeface="+mj-ea"/>
                <a:cs typeface="+mj-cs"/>
                <a:sym typeface="Calibri"/>
              </a:rPr>
              <a:t> Rolle.</a:t>
            </a:r>
          </a:p>
          <a:p>
            <a:r>
              <a:rPr lang="en-GB" sz="1200" dirty="0" err="1">
                <a:effectLst/>
                <a:latin typeface="+mj-lt"/>
                <a:ea typeface="+mj-ea"/>
                <a:cs typeface="+mj-cs"/>
                <a:sym typeface="Calibri"/>
              </a:rPr>
              <a:t>Fehler</a:t>
            </a:r>
            <a:r>
              <a:rPr lang="en-GB" sz="1200" dirty="0">
                <a:effectLst/>
                <a:latin typeface="+mj-lt"/>
                <a:ea typeface="+mj-ea"/>
                <a:cs typeface="+mj-cs"/>
                <a:sym typeface="Calibri"/>
              </a:rPr>
              <a:t> </a:t>
            </a:r>
            <a:r>
              <a:rPr lang="en-GB" sz="1200" dirty="0" err="1">
                <a:effectLst/>
                <a:latin typeface="+mj-lt"/>
                <a:ea typeface="+mj-ea"/>
                <a:cs typeface="+mj-cs"/>
                <a:sym typeface="Calibri"/>
              </a:rPr>
              <a:t>werden</a:t>
            </a:r>
            <a:r>
              <a:rPr lang="en-GB" sz="1200" dirty="0">
                <a:effectLst/>
                <a:latin typeface="+mj-lt"/>
                <a:ea typeface="+mj-ea"/>
                <a:cs typeface="+mj-cs"/>
                <a:sym typeface="Calibri"/>
              </a:rPr>
              <a:t> </a:t>
            </a:r>
            <a:r>
              <a:rPr lang="en-GB" sz="1200" dirty="0" err="1">
                <a:effectLst/>
                <a:latin typeface="+mj-lt"/>
                <a:ea typeface="+mj-ea"/>
                <a:cs typeface="+mj-cs"/>
                <a:sym typeface="Calibri"/>
              </a:rPr>
              <a:t>zwar</a:t>
            </a:r>
            <a:r>
              <a:rPr lang="en-GB" sz="1200" dirty="0">
                <a:effectLst/>
                <a:latin typeface="+mj-lt"/>
                <a:ea typeface="+mj-ea"/>
                <a:cs typeface="+mj-cs"/>
                <a:sym typeface="Calibri"/>
              </a:rPr>
              <a:t> </a:t>
            </a:r>
            <a:r>
              <a:rPr lang="en-GB" sz="1200" dirty="0" err="1">
                <a:effectLst/>
                <a:latin typeface="+mj-lt"/>
                <a:ea typeface="+mj-ea"/>
                <a:cs typeface="+mj-cs"/>
                <a:sym typeface="Calibri"/>
              </a:rPr>
              <a:t>kenntlich</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gemacht</a:t>
            </a:r>
            <a:r>
              <a:rPr lang="en-GB" sz="1200" dirty="0">
                <a:effectLst/>
                <a:latin typeface="+mj-lt"/>
                <a:ea typeface="+mj-ea"/>
                <a:cs typeface="+mj-cs"/>
                <a:sym typeface="Calibri"/>
              </a:rPr>
              <a:t>, </a:t>
            </a:r>
            <a:r>
              <a:rPr lang="en-GB" sz="1200" dirty="0" err="1">
                <a:effectLst/>
                <a:latin typeface="+mj-lt"/>
                <a:ea typeface="+mj-ea"/>
                <a:cs typeface="+mj-cs"/>
                <a:sym typeface="Calibri"/>
              </a:rPr>
              <a:t>aber</a:t>
            </a:r>
            <a:r>
              <a:rPr lang="en-GB" sz="1200" dirty="0">
                <a:effectLst/>
                <a:latin typeface="+mj-lt"/>
                <a:ea typeface="+mj-ea"/>
                <a:cs typeface="+mj-cs"/>
                <a:sym typeface="Calibri"/>
              </a:rPr>
              <a:t> </a:t>
            </a:r>
            <a:r>
              <a:rPr lang="en-GB" sz="1200" dirty="0" err="1">
                <a:effectLst/>
                <a:latin typeface="+mj-lt"/>
                <a:ea typeface="+mj-ea"/>
                <a:cs typeface="+mj-cs"/>
                <a:sym typeface="Calibri"/>
              </a:rPr>
              <a:t>nicht</a:t>
            </a:r>
            <a:r>
              <a:rPr lang="en-GB" sz="1200" dirty="0">
                <a:effectLst/>
                <a:latin typeface="+mj-lt"/>
                <a:ea typeface="+mj-ea"/>
                <a:cs typeface="+mj-cs"/>
                <a:sym typeface="Calibri"/>
              </a:rPr>
              <a:t> </a:t>
            </a:r>
            <a:r>
              <a:rPr lang="en-GB" sz="1200" dirty="0" err="1">
                <a:effectLst/>
                <a:latin typeface="+mj-lt"/>
                <a:ea typeface="+mj-ea"/>
                <a:cs typeface="+mj-cs"/>
                <a:sym typeface="Calibri"/>
              </a:rPr>
              <a:t>bewertet</a:t>
            </a:r>
            <a:r>
              <a:rPr lang="en-GB" sz="1200" dirty="0">
                <a:effectLst/>
                <a:latin typeface="+mj-lt"/>
                <a:ea typeface="+mj-ea"/>
                <a:cs typeface="+mj-cs"/>
                <a:sym typeface="Calibri"/>
              </a:rPr>
              <a:t>, </a:t>
            </a:r>
            <a:r>
              <a:rPr lang="en-GB" sz="1200" dirty="0" err="1">
                <a:effectLst/>
                <a:latin typeface="+mj-lt"/>
                <a:ea typeface="+mj-ea"/>
                <a:cs typeface="+mj-cs"/>
                <a:sym typeface="Calibri"/>
              </a:rPr>
              <a:t>solange</a:t>
            </a:r>
            <a:r>
              <a:rPr lang="en-GB" sz="1200" dirty="0">
                <a:effectLst/>
                <a:latin typeface="+mj-lt"/>
                <a:ea typeface="+mj-ea"/>
                <a:cs typeface="+mj-cs"/>
                <a:sym typeface="Calibri"/>
              </a:rPr>
              <a:t> die </a:t>
            </a:r>
            <a:r>
              <a:rPr lang="en-GB" sz="1200" baseline="0" dirty="0" err="1">
                <a:effectLst/>
                <a:latin typeface="+mj-lt"/>
                <a:ea typeface="+mj-ea"/>
                <a:cs typeface="+mj-cs"/>
                <a:sym typeface="Calibri"/>
              </a:rPr>
              <a:t>Sachinhalte</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noch</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verstanden</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werden</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können</a:t>
            </a:r>
            <a:r>
              <a:rPr lang="en-GB" sz="1200" dirty="0">
                <a:effectLst/>
                <a:latin typeface="+mj-lt"/>
                <a:ea typeface="+mj-ea"/>
                <a:cs typeface="+mj-cs"/>
                <a:sym typeface="Calibri"/>
              </a:rPr>
              <a:t>.</a:t>
            </a:r>
            <a:r>
              <a:rPr lang="en-GB" sz="1200" baseline="0" dirty="0">
                <a:effectLst/>
                <a:latin typeface="+mj-lt"/>
                <a:ea typeface="+mj-ea"/>
                <a:cs typeface="+mj-cs"/>
                <a:sym typeface="Calibri"/>
              </a:rPr>
              <a:t> </a:t>
            </a:r>
            <a:r>
              <a:rPr lang="en-GB" sz="1200" dirty="0" err="1">
                <a:effectLst/>
                <a:latin typeface="+mj-lt"/>
                <a:ea typeface="+mj-ea"/>
                <a:cs typeface="+mj-cs"/>
                <a:sym typeface="Calibri"/>
              </a:rPr>
              <a:t>Auch</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besteht</a:t>
            </a:r>
            <a:r>
              <a:rPr lang="en-GB" sz="1200" baseline="0" dirty="0">
                <a:effectLst/>
                <a:latin typeface="+mj-lt"/>
                <a:ea typeface="+mj-ea"/>
                <a:cs typeface="+mj-cs"/>
                <a:sym typeface="Calibri"/>
              </a:rPr>
              <a:t> d</a:t>
            </a:r>
            <a:r>
              <a:rPr lang="en-GB" sz="1200" dirty="0">
                <a:effectLst/>
                <a:latin typeface="+mj-lt"/>
                <a:ea typeface="+mj-ea"/>
                <a:cs typeface="+mj-cs"/>
                <a:sym typeface="Calibri"/>
              </a:rPr>
              <a:t>ie</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Möglichkeit</a:t>
            </a:r>
            <a:r>
              <a:rPr lang="en-GB" sz="1200" baseline="0" dirty="0">
                <a:effectLst/>
                <a:latin typeface="+mj-lt"/>
                <a:ea typeface="+mj-ea"/>
                <a:cs typeface="+mj-cs"/>
                <a:sym typeface="Calibri"/>
              </a:rPr>
              <a:t>, auf Deutsch </a:t>
            </a:r>
            <a:r>
              <a:rPr lang="en-GB" sz="1200" baseline="0" dirty="0" err="1">
                <a:effectLst/>
                <a:latin typeface="+mj-lt"/>
                <a:ea typeface="+mj-ea"/>
                <a:cs typeface="+mj-cs"/>
                <a:sym typeface="Calibri"/>
              </a:rPr>
              <a:t>zu</a:t>
            </a:r>
            <a:r>
              <a:rPr lang="en-GB" sz="1200" baseline="0" dirty="0">
                <a:effectLst/>
                <a:latin typeface="+mj-lt"/>
                <a:ea typeface="+mj-ea"/>
                <a:cs typeface="+mj-cs"/>
                <a:sym typeface="Calibri"/>
              </a:rPr>
              <a:t> </a:t>
            </a:r>
            <a:r>
              <a:rPr lang="en-GB" sz="1200" baseline="0" dirty="0" err="1">
                <a:effectLst/>
                <a:latin typeface="+mj-lt"/>
                <a:ea typeface="+mj-ea"/>
                <a:cs typeface="+mj-cs"/>
                <a:sym typeface="Calibri"/>
              </a:rPr>
              <a:t>antworten</a:t>
            </a:r>
            <a:r>
              <a:rPr lang="en-GB" sz="1200" baseline="0" dirty="0">
                <a:effectLst/>
                <a:latin typeface="+mj-lt"/>
                <a:ea typeface="+mj-ea"/>
                <a:cs typeface="+mj-cs"/>
                <a:sym typeface="Calibri"/>
              </a:rPr>
              <a:t>.</a:t>
            </a:r>
            <a:endParaRPr lang="x-none" dirty="0"/>
          </a:p>
        </p:txBody>
      </p:sp>
    </p:spTree>
    <p:extLst>
      <p:ext uri="{BB962C8B-B14F-4D97-AF65-F5344CB8AC3E}">
        <p14:creationId xmlns:p14="http://schemas.microsoft.com/office/powerpoint/2010/main" val="1740013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a:t>Das Zertifikat wird nach erfolgreichem</a:t>
            </a:r>
            <a:r>
              <a:rPr lang="de-DE" baseline="0" dirty="0"/>
              <a:t> Absolvieren des Bilingualen Zuges mit dem Jahreszeugnis der Jahrgangsstufe 9 ausgehändigt. Es kann den Bewerbungsunterlagen beigefügt werden.</a:t>
            </a:r>
            <a:endParaRPr lang="x-none" dirty="0"/>
          </a:p>
        </p:txBody>
      </p:sp>
    </p:spTree>
    <p:extLst>
      <p:ext uri="{BB962C8B-B14F-4D97-AF65-F5344CB8AC3E}">
        <p14:creationId xmlns:p14="http://schemas.microsoft.com/office/powerpoint/2010/main" val="1740013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31" name="Titeltext"/>
          <p:cNvSpPr txBox="1">
            <a:spLocks noGrp="1"/>
          </p:cNvSpPr>
          <p:nvPr>
            <p:ph type="title"/>
          </p:nvPr>
        </p:nvSpPr>
        <p:spPr>
          <a:xfrm>
            <a:off x="722312" y="4406900"/>
            <a:ext cx="7772401" cy="1362075"/>
          </a:xfrm>
          <a:prstGeom prst="rect">
            <a:avLst/>
          </a:prstGeom>
        </p:spPr>
        <p:txBody>
          <a:bodyPr>
            <a:normAutofit/>
          </a:bodyPr>
          <a:lstStyle>
            <a:lvl1pPr>
              <a:defRPr sz="4000" b="1" cap="all"/>
            </a:lvl1pPr>
          </a:lstStyle>
          <a:p>
            <a:r>
              <a:t>Titeltext</a:t>
            </a:r>
          </a:p>
        </p:txBody>
      </p:sp>
      <p:sp>
        <p:nvSpPr>
          <p:cNvPr id="32" name="Textebene 1…"/>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Textebene 1</a:t>
            </a:r>
          </a:p>
          <a:p>
            <a:pPr lvl="1"/>
            <a:r>
              <a:t>Textebene 2</a:t>
            </a:r>
          </a:p>
          <a:p>
            <a:pPr lvl="2"/>
            <a:r>
              <a:t>Textebene 3</a:t>
            </a:r>
          </a:p>
          <a:p>
            <a:pPr lvl="3"/>
            <a:r>
              <a:t>Textebene 4</a:t>
            </a:r>
          </a:p>
          <a:p>
            <a:pPr lvl="4"/>
            <a:r>
              <a:t>Textebene 5</a:t>
            </a:r>
          </a:p>
        </p:txBody>
      </p:sp>
      <p:sp>
        <p:nvSpPr>
          <p:cNvPr id="33"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40" name="Titeltext"/>
          <p:cNvSpPr txBox="1">
            <a:spLocks noGrp="1"/>
          </p:cNvSpPr>
          <p:nvPr>
            <p:ph type="title"/>
          </p:nvPr>
        </p:nvSpPr>
        <p:spPr>
          <a:xfrm>
            <a:off x="684212" y="1230312"/>
            <a:ext cx="8002588" cy="1143001"/>
          </a:xfrm>
          <a:prstGeom prst="rect">
            <a:avLst/>
          </a:prstGeom>
        </p:spPr>
        <p:txBody>
          <a:bodyPr>
            <a:normAutofit/>
          </a:bodyPr>
          <a:lstStyle/>
          <a:p>
            <a:r>
              <a:t>Titeltext</a:t>
            </a:r>
          </a:p>
        </p:txBody>
      </p:sp>
      <p:sp>
        <p:nvSpPr>
          <p:cNvPr id="41" name="Textebene 1…"/>
          <p:cNvSpPr txBox="1">
            <a:spLocks noGrp="1"/>
          </p:cNvSpPr>
          <p:nvPr>
            <p:ph type="body" sz="half" idx="1"/>
          </p:nvPr>
        </p:nvSpPr>
        <p:spPr>
          <a:xfrm>
            <a:off x="684212" y="2555875"/>
            <a:ext cx="3924301" cy="3825875"/>
          </a:xfrm>
          <a:prstGeom prst="rect">
            <a:avLst/>
          </a:prstGeom>
        </p:spPr>
        <p:txBody>
          <a:bodyPr>
            <a:normAutofit/>
          </a:bodyPr>
          <a:lstStyle>
            <a:lvl5pPr marL="2184400" indent="-355600"/>
          </a:lstStyle>
          <a:p>
            <a:r>
              <a:t>Textebene 1</a:t>
            </a:r>
          </a:p>
          <a:p>
            <a:pPr lvl="1"/>
            <a:r>
              <a:t>Textebene 2</a:t>
            </a:r>
          </a:p>
          <a:p>
            <a:pPr lvl="2"/>
            <a:r>
              <a:t>Textebene 3</a:t>
            </a:r>
          </a:p>
          <a:p>
            <a:pPr lvl="3"/>
            <a:r>
              <a:t>Textebene 4</a:t>
            </a:r>
          </a:p>
          <a:p>
            <a:pPr lvl="4"/>
            <a:r>
              <a:t>Textebene 5</a:t>
            </a:r>
          </a:p>
        </p:txBody>
      </p:sp>
      <p:sp>
        <p:nvSpPr>
          <p:cNvPr id="4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49"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56" name="Titeltext"/>
          <p:cNvSpPr txBox="1">
            <a:spLocks noGrp="1"/>
          </p:cNvSpPr>
          <p:nvPr>
            <p:ph type="title"/>
          </p:nvPr>
        </p:nvSpPr>
        <p:spPr>
          <a:xfrm>
            <a:off x="457200" y="1055633"/>
            <a:ext cx="3008314" cy="1162051"/>
          </a:xfrm>
          <a:prstGeom prst="rect">
            <a:avLst/>
          </a:prstGeom>
        </p:spPr>
        <p:txBody>
          <a:bodyPr anchor="b">
            <a:normAutofit/>
          </a:bodyPr>
          <a:lstStyle>
            <a:lvl1pPr>
              <a:defRPr sz="2000" b="1"/>
            </a:lvl1pPr>
          </a:lstStyle>
          <a:p>
            <a:r>
              <a:t>Titeltext</a:t>
            </a:r>
          </a:p>
        </p:txBody>
      </p:sp>
      <p:sp>
        <p:nvSpPr>
          <p:cNvPr id="57" name="Textebene 1…"/>
          <p:cNvSpPr txBox="1">
            <a:spLocks noGrp="1"/>
          </p:cNvSpPr>
          <p:nvPr>
            <p:ph type="body" idx="1"/>
          </p:nvPr>
        </p:nvSpPr>
        <p:spPr>
          <a:xfrm>
            <a:off x="3575050" y="1055633"/>
            <a:ext cx="5111750" cy="5070531"/>
          </a:xfrm>
          <a:prstGeom prst="rect">
            <a:avLst/>
          </a:prstGeom>
        </p:spPr>
        <p:txBody>
          <a:bodyPr>
            <a:normAutofit/>
          </a:bodyPr>
          <a:lstStyle>
            <a:lvl1pPr>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r>
              <a:t>Textebene 1</a:t>
            </a:r>
          </a:p>
          <a:p>
            <a:pPr lvl="1"/>
            <a:r>
              <a:t>Textebene 2</a:t>
            </a:r>
          </a:p>
          <a:p>
            <a:pPr lvl="2"/>
            <a:r>
              <a:t>Textebene 3</a:t>
            </a:r>
          </a:p>
          <a:p>
            <a:pPr lvl="3"/>
            <a:r>
              <a:t>Textebene 4</a:t>
            </a:r>
          </a:p>
          <a:p>
            <a:pPr lvl="4"/>
            <a:r>
              <a:t>Textebene 5</a:t>
            </a:r>
          </a:p>
        </p:txBody>
      </p:sp>
      <p:sp>
        <p:nvSpPr>
          <p:cNvPr id="58" name="Textplatzhalter 3"/>
          <p:cNvSpPr>
            <a:spLocks noGrp="1"/>
          </p:cNvSpPr>
          <p:nvPr>
            <p:ph type="body" sz="quarter" idx="13"/>
          </p:nvPr>
        </p:nvSpPr>
        <p:spPr>
          <a:xfrm>
            <a:off x="457199" y="2217683"/>
            <a:ext cx="3008315" cy="3908481"/>
          </a:xfrm>
          <a:prstGeom prst="rect">
            <a:avLst/>
          </a:prstGeom>
        </p:spPr>
        <p:txBody>
          <a:bodyPr>
            <a:normAutofit/>
          </a:bodyPr>
          <a:lstStyle/>
          <a:p>
            <a:pPr marL="0" indent="0">
              <a:spcBef>
                <a:spcPts val="300"/>
              </a:spcBef>
              <a:buSzTx/>
              <a:buNone/>
              <a:defRPr sz="1400"/>
            </a:pPr>
            <a:endParaRPr/>
          </a:p>
        </p:txBody>
      </p:sp>
      <p:sp>
        <p:nvSpPr>
          <p:cNvPr id="59"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66" name="Titeltext"/>
          <p:cNvSpPr txBox="1">
            <a:spLocks noGrp="1"/>
          </p:cNvSpPr>
          <p:nvPr>
            <p:ph type="title"/>
          </p:nvPr>
        </p:nvSpPr>
        <p:spPr>
          <a:xfrm>
            <a:off x="1792288" y="4800600"/>
            <a:ext cx="5486401" cy="566738"/>
          </a:xfrm>
          <a:prstGeom prst="rect">
            <a:avLst/>
          </a:prstGeom>
        </p:spPr>
        <p:txBody>
          <a:bodyPr anchor="b">
            <a:normAutofit/>
          </a:bodyPr>
          <a:lstStyle>
            <a:lvl1pPr>
              <a:defRPr sz="2000" b="1"/>
            </a:lvl1pPr>
          </a:lstStyle>
          <a:p>
            <a:r>
              <a:t>Titeltext</a:t>
            </a:r>
          </a:p>
        </p:txBody>
      </p:sp>
      <p:sp>
        <p:nvSpPr>
          <p:cNvPr id="67" name="Bildplatzhalter 2"/>
          <p:cNvSpPr>
            <a:spLocks noGrp="1"/>
          </p:cNvSpPr>
          <p:nvPr>
            <p:ph type="pic" sz="half" idx="13"/>
          </p:nvPr>
        </p:nvSpPr>
        <p:spPr>
          <a:xfrm>
            <a:off x="1792288" y="935421"/>
            <a:ext cx="5486401" cy="3792155"/>
          </a:xfrm>
          <a:prstGeom prst="rect">
            <a:avLst/>
          </a:prstGeom>
        </p:spPr>
        <p:txBody>
          <a:bodyPr lIns="91439" rIns="91439"/>
          <a:lstStyle/>
          <a:p>
            <a:endParaRPr/>
          </a:p>
        </p:txBody>
      </p:sp>
      <p:sp>
        <p:nvSpPr>
          <p:cNvPr id="68" name="Textebene 1…"/>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Textebene 1</a:t>
            </a:r>
          </a:p>
          <a:p>
            <a:pPr lvl="1"/>
            <a:r>
              <a:t>Textebene 2</a:t>
            </a:r>
          </a:p>
          <a:p>
            <a:pPr lvl="2"/>
            <a:r>
              <a:t>Textebene 3</a:t>
            </a:r>
          </a:p>
          <a:p>
            <a:pPr lvl="3"/>
            <a:r>
              <a:t>Textebene 4</a:t>
            </a:r>
          </a:p>
          <a:p>
            <a:pPr lvl="4"/>
            <a:r>
              <a:t>Textebene 5</a:t>
            </a:r>
          </a:p>
        </p:txBody>
      </p:sp>
      <p:sp>
        <p:nvSpPr>
          <p:cNvPr id="69"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Inhalt">
    <p:spTree>
      <p:nvGrpSpPr>
        <p:cNvPr id="1" name=""/>
        <p:cNvGrpSpPr/>
        <p:nvPr/>
      </p:nvGrpSpPr>
      <p:grpSpPr>
        <a:xfrm>
          <a:off x="0" y="0"/>
          <a:ext cx="0" cy="0"/>
          <a:chOff x="0" y="0"/>
          <a:chExt cx="0" cy="0"/>
        </a:xfrm>
      </p:grpSpPr>
      <p:sp>
        <p:nvSpPr>
          <p:cNvPr id="76" name="Textebene 1…"/>
          <p:cNvSpPr txBox="1">
            <a:spLocks noGrp="1"/>
          </p:cNvSpPr>
          <p:nvPr>
            <p:ph type="body" idx="1"/>
          </p:nvPr>
        </p:nvSpPr>
        <p:spPr>
          <a:xfrm>
            <a:off x="684212" y="1230312"/>
            <a:ext cx="8002588" cy="5151439"/>
          </a:xfrm>
          <a:prstGeom prst="rect">
            <a:avLst/>
          </a:prstGeom>
        </p:spPr>
        <p:txBody>
          <a:bodyPr>
            <a:normAutofit/>
          </a:bodyPr>
          <a:lstStyle/>
          <a:p>
            <a:r>
              <a:t>Textebene 1</a:t>
            </a:r>
          </a:p>
          <a:p>
            <a:pPr lvl="1"/>
            <a:r>
              <a:t>Textebene 2</a:t>
            </a:r>
          </a:p>
          <a:p>
            <a:pPr lvl="2"/>
            <a:r>
              <a:t>Textebene 3</a:t>
            </a:r>
          </a:p>
          <a:p>
            <a:pPr lvl="3"/>
            <a:r>
              <a:t>Textebene 4</a:t>
            </a:r>
          </a:p>
          <a:p>
            <a:pPr lvl="4"/>
            <a:r>
              <a:t>Textebene 5</a:t>
            </a:r>
          </a:p>
        </p:txBody>
      </p:sp>
      <p:sp>
        <p:nvSpPr>
          <p:cNvPr id="77"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2" name="Grafik 1" descr="Grafik 1"/>
          <p:cNvPicPr>
            <a:picLocks noChangeAspect="1"/>
          </p:cNvPicPr>
          <p:nvPr/>
        </p:nvPicPr>
        <p:blipFill>
          <a:blip r:embed="rId8"/>
          <a:stretch>
            <a:fillRect/>
          </a:stretch>
        </p:blipFill>
        <p:spPr>
          <a:xfrm>
            <a:off x="0" y="0"/>
            <a:ext cx="9144000" cy="6858000"/>
          </a:xfrm>
          <a:prstGeom prst="rect">
            <a:avLst/>
          </a:prstGeom>
          <a:ln w="12700">
            <a:miter lim="400000"/>
          </a:ln>
        </p:spPr>
      </p:pic>
      <p:sp>
        <p:nvSpPr>
          <p:cNvPr id="3" name="Titeltext"/>
          <p:cNvSpPr txBox="1">
            <a:spLocks noGrp="1"/>
          </p:cNvSpPr>
          <p:nvPr>
            <p:ph type="title"/>
          </p:nvPr>
        </p:nvSpPr>
        <p:spPr>
          <a:xfrm>
            <a:off x="457200" y="274637"/>
            <a:ext cx="8229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Titeltext</a:t>
            </a:r>
          </a:p>
        </p:txBody>
      </p:sp>
      <p:sp>
        <p:nvSpPr>
          <p:cNvPr id="4" name="Textebene 1…"/>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Textebene 1</a:t>
            </a:r>
          </a:p>
          <a:p>
            <a:pPr lvl="1"/>
            <a:r>
              <a:t>Textebene 2</a:t>
            </a:r>
          </a:p>
          <a:p>
            <a:pPr lvl="2"/>
            <a:r>
              <a:t>Textebene 3</a:t>
            </a:r>
          </a:p>
          <a:p>
            <a:pPr lvl="3"/>
            <a:r>
              <a:t>Textebene 4</a:t>
            </a:r>
          </a:p>
          <a:p>
            <a:pPr lvl="4"/>
            <a:r>
              <a:t>Textebene 5</a:t>
            </a:r>
          </a:p>
        </p:txBody>
      </p:sp>
      <p:sp>
        <p:nvSpPr>
          <p:cNvPr id="5" name="Foliennummer"/>
          <p:cNvSpPr txBox="1">
            <a:spLocks noGrp="1"/>
          </p:cNvSpPr>
          <p:nvPr>
            <p:ph type="sldNum" sz="quarter" idx="2"/>
          </p:nvPr>
        </p:nvSpPr>
        <p:spPr>
          <a:xfrm>
            <a:off x="8332778" y="6553200"/>
            <a:ext cx="330211" cy="307340"/>
          </a:xfrm>
          <a:prstGeom prst="rect">
            <a:avLst/>
          </a:prstGeom>
          <a:ln w="12700">
            <a:miter lim="400000"/>
          </a:ln>
        </p:spPr>
        <p:txBody>
          <a:bodyPr wrap="none" lIns="45719" rIns="45719">
            <a:spAutoFit/>
          </a:bodyPr>
          <a:lstStyle>
            <a:lvl1pPr algn="r">
              <a:defRPr sz="1400">
                <a:latin typeface="Verdana"/>
                <a:ea typeface="Verdana"/>
                <a:cs typeface="Verdana"/>
                <a:sym typeface="Verdana"/>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Lst>
  <p:transition spd="med"/>
  <p:txStyles>
    <p:titleStyle>
      <a:lvl1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1pPr>
      <a:lvl2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2pPr>
      <a:lvl3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3pPr>
      <a:lvl4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4pPr>
      <a:lvl5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5pPr>
      <a:lvl6pPr marL="0" marR="0" indent="45720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6pPr>
      <a:lvl7pPr marL="0" marR="0" indent="91440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7pPr>
      <a:lvl8pPr marL="0" marR="0" indent="137160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8pPr>
      <a:lvl9pPr marL="0" marR="0" indent="1828800" algn="l" defTabSz="914400" rtl="0" latinLnBrk="0">
        <a:lnSpc>
          <a:spcPct val="100000"/>
        </a:lnSpc>
        <a:spcBef>
          <a:spcPts val="0"/>
        </a:spcBef>
        <a:spcAft>
          <a:spcPts val="0"/>
        </a:spcAft>
        <a:buClrTx/>
        <a:buSzTx/>
        <a:buFontTx/>
        <a:buNone/>
        <a:tabLst/>
        <a:defRPr sz="3200" b="0" i="0" u="none" strike="noStrike" cap="none" spc="0" baseline="0">
          <a:ln>
            <a:noFill/>
          </a:ln>
          <a:solidFill>
            <a:srgbClr val="333333"/>
          </a:solidFill>
          <a:uFillTx/>
          <a:latin typeface="+mj-lt"/>
          <a:ea typeface="+mj-ea"/>
          <a:cs typeface="+mj-cs"/>
          <a:sym typeface="Calibri"/>
        </a:defRPr>
      </a:lvl9pPr>
    </p:titleStyle>
    <p:bodyStyle>
      <a:lvl1pPr marL="342900" marR="0" indent="-34290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1pPr>
      <a:lvl2pPr marL="790575" marR="0" indent="-333375"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2pPr>
      <a:lvl3pPr marL="1234439" marR="0" indent="-320039"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4pPr>
      <a:lvl5pPr marL="2228850" marR="0" indent="-40005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5pPr>
      <a:lvl6pPr marL="2686050" marR="0" indent="-40005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6pPr>
      <a:lvl7pPr marL="3143250" marR="0" indent="-40005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7pPr>
      <a:lvl8pPr marL="3600450" marR="0" indent="-40005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8pPr>
      <a:lvl9pPr marL="4057650" marR="0" indent="-400050" algn="l" defTabSz="914400" rtl="0" latinLnBrk="0">
        <a:lnSpc>
          <a:spcPct val="100000"/>
        </a:lnSpc>
        <a:spcBef>
          <a:spcPts val="600"/>
        </a:spcBef>
        <a:spcAft>
          <a:spcPts val="0"/>
        </a:spcAft>
        <a:buClrTx/>
        <a:buSzPct val="65000"/>
        <a:buFontTx/>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Verdan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mailto:ariane.sailer@isb.bayern.de"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mailto:ariane.sailer@isb.bayern.d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rm.coe.int/cefr-companion-volume-with-new-descriptors-2018/1680787989"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hyperlink" Target="https://rm.coe.int/cefr-companion-volume-with-new-descriptors-2018/1680787989"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rm.coe.int/cefr-companion-volume-with-new-descriptors-2018/1680787989"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rm.coe.int/cefr-companion-volume-with-new-descriptors-2018/1680787989"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s://rm.coe.int/cefr-companion-volume-with-new-descriptors-2018/1680787989"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6" name="Textfeld 5"/>
          <p:cNvSpPr txBox="1"/>
          <p:nvPr/>
        </p:nvSpPr>
        <p:spPr>
          <a:xfrm>
            <a:off x="642399" y="1124744"/>
            <a:ext cx="7488832" cy="13542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3600" b="1" dirty="0">
                <a:solidFill>
                  <a:srgbClr val="339966"/>
                </a:solidFill>
              </a:rPr>
              <a:t>Der Bilinguale Zug</a:t>
            </a:r>
          </a:p>
          <a:p>
            <a:pPr marR="0" algn="ctr" defTabSz="914400" rtl="0" fontAlgn="auto" latinLnBrk="0" hangingPunct="0">
              <a:lnSpc>
                <a:spcPct val="100000"/>
              </a:lnSpc>
              <a:spcBef>
                <a:spcPts val="0"/>
              </a:spcBef>
              <a:spcAft>
                <a:spcPts val="0"/>
              </a:spcAft>
              <a:buClrTx/>
              <a:buSzTx/>
              <a:tabLst/>
            </a:pPr>
            <a:endParaRPr lang="de-DE" sz="1000" dirty="0">
              <a:solidFill>
                <a:srgbClr val="339966"/>
              </a:solidFill>
            </a:endParaRPr>
          </a:p>
          <a:p>
            <a:pPr algn="ctr"/>
            <a:r>
              <a:rPr lang="de-DE" sz="3600" b="1" dirty="0">
                <a:solidFill>
                  <a:srgbClr val="339966"/>
                </a:solidFill>
              </a:rPr>
              <a:t>an bayerischen Realschulen</a:t>
            </a:r>
          </a:p>
        </p:txBody>
      </p:sp>
      <p:pic>
        <p:nvPicPr>
          <p:cNvPr id="1026" name="Picture 2" descr="Ablauf Bilingualer Zug Jahr für Jahr">
            <a:extLst>
              <a:ext uri="{FF2B5EF4-FFF2-40B4-BE49-F238E27FC236}">
                <a16:creationId xmlns:a16="http://schemas.microsoft.com/office/drawing/2014/main" id="{E1C1A7C7-E1FC-574C-86A5-1E415546DA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666" y="2478959"/>
            <a:ext cx="5382298" cy="39506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D	LEISTUNGSBEWERTUNG</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14" name="Rectangle 9">
            <a:extLst>
              <a:ext uri="{FF2B5EF4-FFF2-40B4-BE49-F238E27FC236}">
                <a16:creationId xmlns:a16="http://schemas.microsoft.com/office/drawing/2014/main" id="{F29CBCAB-CD58-4F42-B152-3E60C0FBA3E3}"/>
              </a:ext>
            </a:extLst>
          </p:cNvPr>
          <p:cNvSpPr/>
          <p:nvPr/>
        </p:nvSpPr>
        <p:spPr>
          <a:xfrm>
            <a:off x="1403648" y="2204864"/>
            <a:ext cx="5616624" cy="2523768"/>
          </a:xfrm>
          <a:prstGeom prst="rect">
            <a:avLst/>
          </a:prstGeom>
        </p:spPr>
        <p:txBody>
          <a:bodyPr wrap="square">
            <a:spAutoFit/>
          </a:bodyPr>
          <a:lstStyle/>
          <a:p>
            <a:pPr>
              <a:spcAft>
                <a:spcPts val="1200"/>
              </a:spcAft>
              <a:buSzPct val="100000"/>
              <a:defRPr sz="2400"/>
            </a:pPr>
            <a:r>
              <a:rPr lang="de-DE" sz="2800" dirty="0"/>
              <a:t> </a:t>
            </a:r>
            <a:r>
              <a:rPr lang="de-DE" sz="2800" b="1" dirty="0"/>
              <a:t>Zertifizierung</a:t>
            </a:r>
          </a:p>
          <a:p>
            <a:pPr>
              <a:spcAft>
                <a:spcPts val="1200"/>
              </a:spcAft>
              <a:buSzPct val="100000"/>
              <a:defRPr sz="2400"/>
            </a:pPr>
            <a:endParaRPr lang="de-DE" sz="2400" b="1" dirty="0"/>
          </a:p>
          <a:p>
            <a:pPr marL="285750" lvl="1" indent="-285750">
              <a:spcAft>
                <a:spcPts val="1200"/>
              </a:spcAft>
              <a:buSzPct val="100000"/>
              <a:buFont typeface="Arial"/>
              <a:buChar char="•"/>
              <a:defRPr sz="2400"/>
            </a:pPr>
            <a:r>
              <a:rPr lang="de-DE" sz="2200" dirty="0">
                <a:latin typeface="Calibri" pitchFamily="34" charset="0"/>
                <a:cs typeface="Calibri" pitchFamily="34" charset="0"/>
              </a:rPr>
              <a:t>Note im </a:t>
            </a:r>
            <a:r>
              <a:rPr lang="de-DE" sz="2200" dirty="0" err="1">
                <a:latin typeface="Calibri" pitchFamily="34" charset="0"/>
                <a:cs typeface="Calibri" pitchFamily="34" charset="0"/>
              </a:rPr>
              <a:t>Sachfach</a:t>
            </a:r>
            <a:endParaRPr lang="de-DE" sz="2200" dirty="0">
              <a:latin typeface="Calibri" pitchFamily="34" charset="0"/>
              <a:cs typeface="Calibri" pitchFamily="34" charset="0"/>
            </a:endParaRPr>
          </a:p>
          <a:p>
            <a:pPr marL="285750" indent="-285750">
              <a:spcAft>
                <a:spcPts val="1200"/>
              </a:spcAft>
              <a:buSzPct val="100000"/>
              <a:buFont typeface="Arial"/>
              <a:buChar char="•"/>
              <a:defRPr sz="2400"/>
            </a:pPr>
            <a:r>
              <a:rPr lang="de-DE" sz="2200" dirty="0">
                <a:latin typeface="Calibri" pitchFamily="34" charset="0"/>
                <a:cs typeface="Calibri" pitchFamily="34" charset="0"/>
              </a:rPr>
              <a:t>zusätzlicher Zeugnisvermerk</a:t>
            </a:r>
          </a:p>
          <a:p>
            <a:pPr marL="285750" indent="-285750">
              <a:spcAft>
                <a:spcPts val="1200"/>
              </a:spcAft>
              <a:buSzPct val="100000"/>
              <a:buFont typeface="Arial"/>
              <a:buChar char="•"/>
              <a:defRPr sz="2400"/>
            </a:pPr>
            <a:r>
              <a:rPr lang="de-DE" sz="2200" dirty="0">
                <a:latin typeface="Calibri" pitchFamily="34" charset="0"/>
                <a:cs typeface="Calibri" pitchFamily="34" charset="0"/>
              </a:rPr>
              <a:t>Zertifikat am Ende von Jahrgangsstufe 9</a:t>
            </a:r>
          </a:p>
        </p:txBody>
      </p:sp>
    </p:spTree>
    <p:extLst>
      <p:ext uri="{BB962C8B-B14F-4D97-AF65-F5344CB8AC3E}">
        <p14:creationId xmlns:p14="http://schemas.microsoft.com/office/powerpoint/2010/main" val="105694618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E	EIGNUNG</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6" name="Textfeld 2">
            <a:extLst>
              <a:ext uri="{FF2B5EF4-FFF2-40B4-BE49-F238E27FC236}">
                <a16:creationId xmlns:a16="http://schemas.microsoft.com/office/drawing/2014/main" id="{4B91B6C4-8045-B644-976D-1B8B1885931A}"/>
              </a:ext>
            </a:extLst>
          </p:cNvPr>
          <p:cNvSpPr txBox="1"/>
          <p:nvPr/>
        </p:nvSpPr>
        <p:spPr>
          <a:xfrm>
            <a:off x="955684" y="1889836"/>
            <a:ext cx="7056785" cy="41242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400" b="1"/>
            </a:pPr>
            <a:r>
              <a:rPr lang="de-DE" sz="2400" dirty="0"/>
              <a:t>Für wen ist der Bilinguale Zug geeignet?</a:t>
            </a:r>
            <a:br>
              <a:rPr lang="de-DE" sz="2800" dirty="0"/>
            </a:br>
            <a:endParaRPr lang="de-DE" sz="1200" dirty="0"/>
          </a:p>
          <a:p>
            <a:pPr>
              <a:spcAft>
                <a:spcPts val="1200"/>
              </a:spcAft>
              <a:buSzPct val="100000"/>
              <a:defRPr sz="2400"/>
            </a:pPr>
            <a:r>
              <a:rPr lang="de-DE" sz="2200" dirty="0"/>
              <a:t>Grundsätzlich steht der bilinguale Unterricht </a:t>
            </a:r>
            <a:br>
              <a:rPr lang="de-DE" sz="2200" dirty="0"/>
            </a:br>
            <a:r>
              <a:rPr lang="de-DE" sz="2200" b="1" dirty="0"/>
              <a:t>allen Schülerinnen und Schülern offen</a:t>
            </a:r>
            <a:r>
              <a:rPr lang="de-DE" sz="2200" dirty="0"/>
              <a:t>. </a:t>
            </a:r>
          </a:p>
          <a:p>
            <a:pPr>
              <a:spcAft>
                <a:spcPts val="1200"/>
              </a:spcAft>
              <a:buSzPct val="100000"/>
              <a:defRPr sz="2400"/>
            </a:pPr>
            <a:endParaRPr lang="de-DE" sz="600" b="1" dirty="0"/>
          </a:p>
          <a:p>
            <a:pPr>
              <a:spcAft>
                <a:spcPts val="1200"/>
              </a:spcAft>
              <a:buSzPct val="100000"/>
              <a:defRPr sz="2400"/>
            </a:pPr>
            <a:r>
              <a:rPr lang="de-DE" sz="2200" b="1" dirty="0"/>
              <a:t>Entscheidend ist nicht die Englischnote, sondern …</a:t>
            </a:r>
          </a:p>
          <a:p>
            <a:pPr marL="285750" indent="-285750">
              <a:spcAft>
                <a:spcPts val="600"/>
              </a:spcAft>
              <a:buSzPct val="100000"/>
              <a:buFont typeface="Arial"/>
              <a:buChar char="•"/>
              <a:defRPr sz="2400"/>
            </a:pPr>
            <a:r>
              <a:rPr lang="de-DE" sz="2400" dirty="0"/>
              <a:t> 	</a:t>
            </a:r>
            <a:r>
              <a:rPr lang="de-DE" sz="2000" dirty="0"/>
              <a:t>positive Arbeitshaltung</a:t>
            </a:r>
          </a:p>
          <a:p>
            <a:pPr marL="285750" indent="-285750">
              <a:spcAft>
                <a:spcPts val="600"/>
              </a:spcAft>
              <a:buSzPct val="100000"/>
              <a:buFont typeface="Arial"/>
              <a:buChar char="•"/>
              <a:defRPr sz="2400"/>
            </a:pPr>
            <a:r>
              <a:rPr lang="de-DE" sz="2000" dirty="0"/>
              <a:t>	Interesse am </a:t>
            </a:r>
            <a:r>
              <a:rPr lang="de-DE" sz="2000" dirty="0" err="1"/>
              <a:t>Sachfach</a:t>
            </a:r>
            <a:endParaRPr lang="de-DE" sz="2000" dirty="0"/>
          </a:p>
          <a:p>
            <a:pPr marL="285750" indent="-285750">
              <a:spcAft>
                <a:spcPts val="600"/>
              </a:spcAft>
              <a:buSzPct val="100000"/>
              <a:buFont typeface="Arial"/>
              <a:buChar char="•"/>
              <a:defRPr sz="2400"/>
            </a:pPr>
            <a:r>
              <a:rPr lang="de-DE" sz="2000" dirty="0"/>
              <a:t> 	Motivation </a:t>
            </a:r>
          </a:p>
          <a:p>
            <a:pPr marL="285750" indent="-285750">
              <a:spcAft>
                <a:spcPts val="600"/>
              </a:spcAft>
              <a:buSzPct val="100000"/>
              <a:buFont typeface="Arial"/>
              <a:buChar char="•"/>
              <a:defRPr sz="2400"/>
            </a:pPr>
            <a:r>
              <a:rPr lang="de-DE" sz="2000" dirty="0"/>
              <a:t> 	Konzentrationsfähigkeit</a:t>
            </a:r>
          </a:p>
          <a:p>
            <a:pPr marL="285750" lvl="3" indent="-285750">
              <a:spcAft>
                <a:spcPts val="600"/>
              </a:spcAft>
              <a:buSzPct val="100000"/>
              <a:buFont typeface="Arial"/>
              <a:buChar char="•"/>
              <a:defRPr sz="2400"/>
            </a:pPr>
            <a:r>
              <a:rPr lang="de-DE" sz="2000" dirty="0"/>
              <a:t>           Persönlichkeit</a:t>
            </a:r>
          </a:p>
        </p:txBody>
      </p:sp>
    </p:spTree>
    <p:extLst>
      <p:ext uri="{BB962C8B-B14F-4D97-AF65-F5344CB8AC3E}">
        <p14:creationId xmlns:p14="http://schemas.microsoft.com/office/powerpoint/2010/main" val="329017936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F	KONTAKT</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8" name="Textfeld 2"/>
          <p:cNvSpPr txBox="1"/>
          <p:nvPr/>
        </p:nvSpPr>
        <p:spPr>
          <a:xfrm>
            <a:off x="1531748" y="2318102"/>
            <a:ext cx="5904657" cy="461665"/>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ctr">
              <a:defRPr sz="2400" b="1"/>
            </a:pPr>
            <a:r>
              <a:rPr lang="de-DE" dirty="0">
                <a:solidFill>
                  <a:srgbClr val="009900"/>
                </a:solidFill>
              </a:rPr>
              <a:t>Ansprechpartner an unserer Schule: </a:t>
            </a:r>
          </a:p>
        </p:txBody>
      </p:sp>
      <p:sp>
        <p:nvSpPr>
          <p:cNvPr id="9" name="Textfeld 8"/>
          <p:cNvSpPr txBox="1"/>
          <p:nvPr/>
        </p:nvSpPr>
        <p:spPr>
          <a:xfrm>
            <a:off x="2267744" y="3140968"/>
            <a:ext cx="3259566" cy="1323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defRPr sz="1600">
                <a:solidFill>
                  <a:srgbClr val="A6A6A6"/>
                </a:solidFill>
              </a:defRPr>
            </a:pPr>
            <a:r>
              <a:rPr lang="de-DE" sz="2000" dirty="0">
                <a:solidFill>
                  <a:srgbClr val="339966"/>
                </a:solidFill>
              </a:rPr>
              <a:t>Name</a:t>
            </a:r>
            <a:endParaRPr lang="de-DE" sz="2000" dirty="0">
              <a:solidFill>
                <a:srgbClr val="339966"/>
              </a:solidFill>
              <a:ea typeface="Verdana"/>
              <a:cs typeface="Verdana"/>
              <a:sym typeface="Verdana"/>
            </a:endParaRPr>
          </a:p>
          <a:p>
            <a:pPr lvl="0">
              <a:defRPr sz="1600">
                <a:solidFill>
                  <a:srgbClr val="A6A6A6"/>
                </a:solidFill>
              </a:defRPr>
            </a:pPr>
            <a:r>
              <a:rPr lang="de-DE" sz="2000" dirty="0">
                <a:solidFill>
                  <a:srgbClr val="339966"/>
                </a:solidFill>
              </a:rPr>
              <a:t>Sprechstunde</a:t>
            </a:r>
            <a:br>
              <a:rPr lang="de-DE" sz="2000" dirty="0">
                <a:solidFill>
                  <a:srgbClr val="339966"/>
                </a:solidFill>
              </a:rPr>
            </a:br>
            <a:r>
              <a:rPr lang="de-DE" sz="2000" dirty="0">
                <a:solidFill>
                  <a:srgbClr val="339966"/>
                </a:solidFill>
              </a:rPr>
              <a:t>Telefon</a:t>
            </a:r>
            <a:endParaRPr lang="de-DE" sz="2000" dirty="0">
              <a:solidFill>
                <a:srgbClr val="339966"/>
              </a:solidFill>
              <a:ea typeface="Verdana"/>
              <a:cs typeface="Verdana"/>
              <a:sym typeface="Verdana"/>
            </a:endParaRPr>
          </a:p>
          <a:p>
            <a:pPr lvl="0">
              <a:defRPr sz="1600">
                <a:solidFill>
                  <a:srgbClr val="A6A6A6"/>
                </a:solidFill>
              </a:defRPr>
            </a:pPr>
            <a:r>
              <a:rPr lang="de-DE" sz="2000" u="sng" dirty="0">
                <a:solidFill>
                  <a:srgbClr val="009999"/>
                </a:solidFill>
                <a:uFill>
                  <a:solidFill>
                    <a:srgbClr val="009999"/>
                  </a:solidFill>
                </a:uFill>
                <a:hlinkClick r:id="rId3"/>
              </a:rPr>
              <a:t>jemand@unsereSchule.de</a:t>
            </a:r>
          </a:p>
        </p:txBody>
      </p:sp>
    </p:spTree>
    <p:extLst>
      <p:ext uri="{BB962C8B-B14F-4D97-AF65-F5344CB8AC3E}">
        <p14:creationId xmlns:p14="http://schemas.microsoft.com/office/powerpoint/2010/main" val="266114837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F	KONTAKT</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10" name="TextBox 1">
            <a:extLst>
              <a:ext uri="{FF2B5EF4-FFF2-40B4-BE49-F238E27FC236}">
                <a16:creationId xmlns:a16="http://schemas.microsoft.com/office/drawing/2014/main" id="{2D25CBD1-68C4-E144-9CF8-B656B237A937}"/>
              </a:ext>
            </a:extLst>
          </p:cNvPr>
          <p:cNvSpPr txBox="1"/>
          <p:nvPr/>
        </p:nvSpPr>
        <p:spPr>
          <a:xfrm>
            <a:off x="1064338" y="2025054"/>
            <a:ext cx="6840760"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x-none" sz="2800" b="1" i="0" u="none" strike="noStrike" cap="none" spc="0" normalizeH="0" baseline="0">
                <a:ln>
                  <a:noFill/>
                </a:ln>
                <a:solidFill>
                  <a:srgbClr val="000000"/>
                </a:solidFill>
                <a:effectLst/>
                <a:uFillTx/>
                <a:latin typeface="+mj-lt"/>
                <a:ea typeface="+mj-ea"/>
                <a:cs typeface="+mj-cs"/>
                <a:sym typeface="Calibri"/>
              </a:rPr>
              <a:t>Weitere Informationen</a:t>
            </a:r>
            <a:r>
              <a:rPr kumimoji="0" lang="de-DE" sz="2800" b="1" i="0" u="none" strike="noStrike" cap="none" spc="0" normalizeH="0" baseline="0" dirty="0">
                <a:ln>
                  <a:noFill/>
                </a:ln>
                <a:solidFill>
                  <a:srgbClr val="000000"/>
                </a:solidFill>
                <a:effectLst/>
                <a:uFillTx/>
                <a:latin typeface="+mj-lt"/>
                <a:ea typeface="+mj-ea"/>
                <a:cs typeface="+mj-cs"/>
                <a:sym typeface="Calibri"/>
              </a:rPr>
              <a:t> im Portal</a:t>
            </a:r>
            <a:endParaRPr kumimoji="0" lang="x-none" sz="2800" b="1" i="0" u="none" strike="noStrike" cap="none" spc="0" normalizeH="0" baseline="0" dirty="0">
              <a:ln>
                <a:noFill/>
              </a:ln>
              <a:solidFill>
                <a:srgbClr val="000000"/>
              </a:solidFill>
              <a:effectLst/>
              <a:uFillTx/>
              <a:latin typeface="+mj-lt"/>
              <a:ea typeface="+mj-ea"/>
              <a:cs typeface="+mj-cs"/>
              <a:sym typeface="Calibri"/>
            </a:endParaRPr>
          </a:p>
        </p:txBody>
      </p:sp>
      <p:sp>
        <p:nvSpPr>
          <p:cNvPr id="11" name="Textfeld 2"/>
          <p:cNvSpPr txBox="1"/>
          <p:nvPr/>
        </p:nvSpPr>
        <p:spPr>
          <a:xfrm>
            <a:off x="1523545" y="2548935"/>
            <a:ext cx="5904657" cy="461665"/>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ctr">
              <a:defRPr sz="2400" b="1"/>
            </a:pPr>
            <a:r>
              <a:rPr lang="de-DE" dirty="0">
                <a:solidFill>
                  <a:srgbClr val="009900"/>
                </a:solidFill>
              </a:rPr>
              <a:t>www.bilingual.bayern.de</a:t>
            </a: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545" y="3633749"/>
            <a:ext cx="1945067" cy="194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0127" y="3285836"/>
            <a:ext cx="2488231" cy="3239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Abgerundetes Rechteck 1"/>
          <p:cNvSpPr/>
          <p:nvPr/>
        </p:nvSpPr>
        <p:spPr>
          <a:xfrm>
            <a:off x="5004048" y="3809971"/>
            <a:ext cx="1368152" cy="919398"/>
          </a:xfrm>
          <a:prstGeom prst="roundRect">
            <a:avLst/>
          </a:prstGeom>
          <a:noFill/>
          <a:ln w="25400" cap="flat">
            <a:no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600" b="1" i="0" u="none" strike="noStrike" cap="none" spc="0" normalizeH="0" baseline="0" dirty="0" err="1">
                <a:ln>
                  <a:noFill/>
                </a:ln>
                <a:solidFill>
                  <a:srgbClr val="000000"/>
                </a:solidFill>
                <a:effectLst/>
                <a:uFillTx/>
                <a:ea typeface="+mj-ea"/>
                <a:cs typeface="+mj-cs"/>
                <a:sym typeface="Calibri"/>
              </a:rPr>
              <a:t>Eltern</a:t>
            </a:r>
            <a:br>
              <a:rPr kumimoji="0" lang="en-GB" sz="1600" b="1" i="0" u="none" strike="noStrike" cap="none" spc="0" normalizeH="0" baseline="0" dirty="0">
                <a:ln>
                  <a:noFill/>
                </a:ln>
                <a:solidFill>
                  <a:srgbClr val="000000"/>
                </a:solidFill>
                <a:effectLst/>
                <a:uFillTx/>
                <a:ea typeface="+mj-ea"/>
                <a:cs typeface="+mj-cs"/>
                <a:sym typeface="Calibri"/>
              </a:rPr>
            </a:br>
            <a:r>
              <a:rPr kumimoji="0" lang="en-GB" sz="1600" b="1" i="0" u="none" strike="noStrike" cap="none" spc="0" normalizeH="0" baseline="0" dirty="0" err="1">
                <a:ln>
                  <a:noFill/>
                </a:ln>
                <a:solidFill>
                  <a:srgbClr val="000000"/>
                </a:solidFill>
                <a:effectLst/>
                <a:uFillTx/>
                <a:ea typeface="+mj-ea"/>
                <a:cs typeface="+mj-cs"/>
                <a:sym typeface="Calibri"/>
              </a:rPr>
              <a:t>Schülerinnen</a:t>
            </a:r>
            <a:r>
              <a:rPr kumimoji="0" lang="en-GB" sz="1600" b="1" i="0" u="none" strike="noStrike" cap="none" spc="0" normalizeH="0" baseline="0" dirty="0">
                <a:ln>
                  <a:noFill/>
                </a:ln>
                <a:solidFill>
                  <a:srgbClr val="000000"/>
                </a:solidFill>
                <a:effectLst/>
                <a:uFillTx/>
                <a:ea typeface="+mj-ea"/>
                <a:cs typeface="+mj-cs"/>
                <a:sym typeface="Calibri"/>
              </a:rPr>
              <a:t> &amp; </a:t>
            </a:r>
            <a:r>
              <a:rPr kumimoji="0" lang="en-GB" sz="1600" b="1" i="0" u="none" strike="noStrike" cap="none" spc="0" normalizeH="0" baseline="0" dirty="0" err="1">
                <a:ln>
                  <a:noFill/>
                </a:ln>
                <a:solidFill>
                  <a:srgbClr val="000000"/>
                </a:solidFill>
                <a:effectLst/>
                <a:uFillTx/>
                <a:ea typeface="+mj-ea"/>
                <a:cs typeface="+mj-cs"/>
                <a:sym typeface="Calibri"/>
              </a:rPr>
              <a:t>Schüler</a:t>
            </a:r>
            <a:endParaRPr kumimoji="0" lang="en-GB" sz="1600" b="1" i="0" u="none" strike="noStrike" cap="none" spc="0" normalizeH="0" baseline="0" dirty="0">
              <a:ln>
                <a:noFill/>
              </a:ln>
              <a:solidFill>
                <a:srgbClr val="000000"/>
              </a:solidFill>
              <a:effectLst/>
              <a:uFillTx/>
              <a:ea typeface="+mj-ea"/>
              <a:cs typeface="+mj-cs"/>
              <a:sym typeface="Calibri"/>
            </a:endParaRPr>
          </a:p>
        </p:txBody>
      </p:sp>
      <p:pic>
        <p:nvPicPr>
          <p:cNvPr id="3" name="Grafik 2"/>
          <p:cNvPicPr>
            <a:picLocks noChangeAspect="1"/>
          </p:cNvPicPr>
          <p:nvPr/>
        </p:nvPicPr>
        <p:blipFill rotWithShape="1">
          <a:blip r:embed="rId5" cstate="print">
            <a:extLst>
              <a:ext uri="{28A0092B-C50C-407E-A947-70E740481C1C}">
                <a14:useLocalDpi xmlns:a14="http://schemas.microsoft.com/office/drawing/2010/main" val="0"/>
              </a:ext>
            </a:extLst>
          </a:blip>
          <a:srcRect l="13121" t="16820" r="15884" b="14109"/>
          <a:stretch/>
        </p:blipFill>
        <p:spPr>
          <a:xfrm rot="15209369">
            <a:off x="3819500" y="2945889"/>
            <a:ext cx="662322" cy="1226438"/>
          </a:xfrm>
          <a:prstGeom prst="rect">
            <a:avLst/>
          </a:prstGeom>
        </p:spPr>
      </p:pic>
    </p:spTree>
    <p:extLst>
      <p:ext uri="{BB962C8B-B14F-4D97-AF65-F5344CB8AC3E}">
        <p14:creationId xmlns:p14="http://schemas.microsoft.com/office/powerpoint/2010/main" val="359680991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F	KONTAKT</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10" name="TextBox 1">
            <a:extLst>
              <a:ext uri="{FF2B5EF4-FFF2-40B4-BE49-F238E27FC236}">
                <a16:creationId xmlns:a16="http://schemas.microsoft.com/office/drawing/2014/main" id="{2D25CBD1-68C4-E144-9CF8-B656B237A937}"/>
              </a:ext>
            </a:extLst>
          </p:cNvPr>
          <p:cNvSpPr txBox="1"/>
          <p:nvPr/>
        </p:nvSpPr>
        <p:spPr>
          <a:xfrm>
            <a:off x="1064338" y="2025054"/>
            <a:ext cx="6840760"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x-none" sz="2800" b="1" i="0" u="none" strike="noStrike" cap="none" spc="0" normalizeH="0" baseline="0" dirty="0">
                <a:ln>
                  <a:noFill/>
                </a:ln>
                <a:solidFill>
                  <a:srgbClr val="000000"/>
                </a:solidFill>
                <a:effectLst/>
                <a:uFillTx/>
                <a:latin typeface="+mj-lt"/>
                <a:ea typeface="+mj-ea"/>
                <a:cs typeface="+mj-cs"/>
                <a:sym typeface="Calibri"/>
              </a:rPr>
              <a:t>Weitere Informationen</a:t>
            </a:r>
          </a:p>
        </p:txBody>
      </p:sp>
      <p:sp>
        <p:nvSpPr>
          <p:cNvPr id="11" name="Textfeld 2"/>
          <p:cNvSpPr txBox="1"/>
          <p:nvPr/>
        </p:nvSpPr>
        <p:spPr>
          <a:xfrm>
            <a:off x="1523545" y="2548935"/>
            <a:ext cx="5904657" cy="461665"/>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ctr">
              <a:defRPr sz="2400" b="1"/>
            </a:pPr>
            <a:r>
              <a:rPr lang="de-DE" dirty="0">
                <a:solidFill>
                  <a:srgbClr val="009900"/>
                </a:solidFill>
              </a:rPr>
              <a:t>www.bilingual.bayern.de</a:t>
            </a: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733799"/>
            <a:ext cx="1679229" cy="1854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feld 8"/>
          <p:cNvSpPr txBox="1"/>
          <p:nvPr/>
        </p:nvSpPr>
        <p:spPr>
          <a:xfrm>
            <a:off x="2884312" y="3845585"/>
            <a:ext cx="3259566" cy="16312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defRPr sz="1600">
                <a:solidFill>
                  <a:srgbClr val="A6A6A6"/>
                </a:solidFill>
              </a:defRPr>
            </a:pPr>
            <a:r>
              <a:rPr lang="de-DE" sz="2000" b="1" dirty="0">
                <a:solidFill>
                  <a:srgbClr val="339966"/>
                </a:solidFill>
              </a:rPr>
              <a:t>Ansprechpartner am ISB:</a:t>
            </a:r>
          </a:p>
          <a:p>
            <a:pPr lvl="0">
              <a:defRPr sz="1600">
                <a:solidFill>
                  <a:srgbClr val="A6A6A6"/>
                </a:solidFill>
              </a:defRPr>
            </a:pPr>
            <a:r>
              <a:rPr lang="de-DE" sz="2000" dirty="0">
                <a:solidFill>
                  <a:srgbClr val="339966"/>
                </a:solidFill>
              </a:rPr>
              <a:t>Ariane Sailer IR</a:t>
            </a:r>
            <a:endParaRPr lang="de-DE" sz="2000" dirty="0">
              <a:solidFill>
                <a:srgbClr val="339966"/>
              </a:solidFill>
              <a:ea typeface="Verdana"/>
              <a:cs typeface="Verdana"/>
              <a:sym typeface="Verdana"/>
            </a:endParaRPr>
          </a:p>
          <a:p>
            <a:pPr lvl="0">
              <a:defRPr sz="1600">
                <a:solidFill>
                  <a:srgbClr val="A6A6A6"/>
                </a:solidFill>
              </a:defRPr>
            </a:pPr>
            <a:r>
              <a:rPr lang="de-DE" sz="2000" dirty="0">
                <a:solidFill>
                  <a:srgbClr val="339966"/>
                </a:solidFill>
              </a:rPr>
              <a:t>ISB Abt. Realschule</a:t>
            </a:r>
            <a:br>
              <a:rPr lang="de-DE" sz="2000" dirty="0">
                <a:solidFill>
                  <a:srgbClr val="339966"/>
                </a:solidFill>
              </a:rPr>
            </a:br>
            <a:r>
              <a:rPr lang="de-DE" sz="2000" dirty="0">
                <a:solidFill>
                  <a:srgbClr val="339966"/>
                </a:solidFill>
              </a:rPr>
              <a:t>Referat RS-1/Englisch</a:t>
            </a:r>
            <a:endParaRPr lang="de-DE" sz="2000" dirty="0">
              <a:solidFill>
                <a:srgbClr val="339966"/>
              </a:solidFill>
              <a:ea typeface="Verdana"/>
              <a:cs typeface="Verdana"/>
              <a:sym typeface="Verdana"/>
            </a:endParaRPr>
          </a:p>
          <a:p>
            <a:pPr lvl="0">
              <a:defRPr sz="1600">
                <a:solidFill>
                  <a:srgbClr val="A6A6A6"/>
                </a:solidFill>
              </a:defRPr>
            </a:pPr>
            <a:r>
              <a:rPr lang="de-DE" sz="2000" u="sng" dirty="0">
                <a:solidFill>
                  <a:srgbClr val="009999"/>
                </a:solidFill>
                <a:uFill>
                  <a:solidFill>
                    <a:srgbClr val="009999"/>
                  </a:solidFill>
                </a:uFill>
                <a:hlinkClick r:id="rId4"/>
              </a:rPr>
              <a:t>ariane.sailer@isb.bayern.de</a:t>
            </a:r>
          </a:p>
        </p:txBody>
      </p:sp>
    </p:spTree>
    <p:extLst>
      <p:ext uri="{BB962C8B-B14F-4D97-AF65-F5344CB8AC3E}">
        <p14:creationId xmlns:p14="http://schemas.microsoft.com/office/powerpoint/2010/main" val="187919464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F	KONTAKT</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12" name="TextBox 1">
            <a:extLst>
              <a:ext uri="{FF2B5EF4-FFF2-40B4-BE49-F238E27FC236}">
                <a16:creationId xmlns:a16="http://schemas.microsoft.com/office/drawing/2014/main" id="{2D25CBD1-68C4-E144-9CF8-B656B237A937}"/>
              </a:ext>
            </a:extLst>
          </p:cNvPr>
          <p:cNvSpPr txBox="1"/>
          <p:nvPr/>
        </p:nvSpPr>
        <p:spPr>
          <a:xfrm>
            <a:off x="2360858" y="2060848"/>
            <a:ext cx="3960440" cy="1323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de-DE" sz="4000" b="1" dirty="0">
                <a:solidFill>
                  <a:srgbClr val="008000"/>
                </a:solidFill>
              </a:rPr>
              <a:t>Hope </a:t>
            </a:r>
            <a:r>
              <a:rPr lang="de-DE" sz="4000" b="1" dirty="0" err="1">
                <a:solidFill>
                  <a:srgbClr val="008000"/>
                </a:solidFill>
              </a:rPr>
              <a:t>to</a:t>
            </a:r>
            <a:r>
              <a:rPr lang="de-DE" sz="4000" b="1" dirty="0">
                <a:solidFill>
                  <a:srgbClr val="008000"/>
                </a:solidFill>
              </a:rPr>
              <a:t> </a:t>
            </a:r>
            <a:r>
              <a:rPr lang="de-DE" sz="4000" b="1" dirty="0" err="1">
                <a:solidFill>
                  <a:srgbClr val="008000"/>
                </a:solidFill>
              </a:rPr>
              <a:t>see</a:t>
            </a:r>
            <a:r>
              <a:rPr lang="de-DE" sz="4000" b="1" dirty="0">
                <a:solidFill>
                  <a:srgbClr val="008000"/>
                </a:solidFill>
              </a:rPr>
              <a:t> </a:t>
            </a:r>
            <a:r>
              <a:rPr lang="de-DE" sz="4000" b="1" dirty="0" err="1">
                <a:solidFill>
                  <a:srgbClr val="008000"/>
                </a:solidFill>
              </a:rPr>
              <a:t>you</a:t>
            </a:r>
            <a:r>
              <a:rPr lang="de-DE" sz="4000" b="1" dirty="0">
                <a:solidFill>
                  <a:srgbClr val="008000"/>
                </a:solidFill>
              </a:rPr>
              <a:t> </a:t>
            </a:r>
            <a:br>
              <a:rPr lang="de-DE" sz="4000" b="1" dirty="0">
                <a:solidFill>
                  <a:srgbClr val="008000"/>
                </a:solidFill>
              </a:rPr>
            </a:br>
            <a:r>
              <a:rPr lang="de-DE" sz="4000" b="1" dirty="0" err="1">
                <a:solidFill>
                  <a:srgbClr val="008000"/>
                </a:solidFill>
              </a:rPr>
              <a:t>soon</a:t>
            </a:r>
            <a:r>
              <a:rPr lang="de-DE" sz="4000" b="1" dirty="0">
                <a:solidFill>
                  <a:srgbClr val="008000"/>
                </a:solidFill>
              </a:rPr>
              <a:t> in </a:t>
            </a:r>
            <a:r>
              <a:rPr lang="de-DE" sz="4000" b="1" dirty="0" err="1">
                <a:solidFill>
                  <a:srgbClr val="008000"/>
                </a:solidFill>
              </a:rPr>
              <a:t>class</a:t>
            </a:r>
            <a:r>
              <a:rPr lang="de-DE" sz="4000" b="1" dirty="0">
                <a:solidFill>
                  <a:srgbClr val="008000"/>
                </a:solidFill>
              </a:rPr>
              <a:t>!</a:t>
            </a:r>
            <a:endParaRPr kumimoji="0" lang="x-none" sz="4000" b="1" i="0" u="none" strike="noStrike" cap="none" spc="0" normalizeH="0" baseline="0" dirty="0">
              <a:ln>
                <a:noFill/>
              </a:ln>
              <a:solidFill>
                <a:srgbClr val="008000"/>
              </a:solidFill>
              <a:effectLst/>
              <a:uFillTx/>
              <a:sym typeface="Calibri"/>
            </a:endParaRPr>
          </a:p>
        </p:txBody>
      </p:sp>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flipH="1">
            <a:off x="3338703" y="2257530"/>
            <a:ext cx="1794402" cy="3993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feld 2"/>
          <p:cNvSpPr txBox="1"/>
          <p:nvPr/>
        </p:nvSpPr>
        <p:spPr>
          <a:xfrm>
            <a:off x="2496783" y="5301208"/>
            <a:ext cx="3748800" cy="461665"/>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ctr">
              <a:defRPr sz="2400" b="1"/>
            </a:pPr>
            <a:r>
              <a:rPr lang="de-DE" dirty="0">
                <a:solidFill>
                  <a:srgbClr val="009900"/>
                </a:solidFill>
              </a:rPr>
              <a:t>www.bilingual.bayern.de</a:t>
            </a:r>
          </a:p>
        </p:txBody>
      </p:sp>
    </p:spTree>
    <p:extLst>
      <p:ext uri="{BB962C8B-B14F-4D97-AF65-F5344CB8AC3E}">
        <p14:creationId xmlns:p14="http://schemas.microsoft.com/office/powerpoint/2010/main" val="138056229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AGENDA</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6" name="Textfeld 5"/>
          <p:cNvSpPr txBox="1"/>
          <p:nvPr/>
        </p:nvSpPr>
        <p:spPr>
          <a:xfrm>
            <a:off x="1183559"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7" name="Textfeld 2"/>
          <p:cNvSpPr txBox="1"/>
          <p:nvPr/>
        </p:nvSpPr>
        <p:spPr>
          <a:xfrm>
            <a:off x="971600" y="2564904"/>
            <a:ext cx="6298087" cy="2893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Aft>
                <a:spcPts val="1200"/>
              </a:spcAft>
              <a:defRPr sz="2400" b="1"/>
            </a:pPr>
            <a:r>
              <a:rPr sz="2200" dirty="0"/>
              <a:t>A	</a:t>
            </a:r>
            <a:r>
              <a:rPr lang="de-DE" sz="2200" dirty="0"/>
              <a:t>Was ist Bilingualer Sachfachunterricht?  </a:t>
            </a:r>
          </a:p>
          <a:p>
            <a:pPr>
              <a:spcAft>
                <a:spcPts val="1200"/>
              </a:spcAft>
              <a:defRPr sz="2400" b="1"/>
            </a:pPr>
            <a:r>
              <a:rPr lang="de-DE" sz="2200" dirty="0"/>
              <a:t>B 	Welche Vorteile gibt es? </a:t>
            </a:r>
            <a:endParaRPr lang="de-DE" sz="2200" i="1" dirty="0"/>
          </a:p>
          <a:p>
            <a:pPr>
              <a:spcAft>
                <a:spcPts val="1200"/>
              </a:spcAft>
              <a:defRPr sz="2400" b="1"/>
            </a:pPr>
            <a:r>
              <a:rPr lang="de-DE" sz="2200" dirty="0"/>
              <a:t>C</a:t>
            </a:r>
            <a:r>
              <a:rPr sz="2200" dirty="0"/>
              <a:t>	</a:t>
            </a:r>
            <a:r>
              <a:rPr lang="de-DE" sz="2200" dirty="0"/>
              <a:t>Wie läuft der Bilinguale Zug ab?</a:t>
            </a:r>
          </a:p>
          <a:p>
            <a:pPr>
              <a:spcAft>
                <a:spcPts val="1200"/>
              </a:spcAft>
              <a:defRPr sz="2400" b="1"/>
            </a:pPr>
            <a:r>
              <a:rPr lang="de-DE" sz="2200" dirty="0"/>
              <a:t>D	Wie werden Leistungen bewertet?</a:t>
            </a:r>
          </a:p>
          <a:p>
            <a:pPr>
              <a:spcAft>
                <a:spcPts val="1200"/>
              </a:spcAft>
              <a:defRPr sz="2400" b="1"/>
            </a:pPr>
            <a:r>
              <a:rPr lang="de-DE" sz="2200" dirty="0"/>
              <a:t>E	Für wen ist der Bilinguale Zug geeignet?</a:t>
            </a:r>
          </a:p>
          <a:p>
            <a:pPr>
              <a:spcAft>
                <a:spcPts val="1200"/>
              </a:spcAft>
              <a:defRPr sz="2400" b="1"/>
            </a:pPr>
            <a:r>
              <a:rPr lang="de-DE" sz="2200" dirty="0"/>
              <a:t>F	Weitere Informationen</a:t>
            </a:r>
          </a:p>
        </p:txBody>
      </p:sp>
    </p:spTree>
    <p:extLst>
      <p:ext uri="{BB962C8B-B14F-4D97-AF65-F5344CB8AC3E}">
        <p14:creationId xmlns:p14="http://schemas.microsoft.com/office/powerpoint/2010/main" val="1804203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2"/>
          <p:cNvSpPr txBox="1"/>
          <p:nvPr/>
        </p:nvSpPr>
        <p:spPr>
          <a:xfrm>
            <a:off x="683568" y="2060848"/>
            <a:ext cx="7056785" cy="3801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400" b="1"/>
            </a:pPr>
            <a:r>
              <a:rPr lang="de-DE" sz="2000" dirty="0"/>
              <a:t>Was ist Bilingualer Sachfachunterricht? </a:t>
            </a:r>
          </a:p>
          <a:p>
            <a:pPr>
              <a:buSzPct val="100000"/>
              <a:defRPr sz="2400"/>
            </a:pPr>
            <a:endParaRPr lang="de-DE" sz="1600" dirty="0"/>
          </a:p>
          <a:p>
            <a:pPr marL="285750" indent="-285750">
              <a:spcAft>
                <a:spcPts val="600"/>
              </a:spcAft>
              <a:buSzPct val="100000"/>
              <a:buFont typeface="Arial"/>
              <a:buChar char="•"/>
              <a:defRPr sz="2400"/>
            </a:pPr>
            <a:r>
              <a:rPr lang="de-DE" sz="2000" dirty="0"/>
              <a:t>ein </a:t>
            </a:r>
            <a:r>
              <a:rPr lang="de-DE" sz="2000" dirty="0" err="1"/>
              <a:t>Sachfach</a:t>
            </a:r>
            <a:r>
              <a:rPr lang="de-DE" sz="2000" dirty="0"/>
              <a:t> wird in einer Fremdsprache unterrichtet</a:t>
            </a:r>
            <a:br>
              <a:rPr lang="de-DE" sz="2000" dirty="0"/>
            </a:br>
            <a:r>
              <a:rPr lang="de-DE" sz="2000" dirty="0"/>
              <a:t>(z. B. Geographie, Geschichte, Biologie, IT, Physik, Musik, Wirtschaft und Recht, Kunst, Sport) </a:t>
            </a:r>
          </a:p>
          <a:p>
            <a:pPr marL="285750" indent="-285750">
              <a:spcAft>
                <a:spcPts val="600"/>
              </a:spcAft>
              <a:buSzPct val="100000"/>
              <a:buFont typeface="Arial"/>
              <a:buChar char="•"/>
              <a:defRPr sz="2400"/>
            </a:pPr>
            <a:r>
              <a:rPr lang="de-DE" sz="2000" dirty="0"/>
              <a:t>der Erwerb von Fachwissen wird mit der Anwendung einer Fremdsprache verbunden</a:t>
            </a:r>
          </a:p>
          <a:p>
            <a:pPr marL="285750" indent="-285750">
              <a:spcAft>
                <a:spcPts val="600"/>
              </a:spcAft>
              <a:buSzPct val="100000"/>
              <a:buFont typeface="Arial"/>
              <a:buChar char="•"/>
              <a:defRPr sz="2400"/>
            </a:pPr>
            <a:r>
              <a:rPr lang="de-DE" sz="2000" dirty="0"/>
              <a:t>das </a:t>
            </a:r>
            <a:r>
              <a:rPr lang="de-DE" sz="2000" dirty="0" err="1"/>
              <a:t>Sachfach</a:t>
            </a:r>
            <a:r>
              <a:rPr lang="de-DE" sz="2000" dirty="0"/>
              <a:t> steht im Vordergrund</a:t>
            </a:r>
          </a:p>
          <a:p>
            <a:pPr>
              <a:spcAft>
                <a:spcPts val="1200"/>
              </a:spcAft>
              <a:buSzPct val="100000"/>
              <a:defRPr sz="2400"/>
            </a:pPr>
            <a:endParaRPr lang="de-DE" sz="2000" b="1" dirty="0"/>
          </a:p>
          <a:p>
            <a:pPr>
              <a:spcAft>
                <a:spcPts val="1200"/>
              </a:spcAft>
              <a:buSzPct val="100000"/>
              <a:defRPr sz="2400"/>
            </a:pPr>
            <a:r>
              <a:rPr lang="de-DE" sz="2000" b="1" dirty="0"/>
              <a:t>Wichtig: Der Bilinguale Zug ist kein Förder- oder 	 	 	Nachhilfeunterricht für Englisch</a:t>
            </a:r>
          </a:p>
        </p:txBody>
      </p:sp>
      <p:sp>
        <p:nvSpPr>
          <p:cNvPr id="9" name="Textfeld 8"/>
          <p:cNvSpPr txBox="1"/>
          <p:nvPr/>
        </p:nvSpPr>
        <p:spPr>
          <a:xfrm>
            <a:off x="1183559"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6" name="Textfeld 5"/>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A	DEFINITION</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Tree>
    <p:extLst>
      <p:ext uri="{BB962C8B-B14F-4D97-AF65-F5344CB8AC3E}">
        <p14:creationId xmlns:p14="http://schemas.microsoft.com/office/powerpoint/2010/main" val="185638952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2"/>
          <p:cNvSpPr txBox="1"/>
          <p:nvPr/>
        </p:nvSpPr>
        <p:spPr>
          <a:xfrm>
            <a:off x="725739" y="1916832"/>
            <a:ext cx="7960208" cy="14157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buSzPct val="100000"/>
              <a:defRPr sz="2400"/>
            </a:pPr>
            <a:endParaRPr lang="de-DE" sz="2000" b="1" dirty="0"/>
          </a:p>
          <a:p>
            <a:pPr lvl="0">
              <a:defRPr sz="2400"/>
            </a:pPr>
            <a:endParaRPr lang="de-DE" sz="1400" dirty="0">
              <a:hlinkClick r:id="rId3"/>
            </a:endParaRPr>
          </a:p>
          <a:p>
            <a:pPr lvl="0">
              <a:defRPr sz="2400"/>
            </a:pPr>
            <a:endParaRPr lang="de-DE" sz="1400" dirty="0"/>
          </a:p>
          <a:p>
            <a:pPr lvl="0">
              <a:defRPr sz="2400"/>
            </a:pPr>
            <a:endParaRPr lang="de-DE" sz="1400" dirty="0"/>
          </a:p>
          <a:p>
            <a:pPr>
              <a:buSzPct val="100000"/>
              <a:defRPr sz="2400"/>
            </a:pPr>
            <a:endParaRPr lang="de-DE" b="1" dirty="0"/>
          </a:p>
        </p:txBody>
      </p:sp>
      <p:graphicFrame>
        <p:nvGraphicFramePr>
          <p:cNvPr id="8" name="Chart 7">
            <a:extLst>
              <a:ext uri="{FF2B5EF4-FFF2-40B4-BE49-F238E27FC236}">
                <a16:creationId xmlns:a16="http://schemas.microsoft.com/office/drawing/2014/main" id="{B3F837F4-2E25-4843-8B19-966A2783E70C}"/>
              </a:ext>
            </a:extLst>
          </p:cNvPr>
          <p:cNvGraphicFramePr>
            <a:graphicFrameLocks/>
          </p:cNvGraphicFramePr>
          <p:nvPr>
            <p:extLst>
              <p:ext uri="{D42A27DB-BD31-4B8C-83A1-F6EECF244321}">
                <p14:modId xmlns:p14="http://schemas.microsoft.com/office/powerpoint/2010/main" val="4036708702"/>
              </p:ext>
            </p:extLst>
          </p:nvPr>
        </p:nvGraphicFramePr>
        <p:xfrm>
          <a:off x="494964" y="1643432"/>
          <a:ext cx="7518669" cy="3096345"/>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1A2E233C-1D01-E145-AD39-9B26F61F9A4D}"/>
              </a:ext>
            </a:extLst>
          </p:cNvPr>
          <p:cNvSpPr txBox="1"/>
          <p:nvPr/>
        </p:nvSpPr>
        <p:spPr>
          <a:xfrm>
            <a:off x="494964" y="4941168"/>
            <a:ext cx="7616824" cy="1323437"/>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t">
            <a:spAutoFit/>
          </a:bodyPr>
          <a:lstStyle/>
          <a:p>
            <a:pPr eaLnBrk="1" hangingPunct="1"/>
            <a:r>
              <a:rPr lang="de-DE" altLang="de-DE" sz="1600" i="1" dirty="0"/>
              <a:t>Zitat aus der Studie „Deutsch Englisch Schülerleistungen International“ (DESI):</a:t>
            </a:r>
          </a:p>
          <a:p>
            <a:pPr eaLnBrk="1" hangingPunct="1"/>
            <a:r>
              <a:rPr lang="de-DE" altLang="de-DE" sz="1600" dirty="0"/>
              <a:t>„[Bilingual unterrichtete Klassen] ... erreichen im Hörverständnis bis zum Ende der Jahrgangsstufe 9 gegenüber Klassen mit vergleichbaren Ausgangsbedingungen </a:t>
            </a:r>
            <a:br>
              <a:rPr lang="de-DE" altLang="de-DE" sz="1600" dirty="0"/>
            </a:br>
            <a:r>
              <a:rPr lang="de-DE" altLang="de-DE" sz="1600" b="1" dirty="0"/>
              <a:t>einen Vorsprung von etwa zwei Schuljahren</a:t>
            </a:r>
            <a:r>
              <a:rPr lang="de-DE" altLang="de-DE" sz="1600" dirty="0"/>
              <a:t>. Aber auch in der Fähigkeit, </a:t>
            </a:r>
            <a:r>
              <a:rPr lang="en-US" altLang="de-DE" sz="1600" dirty="0">
                <a:cs typeface="Arial" panose="020B0604020202020204" pitchFamily="34" charset="0"/>
              </a:rPr>
              <a:t>[</a:t>
            </a:r>
            <a:r>
              <a:rPr lang="de-DE" altLang="de-DE" sz="1600" dirty="0"/>
              <a:t>…</a:t>
            </a:r>
            <a:r>
              <a:rPr lang="en-US" altLang="de-DE" sz="1600" dirty="0">
                <a:latin typeface="Times New Roman" panose="02020603050405020304" pitchFamily="18" charset="0"/>
                <a:cs typeface="Times New Roman" panose="02020603050405020304" pitchFamily="18" charset="0"/>
              </a:rPr>
              <a:t>]</a:t>
            </a:r>
            <a:r>
              <a:rPr lang="de-DE" altLang="de-DE" sz="1600" dirty="0"/>
              <a:t> Fehler zu erkennen und zu korrigieren, ist ihr Fortschritt sehr beachtlich."</a:t>
            </a:r>
          </a:p>
        </p:txBody>
      </p:sp>
      <p:sp>
        <p:nvSpPr>
          <p:cNvPr id="3" name="Rectangle 2">
            <a:extLst>
              <a:ext uri="{FF2B5EF4-FFF2-40B4-BE49-F238E27FC236}">
                <a16:creationId xmlns:a16="http://schemas.microsoft.com/office/drawing/2014/main" id="{4DA8C938-7B9A-8445-95AF-57CA527C6414}"/>
              </a:ext>
            </a:extLst>
          </p:cNvPr>
          <p:cNvSpPr/>
          <p:nvPr/>
        </p:nvSpPr>
        <p:spPr>
          <a:xfrm>
            <a:off x="6758532" y="4462778"/>
            <a:ext cx="1353255" cy="276999"/>
          </a:xfrm>
          <a:prstGeom prst="rect">
            <a:avLst/>
          </a:prstGeom>
        </p:spPr>
        <p:txBody>
          <a:bodyPr wrap="none">
            <a:spAutoFit/>
          </a:bodyPr>
          <a:lstStyle/>
          <a:p>
            <a:pPr algn="r" eaLnBrk="1" hangingPunct="1">
              <a:spcBef>
                <a:spcPct val="50000"/>
              </a:spcBef>
            </a:pPr>
            <a:r>
              <a:rPr lang="de-DE" altLang="de-DE" sz="1200" b="1" dirty="0" err="1"/>
              <a:t>www.dipf.de</a:t>
            </a:r>
            <a:r>
              <a:rPr lang="de-DE" altLang="de-DE" sz="1200" b="1" dirty="0"/>
              <a:t>/</a:t>
            </a:r>
            <a:r>
              <a:rPr lang="de-DE" altLang="de-DE" sz="1200" b="1" dirty="0" err="1"/>
              <a:t>desi</a:t>
            </a:r>
            <a:endParaRPr lang="de-DE" altLang="de-DE" sz="1200" b="1" dirty="0"/>
          </a:p>
        </p:txBody>
      </p:sp>
      <p:sp>
        <p:nvSpPr>
          <p:cNvPr id="11" name="Textfeld 10"/>
          <p:cNvSpPr txBox="1"/>
          <p:nvPr/>
        </p:nvSpPr>
        <p:spPr>
          <a:xfrm>
            <a:off x="1187624"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9" name="Textfeld 8"/>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B	VORTEILE</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Tree>
    <p:extLst>
      <p:ext uri="{BB962C8B-B14F-4D97-AF65-F5344CB8AC3E}">
        <p14:creationId xmlns:p14="http://schemas.microsoft.com/office/powerpoint/2010/main" val="220785905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2"/>
          <p:cNvSpPr txBox="1"/>
          <p:nvPr/>
        </p:nvSpPr>
        <p:spPr>
          <a:xfrm>
            <a:off x="725739" y="1916832"/>
            <a:ext cx="7960208" cy="14157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buSzPct val="100000"/>
              <a:defRPr sz="2400"/>
            </a:pPr>
            <a:endParaRPr lang="de-DE" sz="2000" b="1" dirty="0"/>
          </a:p>
          <a:p>
            <a:pPr lvl="0">
              <a:defRPr sz="2400"/>
            </a:pPr>
            <a:endParaRPr lang="de-DE" sz="1400" dirty="0">
              <a:hlinkClick r:id="rId3"/>
            </a:endParaRPr>
          </a:p>
          <a:p>
            <a:pPr lvl="0">
              <a:defRPr sz="2400"/>
            </a:pPr>
            <a:endParaRPr lang="de-DE" sz="1400" dirty="0"/>
          </a:p>
          <a:p>
            <a:pPr lvl="0">
              <a:defRPr sz="2400"/>
            </a:pPr>
            <a:endParaRPr lang="de-DE" sz="1400" dirty="0"/>
          </a:p>
          <a:p>
            <a:pPr>
              <a:buSzPct val="100000"/>
              <a:defRPr sz="2400"/>
            </a:pPr>
            <a:endParaRPr lang="de-DE" b="1" dirty="0"/>
          </a:p>
        </p:txBody>
      </p:sp>
      <p:sp>
        <p:nvSpPr>
          <p:cNvPr id="11" name="Textfeld 10"/>
          <p:cNvSpPr txBox="1"/>
          <p:nvPr/>
        </p:nvSpPr>
        <p:spPr>
          <a:xfrm>
            <a:off x="1187624"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9" name="Textfeld 8"/>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B	VORTEILE</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12" name="TextBox 1">
            <a:extLst>
              <a:ext uri="{FF2B5EF4-FFF2-40B4-BE49-F238E27FC236}">
                <a16:creationId xmlns:a16="http://schemas.microsoft.com/office/drawing/2014/main" id="{E0C9CD32-B82F-4347-9959-55E2B3ABAE3A}"/>
              </a:ext>
            </a:extLst>
          </p:cNvPr>
          <p:cNvSpPr txBox="1"/>
          <p:nvPr/>
        </p:nvSpPr>
        <p:spPr>
          <a:xfrm>
            <a:off x="1426394" y="2132856"/>
            <a:ext cx="6025925"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x-none" sz="2400" b="1" i="0" u="none" strike="noStrike" cap="none" spc="0" normalizeH="0" baseline="0" dirty="0">
                <a:ln>
                  <a:noFill/>
                </a:ln>
                <a:solidFill>
                  <a:schemeClr val="tx1"/>
                </a:solidFill>
                <a:effectLst/>
                <a:uFillTx/>
                <a:sym typeface="Calibri"/>
              </a:rPr>
              <a:t>Ergebnisse der </a:t>
            </a:r>
            <a:r>
              <a:rPr kumimoji="0" lang="x-none" sz="2400" b="1" i="0" u="none" strike="noStrike" cap="none" spc="0" normalizeH="0" baseline="0">
                <a:ln>
                  <a:noFill/>
                </a:ln>
                <a:solidFill>
                  <a:schemeClr val="tx1"/>
                </a:solidFill>
                <a:effectLst/>
                <a:uFillTx/>
                <a:sym typeface="Calibri"/>
              </a:rPr>
              <a:t>Abschlussprüfung Englisch</a:t>
            </a:r>
            <a:r>
              <a:rPr kumimoji="0" lang="de-DE" sz="2400" b="1" i="0" u="none" strike="noStrike" cap="none" spc="0" normalizeH="0" baseline="0" dirty="0">
                <a:ln>
                  <a:noFill/>
                </a:ln>
                <a:solidFill>
                  <a:schemeClr val="tx1"/>
                </a:solidFill>
                <a:effectLst/>
                <a:uFillTx/>
                <a:sym typeface="Calibri"/>
              </a:rPr>
              <a:t>/</a:t>
            </a:r>
            <a:endParaRPr kumimoji="0" lang="x-none" sz="2400" b="1" i="0" u="none" strike="noStrike" cap="none" spc="0" normalizeH="0" baseline="0" dirty="0">
              <a:ln>
                <a:noFill/>
              </a:ln>
              <a:solidFill>
                <a:schemeClr val="tx1"/>
              </a:solidFill>
              <a:effectLst/>
              <a:uFillTx/>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sz="2400" b="1" dirty="0">
                <a:solidFill>
                  <a:schemeClr val="tx1"/>
                </a:solidFill>
              </a:rPr>
              <a:t>wissenschaftliche </a:t>
            </a:r>
            <a:r>
              <a:rPr lang="x-none" sz="2400" b="1">
                <a:solidFill>
                  <a:schemeClr val="tx1"/>
                </a:solidFill>
              </a:rPr>
              <a:t>Vergleich</a:t>
            </a:r>
            <a:r>
              <a:rPr lang="de-DE" sz="2400" b="1" dirty="0" err="1">
                <a:solidFill>
                  <a:schemeClr val="tx1"/>
                </a:solidFill>
              </a:rPr>
              <a:t>sstudie</a:t>
            </a:r>
            <a:r>
              <a:rPr lang="de-DE" sz="2400" b="1" dirty="0">
                <a:solidFill>
                  <a:schemeClr val="tx1"/>
                </a:solidFill>
              </a:rPr>
              <a:t> von 2015</a:t>
            </a:r>
            <a:endParaRPr kumimoji="0" lang="x-none" sz="2400" b="1" i="0" u="none" strike="noStrike" cap="none" spc="0" normalizeH="0" baseline="0" dirty="0">
              <a:ln>
                <a:noFill/>
              </a:ln>
              <a:solidFill>
                <a:schemeClr val="tx1"/>
              </a:solidFill>
              <a:effectLst/>
              <a:uFillTx/>
              <a:sym typeface="Calibri"/>
            </a:endParaRPr>
          </a:p>
        </p:txBody>
      </p:sp>
      <p:graphicFrame>
        <p:nvGraphicFramePr>
          <p:cNvPr id="13" name="Table 13">
            <a:extLst>
              <a:ext uri="{FF2B5EF4-FFF2-40B4-BE49-F238E27FC236}">
                <a16:creationId xmlns:a16="http://schemas.microsoft.com/office/drawing/2014/main" id="{926AADD4-7C4C-044A-AB4E-AEEE9A48985A}"/>
              </a:ext>
            </a:extLst>
          </p:cNvPr>
          <p:cNvGraphicFramePr>
            <a:graphicFrameLocks noGrp="1"/>
          </p:cNvGraphicFramePr>
          <p:nvPr>
            <p:extLst>
              <p:ext uri="{D42A27DB-BD31-4B8C-83A1-F6EECF244321}">
                <p14:modId xmlns:p14="http://schemas.microsoft.com/office/powerpoint/2010/main" val="592210708"/>
              </p:ext>
            </p:extLst>
          </p:nvPr>
        </p:nvGraphicFramePr>
        <p:xfrm>
          <a:off x="1691680" y="3309399"/>
          <a:ext cx="5544615" cy="1654732"/>
        </p:xfrm>
        <a:graphic>
          <a:graphicData uri="http://schemas.openxmlformats.org/drawingml/2006/table">
            <a:tbl>
              <a:tblPr firstRow="1" bandRow="1">
                <a:tableStyleId>{5940675A-B579-460E-94D1-54222C63F5DA}</a:tableStyleId>
              </a:tblPr>
              <a:tblGrid>
                <a:gridCol w="1848205">
                  <a:extLst>
                    <a:ext uri="{9D8B030D-6E8A-4147-A177-3AD203B41FA5}">
                      <a16:colId xmlns:a16="http://schemas.microsoft.com/office/drawing/2014/main" val="3405649575"/>
                    </a:ext>
                  </a:extLst>
                </a:gridCol>
                <a:gridCol w="1848205">
                  <a:extLst>
                    <a:ext uri="{9D8B030D-6E8A-4147-A177-3AD203B41FA5}">
                      <a16:colId xmlns:a16="http://schemas.microsoft.com/office/drawing/2014/main" val="68974574"/>
                    </a:ext>
                  </a:extLst>
                </a:gridCol>
                <a:gridCol w="1848205">
                  <a:extLst>
                    <a:ext uri="{9D8B030D-6E8A-4147-A177-3AD203B41FA5}">
                      <a16:colId xmlns:a16="http://schemas.microsoft.com/office/drawing/2014/main" val="2047181890"/>
                    </a:ext>
                  </a:extLst>
                </a:gridCol>
              </a:tblGrid>
              <a:tr h="563810">
                <a:tc>
                  <a:txBody>
                    <a:bodyPr/>
                    <a:lstStyle/>
                    <a:p>
                      <a:endParaRPr lang="x-none" dirty="0"/>
                    </a:p>
                  </a:txBody>
                  <a:tcPr/>
                </a:tc>
                <a:tc>
                  <a:txBody>
                    <a:bodyPr/>
                    <a:lstStyle/>
                    <a:p>
                      <a:pPr algn="ctr"/>
                      <a:r>
                        <a:rPr lang="de-DE" sz="1600" b="1" dirty="0"/>
                        <a:t>b</a:t>
                      </a:r>
                      <a:r>
                        <a:rPr lang="x-none" sz="1600" b="1"/>
                        <a:t>ili</a:t>
                      </a:r>
                      <a:r>
                        <a:rPr lang="de-DE" sz="1600" b="1" dirty="0" err="1"/>
                        <a:t>ngual</a:t>
                      </a:r>
                      <a:endParaRPr lang="x-none" sz="1600" b="1" dirty="0"/>
                    </a:p>
                  </a:txBody>
                  <a:tcPr/>
                </a:tc>
                <a:tc>
                  <a:txBody>
                    <a:bodyPr/>
                    <a:lstStyle/>
                    <a:p>
                      <a:pPr algn="ctr"/>
                      <a:r>
                        <a:rPr lang="de-DE" sz="1600" b="1" dirty="0"/>
                        <a:t>n</a:t>
                      </a:r>
                      <a:r>
                        <a:rPr lang="x-none" sz="1600" b="1"/>
                        <a:t>icht</a:t>
                      </a:r>
                      <a:r>
                        <a:rPr lang="de-DE" sz="1600" b="1" baseline="0" dirty="0"/>
                        <a:t> b</a:t>
                      </a:r>
                      <a:r>
                        <a:rPr lang="x-none" sz="1600" b="1"/>
                        <a:t>ili</a:t>
                      </a:r>
                      <a:r>
                        <a:rPr lang="de-DE" sz="1600" b="1" dirty="0" err="1"/>
                        <a:t>ngual</a:t>
                      </a:r>
                      <a:endParaRPr lang="x-none" sz="1600" b="1" dirty="0"/>
                    </a:p>
                  </a:txBody>
                  <a:tcPr/>
                </a:tc>
                <a:extLst>
                  <a:ext uri="{0D108BD9-81ED-4DB2-BD59-A6C34878D82A}">
                    <a16:rowId xmlns:a16="http://schemas.microsoft.com/office/drawing/2014/main" val="1822425969"/>
                  </a:ext>
                </a:extLst>
              </a:tr>
              <a:tr h="5454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x-none" sz="1600" b="1" i="0" u="none" strike="noStrike" cap="none" spc="0" baseline="0">
                          <a:ln>
                            <a:noFill/>
                          </a:ln>
                          <a:solidFill>
                            <a:schemeClr val="tx1"/>
                          </a:solidFill>
                          <a:effectLst/>
                          <a:uFillTx/>
                          <a:latin typeface="+mn-lt"/>
                          <a:ea typeface="+mn-ea"/>
                          <a:cs typeface="+mn-cs"/>
                          <a:sym typeface="Verdana"/>
                        </a:rPr>
                        <a:t>2013/14 </a:t>
                      </a:r>
                      <a:endParaRPr lang="x-none"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x-none" sz="1600" b="1" i="0" u="none" strike="noStrike" cap="none" spc="0" baseline="0" dirty="0">
                          <a:ln>
                            <a:noFill/>
                          </a:ln>
                          <a:solidFill>
                            <a:schemeClr val="tx1"/>
                          </a:solidFill>
                          <a:effectLst/>
                          <a:uFillTx/>
                          <a:latin typeface="+mn-lt"/>
                          <a:ea typeface="+mn-ea"/>
                          <a:cs typeface="+mn-cs"/>
                          <a:sym typeface="Verdana"/>
                        </a:rPr>
                        <a:t>2,47 </a:t>
                      </a:r>
                      <a:endParaRPr lang="x-none"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x-none" sz="1600" b="1" i="0" u="none" strike="noStrike" cap="none" spc="0" baseline="0" dirty="0">
                          <a:ln>
                            <a:noFill/>
                          </a:ln>
                          <a:solidFill>
                            <a:schemeClr val="tx1"/>
                          </a:solidFill>
                          <a:effectLst/>
                          <a:uFillTx/>
                          <a:latin typeface="+mn-lt"/>
                          <a:ea typeface="+mn-ea"/>
                          <a:cs typeface="+mn-cs"/>
                          <a:sym typeface="Verdana"/>
                        </a:rPr>
                        <a:t>2,74 </a:t>
                      </a:r>
                      <a:endParaRPr lang="x-none" sz="1600" b="1" dirty="0"/>
                    </a:p>
                  </a:txBody>
                  <a:tcPr/>
                </a:tc>
                <a:extLst>
                  <a:ext uri="{0D108BD9-81ED-4DB2-BD59-A6C34878D82A}">
                    <a16:rowId xmlns:a16="http://schemas.microsoft.com/office/drawing/2014/main" val="555271324"/>
                  </a:ext>
                </a:extLst>
              </a:tr>
              <a:tr h="5454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x-none" sz="1600" b="1" i="0" u="none" strike="noStrike" cap="none" spc="0" baseline="0" dirty="0">
                          <a:ln>
                            <a:noFill/>
                          </a:ln>
                          <a:solidFill>
                            <a:schemeClr val="tx1"/>
                          </a:solidFill>
                          <a:effectLst/>
                          <a:uFillTx/>
                          <a:latin typeface="+mn-lt"/>
                          <a:ea typeface="+mn-ea"/>
                          <a:cs typeface="+mn-cs"/>
                          <a:sym typeface="Verdana"/>
                        </a:rPr>
                        <a:t>2014/15 </a:t>
                      </a:r>
                      <a:endParaRPr lang="x-none"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x-none" sz="1600" b="1" i="0" u="none" strike="noStrike" cap="none" spc="0" baseline="0" dirty="0">
                          <a:ln>
                            <a:noFill/>
                          </a:ln>
                          <a:solidFill>
                            <a:schemeClr val="tx1"/>
                          </a:solidFill>
                          <a:effectLst/>
                          <a:uFillTx/>
                          <a:latin typeface="+mn-lt"/>
                          <a:ea typeface="+mn-ea"/>
                          <a:cs typeface="+mn-cs"/>
                          <a:sym typeface="Verdana"/>
                        </a:rPr>
                        <a:t>2,52 </a:t>
                      </a:r>
                      <a:endParaRPr lang="x-none"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x-none" sz="1600" b="1" i="0" u="none" strike="noStrike" cap="none" spc="0" baseline="0" dirty="0">
                          <a:ln>
                            <a:noFill/>
                          </a:ln>
                          <a:solidFill>
                            <a:schemeClr val="tx1"/>
                          </a:solidFill>
                          <a:effectLst/>
                          <a:uFillTx/>
                          <a:latin typeface="+mn-lt"/>
                          <a:ea typeface="+mn-ea"/>
                          <a:cs typeface="+mn-cs"/>
                          <a:sym typeface="Verdana"/>
                        </a:rPr>
                        <a:t>2,92 </a:t>
                      </a:r>
                      <a:endParaRPr lang="x-none" sz="1600" b="1" dirty="0"/>
                    </a:p>
                  </a:txBody>
                  <a:tcPr/>
                </a:tc>
                <a:extLst>
                  <a:ext uri="{0D108BD9-81ED-4DB2-BD59-A6C34878D82A}">
                    <a16:rowId xmlns:a16="http://schemas.microsoft.com/office/drawing/2014/main" val="2903398665"/>
                  </a:ext>
                </a:extLst>
              </a:tr>
            </a:tbl>
          </a:graphicData>
        </a:graphic>
      </p:graphicFrame>
    </p:spTree>
    <p:extLst>
      <p:ext uri="{BB962C8B-B14F-4D97-AF65-F5344CB8AC3E}">
        <p14:creationId xmlns:p14="http://schemas.microsoft.com/office/powerpoint/2010/main" val="101887466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2"/>
          <p:cNvSpPr txBox="1"/>
          <p:nvPr/>
        </p:nvSpPr>
        <p:spPr>
          <a:xfrm>
            <a:off x="725739" y="1916832"/>
            <a:ext cx="7960208" cy="14157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buSzPct val="100000"/>
              <a:defRPr sz="2400"/>
            </a:pPr>
            <a:endParaRPr lang="de-DE" sz="2000" b="1" dirty="0"/>
          </a:p>
          <a:p>
            <a:pPr lvl="0">
              <a:defRPr sz="2400"/>
            </a:pPr>
            <a:endParaRPr lang="de-DE" sz="1400" dirty="0">
              <a:hlinkClick r:id="rId3"/>
            </a:endParaRPr>
          </a:p>
          <a:p>
            <a:pPr lvl="0">
              <a:defRPr sz="2400"/>
            </a:pPr>
            <a:endParaRPr lang="de-DE" sz="1400" dirty="0"/>
          </a:p>
          <a:p>
            <a:pPr lvl="0">
              <a:defRPr sz="2400"/>
            </a:pPr>
            <a:endParaRPr lang="de-DE" sz="1400" dirty="0"/>
          </a:p>
          <a:p>
            <a:pPr>
              <a:buSzPct val="100000"/>
              <a:defRPr sz="2400"/>
            </a:pPr>
            <a:endParaRPr lang="de-DE" b="1" dirty="0"/>
          </a:p>
        </p:txBody>
      </p:sp>
      <p:sp>
        <p:nvSpPr>
          <p:cNvPr id="11" name="Textfeld 10"/>
          <p:cNvSpPr txBox="1"/>
          <p:nvPr/>
        </p:nvSpPr>
        <p:spPr>
          <a:xfrm>
            <a:off x="1187624"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9" name="Textfeld 8"/>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B	VORTEILE</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98958" y="2060848"/>
            <a:ext cx="7056785" cy="36933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400" b="1"/>
            </a:pPr>
            <a:r>
              <a:rPr lang="de-DE" sz="2400" dirty="0"/>
              <a:t>Welche Vorteile bringt der Bilinguale</a:t>
            </a:r>
            <a:r>
              <a:rPr lang="de-DE" sz="2200" dirty="0"/>
              <a:t> </a:t>
            </a:r>
            <a:r>
              <a:rPr lang="de-DE" sz="2400" dirty="0"/>
              <a:t>Zug? </a:t>
            </a:r>
            <a:br>
              <a:rPr lang="de-DE" sz="2200" dirty="0"/>
            </a:br>
            <a:endParaRPr lang="de-DE" sz="2200" dirty="0"/>
          </a:p>
          <a:p>
            <a:pPr marL="285750" indent="-285750">
              <a:spcAft>
                <a:spcPts val="1200"/>
              </a:spcAft>
              <a:buSzPct val="100000"/>
              <a:buFont typeface="Arial"/>
              <a:buChar char="•"/>
              <a:defRPr sz="2400"/>
            </a:pPr>
            <a:r>
              <a:rPr lang="de-DE" sz="2000" dirty="0"/>
              <a:t>inhaltsorientierte Anwendung der Fremdsprache</a:t>
            </a:r>
          </a:p>
          <a:p>
            <a:pPr marL="285750" indent="-285750">
              <a:spcAft>
                <a:spcPts val="1200"/>
              </a:spcAft>
              <a:buSzPct val="100000"/>
              <a:buFont typeface="Arial"/>
              <a:buChar char="•"/>
              <a:defRPr sz="2400"/>
            </a:pPr>
            <a:r>
              <a:rPr lang="de-DE" sz="2000" dirty="0"/>
              <a:t>erhöhte Motivation (</a:t>
            </a:r>
            <a:r>
              <a:rPr lang="de-DE" sz="2000" dirty="0" err="1"/>
              <a:t>Sachfach</a:t>
            </a:r>
            <a:r>
              <a:rPr lang="de-DE" sz="2000" dirty="0"/>
              <a:t> und Fremdsprache)</a:t>
            </a:r>
          </a:p>
          <a:p>
            <a:pPr marL="285750" indent="-285750">
              <a:spcAft>
                <a:spcPts val="1200"/>
              </a:spcAft>
              <a:buSzPct val="100000"/>
              <a:buFont typeface="Arial"/>
              <a:buChar char="•"/>
              <a:defRPr sz="2400"/>
            </a:pPr>
            <a:r>
              <a:rPr lang="de-DE" sz="2000" i="1" dirty="0" err="1"/>
              <a:t>Speaking</a:t>
            </a:r>
            <a:r>
              <a:rPr lang="de-DE" sz="2000" i="1" dirty="0"/>
              <a:t> Skills</a:t>
            </a:r>
            <a:r>
              <a:rPr lang="de-DE" sz="2000" dirty="0"/>
              <a:t> verbessern sich deutlich</a:t>
            </a:r>
          </a:p>
          <a:p>
            <a:pPr marL="285750" indent="-285750">
              <a:spcAft>
                <a:spcPts val="1200"/>
              </a:spcAft>
              <a:buSzPct val="100000"/>
              <a:buFont typeface="Arial"/>
              <a:buChar char="•"/>
              <a:defRPr sz="2400"/>
            </a:pPr>
            <a:r>
              <a:rPr lang="de-DE" sz="2000" dirty="0"/>
              <a:t>Selbstvertrauen im Umgang mit der Fremdsprache</a:t>
            </a:r>
          </a:p>
          <a:p>
            <a:pPr marL="285750" indent="-285750">
              <a:spcAft>
                <a:spcPts val="1200"/>
              </a:spcAft>
              <a:buSzPct val="100000"/>
              <a:buFont typeface="Arial"/>
              <a:buChar char="•"/>
              <a:defRPr sz="2400"/>
            </a:pPr>
            <a:r>
              <a:rPr lang="de-DE" sz="2000" dirty="0"/>
              <a:t>nachhaltiges Lernen</a:t>
            </a:r>
          </a:p>
          <a:p>
            <a:pPr marL="285750" indent="-285750">
              <a:spcAft>
                <a:spcPts val="1200"/>
              </a:spcAft>
              <a:buSzPct val="100000"/>
              <a:buFont typeface="Arial"/>
              <a:buChar char="•"/>
              <a:defRPr sz="2400"/>
            </a:pPr>
            <a:r>
              <a:rPr lang="de-DE" sz="2000" dirty="0"/>
              <a:t>Vorbereitung auf globalisierte (Berufs-)Welt, </a:t>
            </a:r>
            <a:br>
              <a:rPr lang="de-DE" sz="2000" dirty="0"/>
            </a:br>
            <a:r>
              <a:rPr lang="de-DE" sz="2000" dirty="0"/>
              <a:t>bessere Chancen auf dem Arbeitsmarkt</a:t>
            </a:r>
          </a:p>
        </p:txBody>
      </p:sp>
    </p:spTree>
    <p:extLst>
      <p:ext uri="{BB962C8B-B14F-4D97-AF65-F5344CB8AC3E}">
        <p14:creationId xmlns:p14="http://schemas.microsoft.com/office/powerpoint/2010/main" val="310253879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2"/>
          <p:cNvSpPr txBox="1"/>
          <p:nvPr/>
        </p:nvSpPr>
        <p:spPr>
          <a:xfrm>
            <a:off x="725739" y="1916832"/>
            <a:ext cx="7960208" cy="14157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buSzPct val="100000"/>
              <a:defRPr sz="2400"/>
            </a:pPr>
            <a:endParaRPr lang="de-DE" sz="2000" b="1" dirty="0"/>
          </a:p>
          <a:p>
            <a:pPr lvl="0">
              <a:defRPr sz="2400"/>
            </a:pPr>
            <a:endParaRPr lang="de-DE" sz="1400" dirty="0">
              <a:hlinkClick r:id="rId3"/>
            </a:endParaRPr>
          </a:p>
          <a:p>
            <a:pPr lvl="0">
              <a:defRPr sz="2400"/>
            </a:pPr>
            <a:endParaRPr lang="de-DE" sz="1400" dirty="0"/>
          </a:p>
          <a:p>
            <a:pPr lvl="0">
              <a:defRPr sz="2400"/>
            </a:pPr>
            <a:endParaRPr lang="de-DE" sz="1400" dirty="0"/>
          </a:p>
          <a:p>
            <a:pPr>
              <a:buSzPct val="100000"/>
              <a:defRPr sz="2400"/>
            </a:pPr>
            <a:endParaRPr lang="de-DE" b="1" dirty="0"/>
          </a:p>
        </p:txBody>
      </p:sp>
      <p:sp>
        <p:nvSpPr>
          <p:cNvPr id="11" name="Textfeld 10"/>
          <p:cNvSpPr txBox="1"/>
          <p:nvPr/>
        </p:nvSpPr>
        <p:spPr>
          <a:xfrm>
            <a:off x="1187624"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9" name="Textfeld 8"/>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C	ABLAUF</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8" name="Textfeld 2">
            <a:extLst>
              <a:ext uri="{FF2B5EF4-FFF2-40B4-BE49-F238E27FC236}">
                <a16:creationId xmlns:a16="http://schemas.microsoft.com/office/drawing/2014/main" id="{D5BEF8A9-B3AB-9E41-A513-55519AAE1462}"/>
              </a:ext>
            </a:extLst>
          </p:cNvPr>
          <p:cNvSpPr txBox="1"/>
          <p:nvPr/>
        </p:nvSpPr>
        <p:spPr>
          <a:xfrm>
            <a:off x="772333" y="1799936"/>
            <a:ext cx="7056785"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400" b="1"/>
            </a:pPr>
            <a:r>
              <a:rPr lang="de-DE" sz="2400" dirty="0"/>
              <a:t>Wie läuft der Bilinguale Zug ab?</a:t>
            </a:r>
          </a:p>
        </p:txBody>
      </p:sp>
      <p:pic>
        <p:nvPicPr>
          <p:cNvPr id="7" name="Picture 2" descr="Ablauf Bilingualer Zug Jahr für Jahr">
            <a:extLst>
              <a:ext uri="{FF2B5EF4-FFF2-40B4-BE49-F238E27FC236}">
                <a16:creationId xmlns:a16="http://schemas.microsoft.com/office/drawing/2014/main" id="{8D7DA87C-CC5E-BC47-A671-7EDA1F1097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666" y="2478959"/>
            <a:ext cx="5382298" cy="3950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84084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2"/>
          <p:cNvSpPr txBox="1"/>
          <p:nvPr/>
        </p:nvSpPr>
        <p:spPr>
          <a:xfrm>
            <a:off x="725739" y="1916832"/>
            <a:ext cx="7960208" cy="14157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buSzPct val="100000"/>
              <a:defRPr sz="2400"/>
            </a:pPr>
            <a:endParaRPr lang="de-DE" sz="2000" b="1" dirty="0"/>
          </a:p>
          <a:p>
            <a:pPr lvl="0">
              <a:defRPr sz="2400"/>
            </a:pPr>
            <a:endParaRPr lang="de-DE" sz="1400" dirty="0">
              <a:hlinkClick r:id="rId3"/>
            </a:endParaRPr>
          </a:p>
          <a:p>
            <a:pPr lvl="0">
              <a:defRPr sz="2400"/>
            </a:pPr>
            <a:endParaRPr lang="de-DE" sz="1400" dirty="0"/>
          </a:p>
          <a:p>
            <a:pPr lvl="0">
              <a:defRPr sz="2400"/>
            </a:pPr>
            <a:endParaRPr lang="de-DE" sz="1400" dirty="0"/>
          </a:p>
          <a:p>
            <a:pPr>
              <a:buSzPct val="100000"/>
              <a:defRPr sz="2400"/>
            </a:pPr>
            <a:endParaRPr lang="de-DE" b="1" dirty="0"/>
          </a:p>
        </p:txBody>
      </p:sp>
      <p:sp>
        <p:nvSpPr>
          <p:cNvPr id="11" name="Textfeld 10"/>
          <p:cNvSpPr txBox="1"/>
          <p:nvPr/>
        </p:nvSpPr>
        <p:spPr>
          <a:xfrm>
            <a:off x="1187624" y="908720"/>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
        <p:nvSpPr>
          <p:cNvPr id="9" name="Textfeld 8"/>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C	ABLAUF</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grpSp>
        <p:nvGrpSpPr>
          <p:cNvPr id="6" name="Group 7">
            <a:extLst>
              <a:ext uri="{FF2B5EF4-FFF2-40B4-BE49-F238E27FC236}">
                <a16:creationId xmlns:a16="http://schemas.microsoft.com/office/drawing/2014/main" id="{13280845-2394-6F47-A296-0E5558679C94}"/>
              </a:ext>
            </a:extLst>
          </p:cNvPr>
          <p:cNvGrpSpPr/>
          <p:nvPr/>
        </p:nvGrpSpPr>
        <p:grpSpPr>
          <a:xfrm>
            <a:off x="772333" y="1799936"/>
            <a:ext cx="7056785" cy="3439972"/>
            <a:chOff x="707749" y="1541983"/>
            <a:chExt cx="7056785" cy="3439972"/>
          </a:xfrm>
        </p:grpSpPr>
        <p:sp>
          <p:nvSpPr>
            <p:cNvPr id="8" name="Textfeld 2">
              <a:extLst>
                <a:ext uri="{FF2B5EF4-FFF2-40B4-BE49-F238E27FC236}">
                  <a16:creationId xmlns:a16="http://schemas.microsoft.com/office/drawing/2014/main" id="{D5BEF8A9-B3AB-9E41-A513-55519AAE1462}"/>
                </a:ext>
              </a:extLst>
            </p:cNvPr>
            <p:cNvSpPr txBox="1"/>
            <p:nvPr/>
          </p:nvSpPr>
          <p:spPr>
            <a:xfrm>
              <a:off x="707749" y="1541983"/>
              <a:ext cx="7056785"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400" b="1"/>
              </a:pPr>
              <a:r>
                <a:rPr lang="de-DE" sz="2400" dirty="0"/>
                <a:t>Wie läuft der Bilinguale Zug ab?</a:t>
              </a:r>
            </a:p>
          </p:txBody>
        </p:sp>
        <p:sp>
          <p:nvSpPr>
            <p:cNvPr id="12" name="Rounded Rectangle 1">
              <a:extLst>
                <a:ext uri="{FF2B5EF4-FFF2-40B4-BE49-F238E27FC236}">
                  <a16:creationId xmlns:a16="http://schemas.microsoft.com/office/drawing/2014/main" id="{84AB4348-242C-CF4E-9125-4C29DD84E4D9}"/>
                </a:ext>
              </a:extLst>
            </p:cNvPr>
            <p:cNvSpPr/>
            <p:nvPr/>
          </p:nvSpPr>
          <p:spPr>
            <a:xfrm>
              <a:off x="913915" y="2285513"/>
              <a:ext cx="6768027" cy="1157762"/>
            </a:xfrm>
            <a:prstGeom prst="roundRect">
              <a:avLst/>
            </a:prstGeom>
            <a:solidFill>
              <a:srgbClr val="008000"/>
            </a:solidFill>
            <a:ln/>
          </p:spPr>
          <p:style>
            <a:lnRef idx="1">
              <a:schemeClr val="accent1"/>
            </a:lnRef>
            <a:fillRef idx="2">
              <a:schemeClr val="accent1"/>
            </a:fillRef>
            <a:effectRef idx="1">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de-DE" sz="2000" b="1" dirty="0">
                  <a:solidFill>
                    <a:schemeClr val="bg1"/>
                  </a:solidFill>
                  <a:latin typeface="+mj-lt"/>
                  <a:ea typeface="+mj-ea"/>
                  <a:cs typeface="Arial" pitchFamily="34" charset="0"/>
                </a:rPr>
                <a:t>Jahrgangsstufe 6</a:t>
              </a:r>
              <a:endParaRPr lang="x-none" sz="2000" b="1" dirty="0">
                <a:solidFill>
                  <a:schemeClr val="bg1"/>
                </a:solidFill>
                <a:latin typeface="+mj-lt"/>
                <a:ea typeface="+mj-ea"/>
                <a:cs typeface="Arial" pitchFamily="34" charset="0"/>
              </a:endParaRPr>
            </a:p>
            <a:p>
              <a:pPr marL="0" marR="0" indent="0" algn="ctr" defTabSz="914400" rtl="0" fontAlgn="auto" latinLnBrk="0" hangingPunct="0">
                <a:lnSpc>
                  <a:spcPct val="100000"/>
                </a:lnSpc>
                <a:spcBef>
                  <a:spcPts val="0"/>
                </a:spcBef>
                <a:spcAft>
                  <a:spcPts val="0"/>
                </a:spcAft>
                <a:buClrTx/>
                <a:buSzTx/>
                <a:buFontTx/>
                <a:buNone/>
                <a:tabLst/>
              </a:pPr>
              <a:r>
                <a:rPr kumimoji="0" lang="en-GB" sz="2400" b="1" i="0" u="none" strike="noStrike" cap="none" spc="0" normalizeH="0" baseline="0" dirty="0" err="1">
                  <a:ln>
                    <a:noFill/>
                  </a:ln>
                  <a:solidFill>
                    <a:schemeClr val="bg1"/>
                  </a:solidFill>
                  <a:effectLst/>
                  <a:uFillTx/>
                  <a:latin typeface="+mj-lt"/>
                  <a:ea typeface="+mj-ea"/>
                  <a:cs typeface="Arial" pitchFamily="34" charset="0"/>
                  <a:sym typeface="Calibri"/>
                </a:rPr>
                <a:t>Vorbereitungskurs</a:t>
              </a:r>
              <a:endParaRPr kumimoji="0" lang="en-GB" sz="2400" b="1" i="0" u="none" strike="noStrike" cap="none" spc="0" normalizeH="0" baseline="0" dirty="0">
                <a:ln>
                  <a:noFill/>
                </a:ln>
                <a:solidFill>
                  <a:schemeClr val="bg1"/>
                </a:solidFill>
                <a:effectLst/>
                <a:uFillTx/>
                <a:latin typeface="+mj-lt"/>
                <a:ea typeface="+mj-ea"/>
                <a:cs typeface="Arial" pitchFamily="34" charset="0"/>
                <a:sym typeface="Calibri"/>
              </a:endParaRPr>
            </a:p>
            <a:p>
              <a:pPr marL="0" marR="0" indent="0" algn="ctr" defTabSz="914400" rtl="0" fontAlgn="auto" latinLnBrk="0" hangingPunct="0">
                <a:lnSpc>
                  <a:spcPct val="100000"/>
                </a:lnSpc>
                <a:spcBef>
                  <a:spcPts val="0"/>
                </a:spcBef>
                <a:spcAft>
                  <a:spcPts val="0"/>
                </a:spcAft>
                <a:buClrTx/>
                <a:buSzTx/>
                <a:buFontTx/>
                <a:buNone/>
                <a:tabLst/>
              </a:pPr>
              <a:r>
                <a:rPr kumimoji="0" lang="en-GB" sz="1800" b="0" i="0" u="none" strike="noStrike" cap="none" spc="0" normalizeH="0" baseline="0" dirty="0">
                  <a:ln>
                    <a:noFill/>
                  </a:ln>
                  <a:solidFill>
                    <a:schemeClr val="bg1"/>
                  </a:solidFill>
                  <a:effectLst/>
                  <a:uFillTx/>
                  <a:latin typeface="+mj-lt"/>
                  <a:ea typeface="+mj-ea"/>
                  <a:cs typeface="Arial" pitchFamily="34" charset="0"/>
                  <a:sym typeface="Calibri"/>
                </a:rPr>
                <a:t>ab</a:t>
              </a:r>
              <a:r>
                <a:rPr kumimoji="0" lang="x-none" sz="1800" b="0" i="0" u="none" strike="noStrike" cap="none" spc="0" normalizeH="0" baseline="0" dirty="0">
                  <a:ln>
                    <a:noFill/>
                  </a:ln>
                  <a:solidFill>
                    <a:schemeClr val="bg1"/>
                  </a:solidFill>
                  <a:effectLst/>
                  <a:uFillTx/>
                  <a:latin typeface="+mj-lt"/>
                  <a:ea typeface="+mj-ea"/>
                  <a:cs typeface="Arial" pitchFamily="34" charset="0"/>
                  <a:sym typeface="Calibri"/>
                </a:rPr>
                <a:t> April bis Juli, 2 Wochenstunden zusätzlich</a:t>
              </a:r>
            </a:p>
          </p:txBody>
        </p:sp>
        <p:sp>
          <p:nvSpPr>
            <p:cNvPr id="13" name="Rounded Rectangle 12">
              <a:extLst>
                <a:ext uri="{FF2B5EF4-FFF2-40B4-BE49-F238E27FC236}">
                  <a16:creationId xmlns:a16="http://schemas.microsoft.com/office/drawing/2014/main" id="{10354313-F157-6847-866F-36F8E4F10B03}"/>
                </a:ext>
              </a:extLst>
            </p:cNvPr>
            <p:cNvSpPr/>
            <p:nvPr/>
          </p:nvSpPr>
          <p:spPr>
            <a:xfrm>
              <a:off x="913915" y="3517727"/>
              <a:ext cx="6768027" cy="1464228"/>
            </a:xfrm>
            <a:prstGeom prst="roundRect">
              <a:avLst/>
            </a:prstGeom>
            <a:solidFill>
              <a:srgbClr val="008080"/>
            </a:solidFill>
            <a:ln/>
          </p:spPr>
          <p:style>
            <a:lnRef idx="1">
              <a:schemeClr val="accent1"/>
            </a:lnRef>
            <a:fillRef idx="2">
              <a:schemeClr val="accent1"/>
            </a:fillRef>
            <a:effectRef idx="1">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algn="ctr"/>
              <a:r>
                <a:rPr lang="de-DE" sz="2000" b="1" dirty="0">
                  <a:solidFill>
                    <a:schemeClr val="bg1"/>
                  </a:solidFill>
                  <a:latin typeface="+mj-lt"/>
                  <a:cs typeface="Arial" pitchFamily="34" charset="0"/>
                </a:rPr>
                <a:t>Jahrgangsstufe </a:t>
              </a:r>
              <a:r>
                <a:rPr lang="x-none" sz="2000" b="1">
                  <a:solidFill>
                    <a:schemeClr val="bg1"/>
                  </a:solidFill>
                  <a:latin typeface="+mj-lt"/>
                  <a:cs typeface="Arial" pitchFamily="34" charset="0"/>
                </a:rPr>
                <a:t>7 – 9</a:t>
              </a:r>
              <a:endParaRPr lang="x-none" sz="2000" b="1" dirty="0">
                <a:solidFill>
                  <a:schemeClr val="bg1"/>
                </a:solidFill>
                <a:latin typeface="+mj-lt"/>
                <a:cs typeface="Arial" pitchFamily="34" charset="0"/>
              </a:endParaRPr>
            </a:p>
            <a:p>
              <a:pPr algn="ctr"/>
              <a:r>
                <a:rPr lang="en-GB" sz="2400" b="1" dirty="0" err="1">
                  <a:solidFill>
                    <a:schemeClr val="bg1"/>
                  </a:solidFill>
                  <a:latin typeface="+mj-lt"/>
                  <a:cs typeface="Arial" pitchFamily="34" charset="0"/>
                </a:rPr>
                <a:t>Bilingualer</a:t>
              </a:r>
              <a:r>
                <a:rPr lang="en-GB" sz="2400" b="1" dirty="0">
                  <a:solidFill>
                    <a:schemeClr val="bg1"/>
                  </a:solidFill>
                  <a:latin typeface="+mj-lt"/>
                  <a:cs typeface="Arial" pitchFamily="34" charset="0"/>
                </a:rPr>
                <a:t> Zug</a:t>
              </a:r>
            </a:p>
            <a:p>
              <a:pPr algn="ctr"/>
              <a:r>
                <a:rPr lang="de-DE" dirty="0" err="1">
                  <a:solidFill>
                    <a:schemeClr val="bg1"/>
                  </a:solidFill>
                  <a:latin typeface="+mj-lt"/>
                  <a:cs typeface="Arial" pitchFamily="34" charset="0"/>
                </a:rPr>
                <a:t>Sachfach</a:t>
              </a:r>
              <a:r>
                <a:rPr lang="de-DE" dirty="0">
                  <a:solidFill>
                    <a:schemeClr val="bg1"/>
                  </a:solidFill>
                  <a:latin typeface="+mj-lt"/>
                  <a:cs typeface="Arial" pitchFamily="34" charset="0"/>
                </a:rPr>
                <a:t> wird weitestgehend in der Fremdsprache unterrichtet</a:t>
              </a:r>
            </a:p>
            <a:p>
              <a:pPr algn="ctr"/>
              <a:r>
                <a:rPr lang="de-DE" dirty="0">
                  <a:solidFill>
                    <a:schemeClr val="bg1"/>
                  </a:solidFill>
                  <a:latin typeface="+mj-lt"/>
                  <a:cs typeface="Arial" pitchFamily="34" charset="0"/>
                </a:rPr>
                <a:t>eine zusätzliche Stunde pro Woche</a:t>
              </a:r>
            </a:p>
          </p:txBody>
        </p:sp>
      </p:grpSp>
      <p:sp>
        <p:nvSpPr>
          <p:cNvPr id="14" name="TextBox 5">
            <a:extLst>
              <a:ext uri="{FF2B5EF4-FFF2-40B4-BE49-F238E27FC236}">
                <a16:creationId xmlns:a16="http://schemas.microsoft.com/office/drawing/2014/main" id="{9586DBD3-7776-F84A-B98E-649E6971214C}"/>
              </a:ext>
            </a:extLst>
          </p:cNvPr>
          <p:cNvSpPr txBox="1"/>
          <p:nvPr/>
        </p:nvSpPr>
        <p:spPr>
          <a:xfrm>
            <a:off x="691944" y="5516650"/>
            <a:ext cx="7488833" cy="4308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sz="2200" b="1" dirty="0" err="1"/>
              <a:t>Ziel</a:t>
            </a:r>
            <a:r>
              <a:rPr lang="en-GB" sz="2200" b="1" dirty="0"/>
              <a:t>: </a:t>
            </a:r>
            <a:r>
              <a:rPr lang="en-GB" sz="2200" b="1" dirty="0" err="1"/>
              <a:t>möglichst</a:t>
            </a:r>
            <a:r>
              <a:rPr lang="en-GB" sz="2200" b="1" dirty="0"/>
              <a:t> </a:t>
            </a:r>
            <a:r>
              <a:rPr lang="en-GB" sz="2200" b="1" dirty="0" err="1"/>
              <a:t>durchgängig</a:t>
            </a:r>
            <a:r>
              <a:rPr lang="en-GB" sz="2200" b="1" dirty="0"/>
              <a:t> </a:t>
            </a:r>
            <a:r>
              <a:rPr lang="en-GB" sz="2200" b="1" dirty="0" err="1"/>
              <a:t>Englisch</a:t>
            </a:r>
            <a:r>
              <a:rPr lang="en-GB" sz="2200" b="1" dirty="0"/>
              <a:t> </a:t>
            </a:r>
            <a:r>
              <a:rPr lang="en-GB" sz="2200" b="1" dirty="0" err="1"/>
              <a:t>als</a:t>
            </a:r>
            <a:r>
              <a:rPr lang="en-GB" sz="2200" b="1" dirty="0"/>
              <a:t> </a:t>
            </a:r>
            <a:r>
              <a:rPr lang="en-GB" sz="2200" b="1" dirty="0" err="1"/>
              <a:t>Unterrichtssprache</a:t>
            </a:r>
            <a:endParaRPr kumimoji="0" lang="x-none" sz="2200" b="1" i="0" u="none" strike="noStrike" cap="none" spc="0" normalizeH="0" baseline="0" dirty="0">
              <a:ln>
                <a:noFill/>
              </a:ln>
              <a:solidFill>
                <a:srgbClr val="000000"/>
              </a:solidFill>
              <a:effectLst/>
              <a:uFillTx/>
              <a:sym typeface="Calibri"/>
            </a:endParaRPr>
          </a:p>
        </p:txBody>
      </p:sp>
    </p:spTree>
    <p:extLst>
      <p:ext uri="{BB962C8B-B14F-4D97-AF65-F5344CB8AC3E}">
        <p14:creationId xmlns:p14="http://schemas.microsoft.com/office/powerpoint/2010/main" val="35331252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347394" y="765067"/>
            <a:ext cx="677106" cy="5616624"/>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de-DE" dirty="0"/>
              <a:t>D	LEISTUNGSBEWERTUNG</a:t>
            </a:r>
            <a:endParaRPr kumimoji="0" lang="de-DE" sz="18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feld 2"/>
          <p:cNvSpPr txBox="1"/>
          <p:nvPr/>
        </p:nvSpPr>
        <p:spPr>
          <a:xfrm>
            <a:off x="772333" y="2348880"/>
            <a:ext cx="7328059"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buSzPct val="100000"/>
              <a:defRPr sz="2400"/>
            </a:pPr>
            <a:endParaRPr lang="de-DE" sz="2000" b="1" dirty="0"/>
          </a:p>
        </p:txBody>
      </p:sp>
      <p:sp>
        <p:nvSpPr>
          <p:cNvPr id="12" name="Textfeld 2">
            <a:extLst>
              <a:ext uri="{FF2B5EF4-FFF2-40B4-BE49-F238E27FC236}">
                <a16:creationId xmlns:a16="http://schemas.microsoft.com/office/drawing/2014/main" id="{D5BEF8A9-B3AB-9E41-A513-55519AAE1462}"/>
              </a:ext>
            </a:extLst>
          </p:cNvPr>
          <p:cNvSpPr txBox="1"/>
          <p:nvPr/>
        </p:nvSpPr>
        <p:spPr>
          <a:xfrm>
            <a:off x="756301" y="1772816"/>
            <a:ext cx="7056785"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400" b="1"/>
            </a:pPr>
            <a:r>
              <a:rPr lang="de-DE" sz="2400" dirty="0">
                <a:cs typeface="Arial" pitchFamily="34" charset="0"/>
              </a:rPr>
              <a:t>Wie werden Leistungen bewertet?</a:t>
            </a:r>
          </a:p>
        </p:txBody>
      </p:sp>
      <p:sp>
        <p:nvSpPr>
          <p:cNvPr id="16" name="Rounded Rectangle 15">
            <a:extLst>
              <a:ext uri="{FF2B5EF4-FFF2-40B4-BE49-F238E27FC236}">
                <a16:creationId xmlns:a16="http://schemas.microsoft.com/office/drawing/2014/main" id="{DBC1C708-8BAB-5A43-AB22-91115CFBA746}"/>
              </a:ext>
            </a:extLst>
          </p:cNvPr>
          <p:cNvSpPr/>
          <p:nvPr/>
        </p:nvSpPr>
        <p:spPr>
          <a:xfrm>
            <a:off x="1461816" y="2313462"/>
            <a:ext cx="5761366" cy="1259917"/>
          </a:xfrm>
          <a:prstGeom prst="roundRect">
            <a:avLst/>
          </a:prstGeom>
          <a:solidFill>
            <a:srgbClr val="008080"/>
          </a:solidFill>
          <a:ln/>
        </p:spPr>
        <p:style>
          <a:lnRef idx="1">
            <a:schemeClr val="accent1"/>
          </a:lnRef>
          <a:fillRef idx="2">
            <a:schemeClr val="accent1"/>
          </a:fillRef>
          <a:effectRef idx="1">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algn="ctr"/>
            <a:r>
              <a:rPr lang="de-DE" sz="2800" b="1" dirty="0">
                <a:solidFill>
                  <a:schemeClr val="bg1"/>
                </a:solidFill>
                <a:latin typeface="+mj-lt"/>
                <a:cs typeface="Arial" pitchFamily="34" charset="0"/>
              </a:rPr>
              <a:t>Inhalt</a:t>
            </a:r>
          </a:p>
          <a:p>
            <a:pPr algn="ctr"/>
            <a:r>
              <a:rPr lang="de-DE" sz="2000" dirty="0">
                <a:solidFill>
                  <a:schemeClr val="bg1"/>
                </a:solidFill>
                <a:latin typeface="+mj-lt"/>
                <a:cs typeface="Arial" pitchFamily="34" charset="0"/>
              </a:rPr>
              <a:t>Bewertung von sachfachlichem Wissen, </a:t>
            </a:r>
            <a:br>
              <a:rPr lang="de-DE" sz="2000" dirty="0">
                <a:solidFill>
                  <a:schemeClr val="bg1"/>
                </a:solidFill>
                <a:latin typeface="+mj-lt"/>
                <a:cs typeface="Arial" pitchFamily="34" charset="0"/>
              </a:rPr>
            </a:br>
            <a:r>
              <a:rPr lang="de-DE" sz="2000" dirty="0">
                <a:solidFill>
                  <a:schemeClr val="bg1"/>
                </a:solidFill>
                <a:latin typeface="+mj-lt"/>
                <a:cs typeface="Arial" pitchFamily="34" charset="0"/>
              </a:rPr>
              <a:t>nicht fremdsprachlichem Können</a:t>
            </a:r>
          </a:p>
        </p:txBody>
      </p:sp>
      <p:sp>
        <p:nvSpPr>
          <p:cNvPr id="11" name="TextBox 10">
            <a:extLst>
              <a:ext uri="{FF2B5EF4-FFF2-40B4-BE49-F238E27FC236}">
                <a16:creationId xmlns:a16="http://schemas.microsoft.com/office/drawing/2014/main" id="{140D1EDC-EA83-A548-BCB8-BD9791C777E5}"/>
              </a:ext>
            </a:extLst>
          </p:cNvPr>
          <p:cNvSpPr txBox="1"/>
          <p:nvPr/>
        </p:nvSpPr>
        <p:spPr>
          <a:xfrm>
            <a:off x="463511" y="3789040"/>
            <a:ext cx="2259219"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GB" b="1" dirty="0" err="1"/>
              <a:t>Grundsätzlich</a:t>
            </a:r>
            <a:r>
              <a:rPr lang="en-GB" b="1" dirty="0"/>
              <a:t> gilt:</a:t>
            </a:r>
          </a:p>
        </p:txBody>
      </p:sp>
      <p:sp>
        <p:nvSpPr>
          <p:cNvPr id="18" name="Oval 17">
            <a:extLst>
              <a:ext uri="{FF2B5EF4-FFF2-40B4-BE49-F238E27FC236}">
                <a16:creationId xmlns:a16="http://schemas.microsoft.com/office/drawing/2014/main" id="{9D0F7C87-55BD-C245-91FD-5BF885FF7ABB}"/>
              </a:ext>
            </a:extLst>
          </p:cNvPr>
          <p:cNvSpPr/>
          <p:nvPr/>
        </p:nvSpPr>
        <p:spPr>
          <a:xfrm>
            <a:off x="1372670" y="4158370"/>
            <a:ext cx="3024336" cy="1428211"/>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x-none" sz="1200" b="0" i="0" u="none" strike="noStrike" cap="none" spc="0" normalizeH="0" baseline="0" dirty="0">
              <a:ln>
                <a:noFill/>
              </a:ln>
              <a:solidFill>
                <a:srgbClr val="000000"/>
              </a:solidFill>
              <a:effectLst/>
              <a:uFillTx/>
              <a:latin typeface="+mj-lt"/>
              <a:ea typeface="+mj-ea"/>
              <a:cs typeface="+mj-cs"/>
              <a:sym typeface="Calibri"/>
            </a:endParaRPr>
          </a:p>
          <a:p>
            <a:pPr marL="0" marR="0" indent="0" algn="ctr" defTabSz="914400" rtl="0" fontAlgn="auto" latinLnBrk="0" hangingPunct="0">
              <a:lnSpc>
                <a:spcPct val="100000"/>
              </a:lnSpc>
              <a:spcBef>
                <a:spcPts val="0"/>
              </a:spcBef>
              <a:spcAft>
                <a:spcPts val="0"/>
              </a:spcAft>
              <a:buClrTx/>
              <a:buSzTx/>
              <a:buFontTx/>
              <a:buNone/>
              <a:tabLst/>
            </a:pPr>
            <a:r>
              <a:rPr kumimoji="0" lang="x-none" sz="3600" b="1" i="0" u="none" strike="noStrike" cap="none" spc="0" normalizeH="0" baseline="0" dirty="0">
                <a:ln>
                  <a:noFill/>
                </a:ln>
                <a:solidFill>
                  <a:srgbClr val="000000"/>
                </a:solidFill>
                <a:effectLst/>
                <a:uFillTx/>
                <a:latin typeface="+mj-lt"/>
                <a:ea typeface="+mj-ea"/>
                <a:cs typeface="Arial" pitchFamily="34" charset="0"/>
                <a:sym typeface="Calibri"/>
              </a:rPr>
              <a:t>INHALT</a:t>
            </a:r>
          </a:p>
          <a:p>
            <a:pPr marL="0" marR="0" indent="0" algn="ctr" defTabSz="914400" rtl="0" fontAlgn="auto" latinLnBrk="0" hangingPunct="0">
              <a:lnSpc>
                <a:spcPct val="100000"/>
              </a:lnSpc>
              <a:spcBef>
                <a:spcPts val="0"/>
              </a:spcBef>
              <a:spcAft>
                <a:spcPts val="0"/>
              </a:spcAft>
              <a:buClrTx/>
              <a:buSzTx/>
              <a:buFontTx/>
              <a:buNone/>
              <a:tabLst/>
            </a:pPr>
            <a:endParaRPr kumimoji="0" lang="x-none" sz="1200" b="0" i="0" u="none" strike="noStrike" cap="none" spc="0" normalizeH="0" baseline="0" dirty="0">
              <a:ln>
                <a:noFill/>
              </a:ln>
              <a:solidFill>
                <a:srgbClr val="000000"/>
              </a:solidFill>
              <a:effectLst/>
              <a:uFillTx/>
              <a:latin typeface="+mj-lt"/>
              <a:ea typeface="+mj-ea"/>
              <a:cs typeface="+mj-cs"/>
              <a:sym typeface="Calibri"/>
            </a:endParaRPr>
          </a:p>
        </p:txBody>
      </p:sp>
      <p:sp>
        <p:nvSpPr>
          <p:cNvPr id="19" name="Oval 18">
            <a:extLst>
              <a:ext uri="{FF2B5EF4-FFF2-40B4-BE49-F238E27FC236}">
                <a16:creationId xmlns:a16="http://schemas.microsoft.com/office/drawing/2014/main" id="{B9BA2520-5361-C242-8487-6ECFC2775B73}"/>
              </a:ext>
            </a:extLst>
          </p:cNvPr>
          <p:cNvSpPr/>
          <p:nvPr/>
        </p:nvSpPr>
        <p:spPr>
          <a:xfrm>
            <a:off x="5235712" y="4547882"/>
            <a:ext cx="1944216" cy="649185"/>
          </a:xfrm>
          <a:prstGeom prst="ellipse">
            <a:avLst/>
          </a:prstGeom>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x-none" sz="2400" b="1" i="0" u="none" strike="noStrike" cap="none" spc="0" normalizeH="0" baseline="0" dirty="0">
                <a:ln>
                  <a:noFill/>
                </a:ln>
                <a:solidFill>
                  <a:schemeClr val="bg1"/>
                </a:solidFill>
                <a:effectLst/>
                <a:uFillTx/>
                <a:latin typeface="+mj-lt"/>
                <a:ea typeface="+mj-ea"/>
                <a:cs typeface="Arial" pitchFamily="34" charset="0"/>
                <a:sym typeface="Calibri"/>
              </a:rPr>
              <a:t>Sprache</a:t>
            </a:r>
            <a:endParaRPr kumimoji="0" lang="x-none" sz="3600" b="1" i="0" u="none" strike="noStrike" cap="none" spc="0" normalizeH="0" baseline="0" dirty="0">
              <a:ln>
                <a:noFill/>
              </a:ln>
              <a:solidFill>
                <a:schemeClr val="bg1"/>
              </a:solidFill>
              <a:effectLst/>
              <a:uFillTx/>
              <a:latin typeface="+mj-lt"/>
              <a:ea typeface="+mj-ea"/>
              <a:cs typeface="Arial" pitchFamily="34" charset="0"/>
              <a:sym typeface="Calibri"/>
            </a:endParaRPr>
          </a:p>
        </p:txBody>
      </p:sp>
      <p:sp>
        <p:nvSpPr>
          <p:cNvPr id="20" name="TextBox 19">
            <a:extLst>
              <a:ext uri="{FF2B5EF4-FFF2-40B4-BE49-F238E27FC236}">
                <a16:creationId xmlns:a16="http://schemas.microsoft.com/office/drawing/2014/main" id="{7E6E385D-0D17-C845-A5CB-AB75B964F819}"/>
              </a:ext>
            </a:extLst>
          </p:cNvPr>
          <p:cNvSpPr txBox="1"/>
          <p:nvPr/>
        </p:nvSpPr>
        <p:spPr>
          <a:xfrm>
            <a:off x="4451726" y="4641643"/>
            <a:ext cx="729198"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x-none" sz="2400" b="1" i="0" u="none" strike="noStrike" cap="none" spc="0" normalizeH="0" baseline="0" dirty="0">
                <a:ln>
                  <a:noFill/>
                </a:ln>
                <a:solidFill>
                  <a:srgbClr val="000000"/>
                </a:solidFill>
                <a:effectLst/>
                <a:uFillTx/>
                <a:cs typeface="Arial" pitchFamily="34" charset="0"/>
                <a:sym typeface="Calibri"/>
              </a:rPr>
              <a:t>vor</a:t>
            </a:r>
          </a:p>
        </p:txBody>
      </p:sp>
      <p:sp>
        <p:nvSpPr>
          <p:cNvPr id="2" name="TextBox 1">
            <a:extLst>
              <a:ext uri="{FF2B5EF4-FFF2-40B4-BE49-F238E27FC236}">
                <a16:creationId xmlns:a16="http://schemas.microsoft.com/office/drawing/2014/main" id="{15D830E2-1C66-E540-84FE-C4D5DF870727}"/>
              </a:ext>
            </a:extLst>
          </p:cNvPr>
          <p:cNvSpPr txBox="1"/>
          <p:nvPr/>
        </p:nvSpPr>
        <p:spPr>
          <a:xfrm>
            <a:off x="834369" y="5740213"/>
            <a:ext cx="6833975"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b="1" dirty="0" err="1">
                <a:cs typeface="Arial" pitchFamily="34" charset="0"/>
              </a:rPr>
              <a:t>Sprachliche</a:t>
            </a:r>
            <a:r>
              <a:rPr lang="en-GB" b="1" dirty="0">
                <a:cs typeface="Arial" pitchFamily="34" charset="0"/>
              </a:rPr>
              <a:t> </a:t>
            </a:r>
            <a:r>
              <a:rPr lang="en-GB" b="1" dirty="0" err="1">
                <a:cs typeface="Arial" pitchFamily="34" charset="0"/>
              </a:rPr>
              <a:t>Fehler</a:t>
            </a:r>
            <a:r>
              <a:rPr lang="en-GB" b="1" dirty="0">
                <a:cs typeface="Arial" pitchFamily="34" charset="0"/>
              </a:rPr>
              <a:t> </a:t>
            </a:r>
            <a:r>
              <a:rPr lang="en-GB" b="1" dirty="0" err="1">
                <a:cs typeface="Arial" pitchFamily="34" charset="0"/>
              </a:rPr>
              <a:t>werden</a:t>
            </a:r>
            <a:r>
              <a:rPr lang="en-GB" b="1" dirty="0">
                <a:cs typeface="Arial" pitchFamily="34" charset="0"/>
              </a:rPr>
              <a:t> </a:t>
            </a:r>
            <a:r>
              <a:rPr lang="en-GB" b="1" dirty="0" err="1">
                <a:cs typeface="Arial" pitchFamily="34" charset="0"/>
              </a:rPr>
              <a:t>zwar</a:t>
            </a:r>
            <a:r>
              <a:rPr lang="en-GB" b="1" dirty="0">
                <a:cs typeface="Arial" pitchFamily="34" charset="0"/>
              </a:rPr>
              <a:t> </a:t>
            </a:r>
            <a:r>
              <a:rPr lang="en-GB" b="1" dirty="0" err="1">
                <a:cs typeface="Arial" pitchFamily="34" charset="0"/>
              </a:rPr>
              <a:t>markiert</a:t>
            </a:r>
            <a:r>
              <a:rPr lang="en-GB" b="1" dirty="0">
                <a:cs typeface="Arial" pitchFamily="34" charset="0"/>
              </a:rPr>
              <a:t>, </a:t>
            </a:r>
            <a:r>
              <a:rPr lang="en-GB" b="1" dirty="0" err="1">
                <a:cs typeface="Arial" pitchFamily="34" charset="0"/>
              </a:rPr>
              <a:t>aber</a:t>
            </a:r>
            <a:r>
              <a:rPr lang="en-GB" b="1" dirty="0">
                <a:cs typeface="Arial" pitchFamily="34" charset="0"/>
              </a:rPr>
              <a:t> </a:t>
            </a:r>
            <a:r>
              <a:rPr lang="en-GB" b="1" dirty="0" err="1">
                <a:cs typeface="Arial" pitchFamily="34" charset="0"/>
              </a:rPr>
              <a:t>nicht</a:t>
            </a:r>
            <a:r>
              <a:rPr lang="en-GB" b="1" dirty="0">
                <a:cs typeface="Arial" pitchFamily="34" charset="0"/>
              </a:rPr>
              <a:t> </a:t>
            </a:r>
            <a:r>
              <a:rPr lang="en-GB" b="1" dirty="0" err="1">
                <a:cs typeface="Arial" pitchFamily="34" charset="0"/>
              </a:rPr>
              <a:t>bewertet</a:t>
            </a:r>
            <a:r>
              <a:rPr lang="en-GB" b="1" dirty="0">
                <a:cs typeface="Arial" pitchFamily="34" charset="0"/>
              </a:rPr>
              <a:t>, </a:t>
            </a:r>
            <a:r>
              <a:rPr lang="en-GB" b="1" dirty="0" err="1">
                <a:cs typeface="Arial" pitchFamily="34" charset="0"/>
              </a:rPr>
              <a:t>solange</a:t>
            </a:r>
            <a:r>
              <a:rPr lang="en-GB" b="1" dirty="0">
                <a:cs typeface="Arial" pitchFamily="34" charset="0"/>
              </a:rPr>
              <a:t> man den </a:t>
            </a:r>
            <a:r>
              <a:rPr lang="en-GB" b="1" dirty="0" err="1">
                <a:cs typeface="Arial" pitchFamily="34" charset="0"/>
              </a:rPr>
              <a:t>Inhalt</a:t>
            </a:r>
            <a:r>
              <a:rPr lang="en-GB" b="1" dirty="0">
                <a:cs typeface="Arial" pitchFamily="34" charset="0"/>
              </a:rPr>
              <a:t> </a:t>
            </a:r>
            <a:r>
              <a:rPr lang="en-GB" b="1" dirty="0" err="1">
                <a:cs typeface="Arial" pitchFamily="34" charset="0"/>
              </a:rPr>
              <a:t>noch</a:t>
            </a:r>
            <a:r>
              <a:rPr lang="en-GB" b="1" dirty="0">
                <a:cs typeface="Arial" pitchFamily="34" charset="0"/>
              </a:rPr>
              <a:t> </a:t>
            </a:r>
            <a:r>
              <a:rPr lang="en-GB" b="1" dirty="0" err="1">
                <a:cs typeface="Arial" pitchFamily="34" charset="0"/>
              </a:rPr>
              <a:t>versteht</a:t>
            </a:r>
            <a:r>
              <a:rPr lang="en-GB" b="1" dirty="0">
                <a:cs typeface="Arial" pitchFamily="34" charset="0"/>
              </a:rPr>
              <a:t>. </a:t>
            </a:r>
            <a:r>
              <a:rPr lang="en-GB" b="1" dirty="0" err="1">
                <a:cs typeface="Arial" pitchFamily="34" charset="0"/>
              </a:rPr>
              <a:t>Antworten</a:t>
            </a:r>
            <a:r>
              <a:rPr lang="en-GB" b="1" dirty="0">
                <a:cs typeface="Arial" pitchFamily="34" charset="0"/>
              </a:rPr>
              <a:t> auf Deutsch </a:t>
            </a:r>
            <a:r>
              <a:rPr lang="en-GB" b="1" dirty="0" err="1">
                <a:cs typeface="Arial" pitchFamily="34" charset="0"/>
              </a:rPr>
              <a:t>sind</a:t>
            </a:r>
            <a:r>
              <a:rPr lang="en-GB" b="1" dirty="0">
                <a:cs typeface="Arial" pitchFamily="34" charset="0"/>
              </a:rPr>
              <a:t> </a:t>
            </a:r>
            <a:r>
              <a:rPr lang="en-GB" b="1" dirty="0" err="1">
                <a:cs typeface="Arial" pitchFamily="34" charset="0"/>
              </a:rPr>
              <a:t>möglich</a:t>
            </a:r>
            <a:r>
              <a:rPr lang="en-GB" b="1" dirty="0">
                <a:cs typeface="Arial" pitchFamily="34" charset="0"/>
              </a:rPr>
              <a:t>.</a:t>
            </a:r>
            <a:endParaRPr kumimoji="0" lang="x-none" b="1" i="0" u="none" strike="noStrike" cap="none" spc="0" normalizeH="0" baseline="0" dirty="0">
              <a:ln>
                <a:noFill/>
              </a:ln>
              <a:solidFill>
                <a:srgbClr val="000000"/>
              </a:solidFill>
              <a:effectLst/>
              <a:uFillTx/>
              <a:cs typeface="Arial" pitchFamily="34" charset="0"/>
              <a:sym typeface="Calibri"/>
            </a:endParaRPr>
          </a:p>
        </p:txBody>
      </p:sp>
      <p:sp>
        <p:nvSpPr>
          <p:cNvPr id="13" name="Textfeld 12"/>
          <p:cNvSpPr txBox="1"/>
          <p:nvPr/>
        </p:nvSpPr>
        <p:spPr>
          <a:xfrm>
            <a:off x="1183559" y="980728"/>
            <a:ext cx="6658018"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de-DE" sz="2000" b="1" dirty="0">
                <a:solidFill>
                  <a:srgbClr val="339966"/>
                </a:solidFill>
              </a:rPr>
              <a:t>BILINGUALER ZUG</a:t>
            </a:r>
          </a:p>
          <a:p>
            <a:pPr algn="ctr"/>
            <a:r>
              <a:rPr lang="de-DE" sz="2000" dirty="0">
                <a:solidFill>
                  <a:srgbClr val="339966"/>
                </a:solidFill>
              </a:rPr>
              <a:t>Bilingualer Unterricht an bayerischen Realschulen</a:t>
            </a:r>
          </a:p>
        </p:txBody>
      </p:sp>
    </p:spTree>
    <p:extLst>
      <p:ext uri="{BB962C8B-B14F-4D97-AF65-F5344CB8AC3E}">
        <p14:creationId xmlns:p14="http://schemas.microsoft.com/office/powerpoint/2010/main" val="2535382389"/>
      </p:ext>
    </p:extLst>
  </p:cSld>
  <p:clrMapOvr>
    <a:masterClrMapping/>
  </p:clrMapOvr>
  <p:transition spd="med"/>
</p:sld>
</file>

<file path=ppt/theme/theme1.xml><?xml version="1.0" encoding="utf-8"?>
<a:theme xmlns:a="http://schemas.openxmlformats.org/drawingml/2006/main" name="Standarddesign">
  <a:themeElements>
    <a:clrScheme name="Standard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Standarddesign">
      <a:majorFont>
        <a:latin typeface="Calibri"/>
        <a:ea typeface="Calibri"/>
        <a:cs typeface="Calibri"/>
      </a:majorFont>
      <a:minorFont>
        <a:latin typeface="Helvetica"/>
        <a:ea typeface="Helvetica"/>
        <a:cs typeface="Helvetica"/>
      </a:minorFont>
    </a:fontScheme>
    <a:fmtScheme name="Standard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1000" b="0" i="0" u="none" strike="noStrike" cap="none" spc="0" normalizeH="0" baseline="0" dirty="0" smtClean="0">
            <a:ln>
              <a:noFill/>
            </a:ln>
            <a:solidFill>
              <a:srgbClr val="000000"/>
            </a:solidFill>
            <a:effectLst/>
            <a:uFillTx/>
            <a:latin typeface="+mj-lt"/>
            <a:ea typeface="+mj-ea"/>
            <a:cs typeface="+mj-cs"/>
            <a:sym typeface="Calibri"/>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andarddesign">
  <a:themeElements>
    <a:clrScheme name="Standard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Standarddesign">
      <a:majorFont>
        <a:latin typeface="Calibri"/>
        <a:ea typeface="Calibri"/>
        <a:cs typeface="Calibri"/>
      </a:majorFont>
      <a:minorFont>
        <a:latin typeface="Helvetica"/>
        <a:ea typeface="Helvetica"/>
        <a:cs typeface="Helvetica"/>
      </a:minorFont>
    </a:fontScheme>
    <a:fmtScheme name="Standard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1147</Words>
  <Application>Microsoft Macintosh PowerPoint</Application>
  <PresentationFormat>On-screen Show (4:3)</PresentationFormat>
  <Paragraphs>187</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vt:lpstr>
      <vt:lpstr>Times New Roman</vt:lpstr>
      <vt:lpstr>Verdana</vt:lpstr>
      <vt:lpstr>Standarddesign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Sailer, Ariane</dc:creator>
  <cp:lastModifiedBy>Tanya Fisher-Lehmann</cp:lastModifiedBy>
  <cp:revision>297</cp:revision>
  <cp:lastPrinted>2019-10-11T17:40:51Z</cp:lastPrinted>
  <dcterms:modified xsi:type="dcterms:W3CDTF">2020-10-14T07:30:10Z</dcterms:modified>
</cp:coreProperties>
</file>