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3" r:id="rId3"/>
    <p:sldId id="344" r:id="rId4"/>
    <p:sldId id="351" r:id="rId5"/>
    <p:sldId id="336" r:id="rId6"/>
    <p:sldId id="350" r:id="rId7"/>
    <p:sldId id="353" r:id="rId8"/>
    <p:sldId id="354" r:id="rId9"/>
    <p:sldId id="356" r:id="rId10"/>
    <p:sldId id="326" r:id="rId11"/>
    <p:sldId id="343" r:id="rId12"/>
    <p:sldId id="359" r:id="rId13"/>
    <p:sldId id="360" r:id="rId14"/>
    <p:sldId id="358" r:id="rId15"/>
    <p:sldId id="357" r:id="rId16"/>
    <p:sldId id="342" r:id="rId17"/>
    <p:sldId id="361" r:id="rId18"/>
    <p:sldId id="318" r:id="rId19"/>
    <p:sldId id="316" r:id="rId20"/>
    <p:sldId id="346" r:id="rId21"/>
    <p:sldId id="322" r:id="rId22"/>
    <p:sldId id="347" r:id="rId23"/>
  </p:sldIdLst>
  <p:sldSz cx="9144000" cy="6858000" type="screen4x3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9900"/>
    <a:srgbClr val="FFCC66"/>
    <a:srgbClr val="009900"/>
    <a:srgbClr val="008080"/>
    <a:srgbClr val="008000"/>
    <a:srgbClr val="FFCCFF"/>
    <a:srgbClr val="FF66FF"/>
    <a:srgbClr val="0033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5885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0C56F-26E8-4883-AA61-1CC62CDF54F7}" type="datetimeFigureOut">
              <a:rPr lang="de-DE" smtClean="0"/>
              <a:t>09.02.21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2DB4A-56AA-430D-9DC1-E6A6ECDFB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900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617150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62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cap="all"/>
            </a:lvl1pPr>
          </a:lstStyle>
          <a:p>
            <a:r>
              <a:t>Titeltext</a:t>
            </a:r>
          </a:p>
        </p:txBody>
      </p:sp>
      <p:sp>
        <p:nvSpPr>
          <p:cNvPr id="3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eltext"/>
          <p:cNvSpPr txBox="1">
            <a:spLocks noGrp="1"/>
          </p:cNvSpPr>
          <p:nvPr>
            <p:ph type="title"/>
          </p:nvPr>
        </p:nvSpPr>
        <p:spPr>
          <a:xfrm>
            <a:off x="684212" y="1230312"/>
            <a:ext cx="8002588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41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684212" y="2555875"/>
            <a:ext cx="3924301" cy="3825875"/>
          </a:xfrm>
          <a:prstGeom prst="rect">
            <a:avLst/>
          </a:prstGeom>
        </p:spPr>
        <p:txBody>
          <a:bodyPr>
            <a:normAutofit/>
          </a:bodyPr>
          <a:lstStyle>
            <a:lvl5pPr marL="2184400" indent="-355600"/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xfrm>
            <a:off x="457200" y="1055633"/>
            <a:ext cx="3008314" cy="116205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xfrm>
            <a:off x="3575050" y="1055633"/>
            <a:ext cx="5111750" cy="50705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7199" y="2217683"/>
            <a:ext cx="3008315" cy="39084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5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Titeltext</a:t>
            </a:r>
          </a:p>
        </p:txBody>
      </p:sp>
      <p:sp>
        <p:nvSpPr>
          <p:cNvPr id="67" name="Bildplatzhalter 2"/>
          <p:cNvSpPr>
            <a:spLocks noGrp="1"/>
          </p:cNvSpPr>
          <p:nvPr>
            <p:ph type="pic" sz="half" idx="13"/>
          </p:nvPr>
        </p:nvSpPr>
        <p:spPr>
          <a:xfrm>
            <a:off x="1792288" y="935421"/>
            <a:ext cx="5486401" cy="379215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6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ebene 1…"/>
          <p:cNvSpPr txBox="1">
            <a:spLocks noGrp="1"/>
          </p:cNvSpPr>
          <p:nvPr>
            <p:ph type="body" idx="1"/>
          </p:nvPr>
        </p:nvSpPr>
        <p:spPr>
          <a:xfrm>
            <a:off x="684212" y="1230312"/>
            <a:ext cx="8002588" cy="51514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Grafik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el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Titeltext</a:t>
            </a:r>
          </a:p>
        </p:txBody>
      </p:sp>
      <p:sp>
        <p:nvSpPr>
          <p:cNvPr id="4" name="Textebene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332778" y="6553200"/>
            <a:ext cx="330211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333333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2288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860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432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004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576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nemonic-device.com/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965425"/>
            <a:ext cx="1092498" cy="120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971600" y="1484784"/>
            <a:ext cx="7488832" cy="1261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800" b="1" dirty="0">
                <a:solidFill>
                  <a:srgbClr val="339966"/>
                </a:solidFill>
              </a:rPr>
              <a:t>Methodenkompetenz und </a:t>
            </a:r>
            <a:r>
              <a:rPr lang="de-DE" sz="2800" b="1" dirty="0" err="1">
                <a:solidFill>
                  <a:srgbClr val="339966"/>
                </a:solidFill>
              </a:rPr>
              <a:t>Scaffolding</a:t>
            </a:r>
            <a:br>
              <a:rPr lang="de-DE" sz="2800" b="1" dirty="0">
                <a:solidFill>
                  <a:srgbClr val="339966"/>
                </a:solidFill>
              </a:rPr>
            </a:br>
            <a:r>
              <a:rPr lang="de-DE" sz="2800" b="1" dirty="0">
                <a:solidFill>
                  <a:srgbClr val="339966"/>
                </a:solidFill>
              </a:rPr>
              <a:t>im bilingualen Unterricht </a:t>
            </a:r>
            <a:endParaRPr lang="de-DE" sz="1000" dirty="0">
              <a:solidFill>
                <a:srgbClr val="339966"/>
              </a:solidFill>
            </a:endParaRPr>
          </a:p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de-DE" sz="2000" dirty="0">
                <a:solidFill>
                  <a:srgbClr val="339966"/>
                </a:solidFill>
              </a:rPr>
              <a:t>REALSCHULE BAYERN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683568" y="1572831"/>
            <a:ext cx="734481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000" dirty="0" err="1"/>
              <a:t>Scaffolding</a:t>
            </a:r>
            <a:r>
              <a:rPr lang="de-DE" sz="2000" dirty="0"/>
              <a:t> als ein Kernaspekt der CLIL Methodologie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BAF7EFD-D0A4-FF4C-8DD6-EA1354BAA05D}"/>
              </a:ext>
            </a:extLst>
          </p:cNvPr>
          <p:cNvSpPr/>
          <p:nvPr/>
        </p:nvSpPr>
        <p:spPr>
          <a:xfrm>
            <a:off x="1387510" y="2204864"/>
            <a:ext cx="5616624" cy="715087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DE" dirty="0"/>
              <a:t>b</a:t>
            </a: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uilding on student’s existing knowledge, skills, attitudes, interests and experience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3B995C8-0D85-164D-AE6A-C24413965139}"/>
              </a:ext>
            </a:extLst>
          </p:cNvPr>
          <p:cNvSpPr/>
          <p:nvPr/>
        </p:nvSpPr>
        <p:spPr>
          <a:xfrm>
            <a:off x="1390807" y="3162001"/>
            <a:ext cx="5616624" cy="408620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repackaging information in user-friendly ways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4B55280-A525-C940-A5CB-526E4881CF27}"/>
              </a:ext>
            </a:extLst>
          </p:cNvPr>
          <p:cNvSpPr/>
          <p:nvPr/>
        </p:nvSpPr>
        <p:spPr>
          <a:xfrm>
            <a:off x="1425538" y="3933202"/>
            <a:ext cx="5616624" cy="408620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responding to different learning styles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06AEF36-928F-3049-81E1-EF41AC62C69A}"/>
              </a:ext>
            </a:extLst>
          </p:cNvPr>
          <p:cNvSpPr/>
          <p:nvPr/>
        </p:nvSpPr>
        <p:spPr>
          <a:xfrm>
            <a:off x="1392508" y="4728805"/>
            <a:ext cx="5616624" cy="408620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fostering creativity and critical thinking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274B7CF-5483-C347-B0C7-9FE126A12DAF}"/>
              </a:ext>
            </a:extLst>
          </p:cNvPr>
          <p:cNvSpPr/>
          <p:nvPr/>
        </p:nvSpPr>
        <p:spPr>
          <a:xfrm>
            <a:off x="1387510" y="5393688"/>
            <a:ext cx="5616624" cy="715087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DE" dirty="0"/>
              <a:t>c</a:t>
            </a: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hallenging students to take another step forward and not just coast in comfort</a:t>
            </a:r>
          </a:p>
        </p:txBody>
      </p:sp>
    </p:spTree>
    <p:extLst>
      <p:ext uri="{BB962C8B-B14F-4D97-AF65-F5344CB8AC3E}">
        <p14:creationId xmlns:p14="http://schemas.microsoft.com/office/powerpoint/2010/main" val="418775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8" grpId="0" animBg="1"/>
      <p:bldP spid="10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827584" y="1700808"/>
            <a:ext cx="6984776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/>
              <a:t>Formen des </a:t>
            </a:r>
            <a:r>
              <a:rPr lang="de-DE" sz="2800" cap="small" dirty="0" err="1"/>
              <a:t>Scaffolding</a:t>
            </a:r>
            <a:r>
              <a:rPr lang="de-DE" sz="2800" cap="small" dirty="0"/>
              <a:t> – Sensorisch (</a:t>
            </a:r>
            <a:r>
              <a:rPr lang="de-DE" sz="2800" cap="small" dirty="0" err="1"/>
              <a:t>sensory</a:t>
            </a:r>
            <a:r>
              <a:rPr lang="de-DE" sz="2800" cap="small" dirty="0"/>
              <a:t>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56EEC-A1B0-834E-BF12-044C7960ADDD}"/>
              </a:ext>
            </a:extLst>
          </p:cNvPr>
          <p:cNvSpPr txBox="1"/>
          <p:nvPr/>
        </p:nvSpPr>
        <p:spPr>
          <a:xfrm>
            <a:off x="611560" y="2456283"/>
            <a:ext cx="3456384" cy="31393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Illustrationen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Videos &amp; </a:t>
            </a:r>
            <a:r>
              <a:rPr lang="en-GB" b="1" dirty="0" err="1"/>
              <a:t>Filme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Modelle</a:t>
            </a:r>
            <a:r>
              <a:rPr lang="en-GB" b="1" dirty="0"/>
              <a:t> &amp; </a:t>
            </a:r>
            <a:r>
              <a:rPr lang="en-GB" b="1" dirty="0" err="1"/>
              <a:t>Figuren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Diagramme</a:t>
            </a:r>
            <a:r>
              <a:rPr lang="en-GB" b="1" dirty="0"/>
              <a:t> &amp; </a:t>
            </a:r>
            <a:r>
              <a:rPr lang="en-GB" b="1" dirty="0" err="1"/>
              <a:t>Zeichnungen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Bilder</a:t>
            </a:r>
            <a:r>
              <a:rPr lang="en-GB" b="1" dirty="0"/>
              <a:t> &amp; </a:t>
            </a:r>
            <a:r>
              <a:rPr lang="en-GB" b="1" dirty="0" err="1"/>
              <a:t>Fotos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Vorführungen</a:t>
            </a:r>
            <a:r>
              <a:rPr lang="en-GB" b="1" dirty="0"/>
              <a:t> &amp; </a:t>
            </a:r>
            <a:r>
              <a:rPr lang="en-GB" b="1" dirty="0" err="1"/>
              <a:t>Modellierungen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Manipulatives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Anschauungsobjekte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Aktionen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Podcasts</a:t>
            </a:r>
            <a:endParaRPr kumimoji="0" lang="en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3A72D128-7904-A64B-AE12-2D66ED876500}"/>
              </a:ext>
            </a:extLst>
          </p:cNvPr>
          <p:cNvSpPr/>
          <p:nvPr/>
        </p:nvSpPr>
        <p:spPr>
          <a:xfrm>
            <a:off x="3548401" y="3456432"/>
            <a:ext cx="864096" cy="733659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Zweck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575675-244E-FC48-B142-89FE73D80A23}"/>
              </a:ext>
            </a:extLst>
          </p:cNvPr>
          <p:cNvSpPr/>
          <p:nvPr/>
        </p:nvSpPr>
        <p:spPr>
          <a:xfrm>
            <a:off x="4602978" y="2585843"/>
            <a:ext cx="3497414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Verbindungen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zwischen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Ideen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schaffen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Durch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eine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Erzählung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lernen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Zu verstehen,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wie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ein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Prozess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abläuft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Durch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Bewegungen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lernen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Vororten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abstrakter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Ideen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durch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Objekte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Wissensaneignung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10535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8" grpId="0" animBg="1"/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827584" y="1700808"/>
            <a:ext cx="6984776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/>
              <a:t>Formen des </a:t>
            </a:r>
            <a:r>
              <a:rPr lang="de-DE" sz="2800" cap="small" dirty="0" err="1"/>
              <a:t>Scaffolding</a:t>
            </a:r>
            <a:r>
              <a:rPr lang="de-DE" sz="2800" cap="small" dirty="0"/>
              <a:t> – Interaktiv </a:t>
            </a:r>
            <a:r>
              <a:rPr lang="de-DE" sz="2400" cap="small" dirty="0"/>
              <a:t>(Interactive)</a:t>
            </a:r>
            <a:endParaRPr lang="de-DE" sz="2800" cap="small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56EEC-A1B0-834E-BF12-044C7960ADDD}"/>
              </a:ext>
            </a:extLst>
          </p:cNvPr>
          <p:cNvSpPr txBox="1"/>
          <p:nvPr/>
        </p:nvSpPr>
        <p:spPr>
          <a:xfrm>
            <a:off x="611560" y="2456283"/>
            <a:ext cx="3456384" cy="3416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Kooperative</a:t>
            </a:r>
            <a:r>
              <a:rPr lang="en-GB" b="1" dirty="0"/>
              <a:t> </a:t>
            </a:r>
            <a:r>
              <a:rPr lang="en-GB" b="1" dirty="0" err="1"/>
              <a:t>Strukturen</a:t>
            </a:r>
            <a:r>
              <a:rPr lang="en-GB" b="1" dirty="0"/>
              <a:t> </a:t>
            </a:r>
            <a:r>
              <a:rPr lang="en-GB" b="1" dirty="0" err="1"/>
              <a:t>verwenden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Partnerarbeit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Arbeit in </a:t>
            </a:r>
            <a:r>
              <a:rPr lang="en-GB" b="1" dirty="0" err="1"/>
              <a:t>Kleingruppen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Stationenlernen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Mit</a:t>
            </a:r>
            <a:r>
              <a:rPr lang="en-GB" b="1" dirty="0"/>
              <a:t> </a:t>
            </a:r>
            <a:r>
              <a:rPr lang="en-GB" b="1" dirty="0" err="1"/>
              <a:t>einem</a:t>
            </a:r>
            <a:r>
              <a:rPr lang="en-GB" b="1" dirty="0"/>
              <a:t> Trainer, Mentor </a:t>
            </a:r>
            <a:r>
              <a:rPr lang="en-GB" b="1" dirty="0" err="1"/>
              <a:t>oder</a:t>
            </a:r>
            <a:r>
              <a:rPr lang="en-GB" b="1" dirty="0"/>
              <a:t> </a:t>
            </a:r>
            <a:r>
              <a:rPr lang="en-GB" b="1" dirty="0" err="1"/>
              <a:t>Experten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Konferenzen</a:t>
            </a:r>
            <a:r>
              <a:rPr lang="en-GB" b="1" dirty="0"/>
              <a:t>, Interviews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Diskussionen</a:t>
            </a:r>
            <a:r>
              <a:rPr lang="en-GB" b="1" dirty="0"/>
              <a:t> / </a:t>
            </a:r>
            <a:r>
              <a:rPr lang="en-GB" b="1" dirty="0" err="1"/>
              <a:t>Debatten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Über</a:t>
            </a:r>
            <a:r>
              <a:rPr lang="en-GB" b="1" dirty="0"/>
              <a:t> das Internet / </a:t>
            </a:r>
            <a:r>
              <a:rPr lang="en-GB" b="1" dirty="0" err="1"/>
              <a:t>mit</a:t>
            </a:r>
            <a:r>
              <a:rPr lang="en-GB" b="1" dirty="0"/>
              <a:t> </a:t>
            </a:r>
            <a:r>
              <a:rPr lang="en-GB" b="1" dirty="0" err="1"/>
              <a:t>einer</a:t>
            </a:r>
            <a:r>
              <a:rPr lang="en-GB" b="1" dirty="0"/>
              <a:t> App / </a:t>
            </a:r>
            <a:r>
              <a:rPr lang="en-GB" b="1" dirty="0" err="1"/>
              <a:t>mit</a:t>
            </a:r>
            <a:r>
              <a:rPr lang="en-GB" b="1" dirty="0"/>
              <a:t> </a:t>
            </a:r>
            <a:r>
              <a:rPr lang="en-GB" b="1" dirty="0" err="1"/>
              <a:t>einem</a:t>
            </a:r>
            <a:r>
              <a:rPr lang="en-GB" b="1" dirty="0"/>
              <a:t> Software </a:t>
            </a:r>
            <a:r>
              <a:rPr lang="en-GB" b="1" dirty="0" err="1"/>
              <a:t>Programm</a:t>
            </a:r>
            <a:endParaRPr kumimoji="0" lang="en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3A72D128-7904-A64B-AE12-2D66ED876500}"/>
              </a:ext>
            </a:extLst>
          </p:cNvPr>
          <p:cNvSpPr/>
          <p:nvPr/>
        </p:nvSpPr>
        <p:spPr>
          <a:xfrm>
            <a:off x="3602842" y="3154338"/>
            <a:ext cx="864096" cy="733659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Zweck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575675-244E-FC48-B142-89FE73D80A23}"/>
              </a:ext>
            </a:extLst>
          </p:cNvPr>
          <p:cNvSpPr/>
          <p:nvPr/>
        </p:nvSpPr>
        <p:spPr>
          <a:xfrm>
            <a:off x="4466938" y="2422495"/>
            <a:ext cx="386444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Wissensaneignung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durch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Interaktion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(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persönlich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/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virtuell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)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Aufbauen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von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Informationen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Planungsarbeit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Beteiligung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an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einem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fortlaufendem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Prozess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mit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anderen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Stärkung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des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Hörverstehens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Entwicklung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von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kommunikativen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&amp;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kooperativen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Kompetenzen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Ausbilden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von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Empathie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und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Aufgeschlossenheit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6429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8" grpId="0" animBg="1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827584" y="1700808"/>
            <a:ext cx="6984776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/>
              <a:t>Formen des </a:t>
            </a:r>
            <a:r>
              <a:rPr lang="de-DE" sz="2800" cap="small" dirty="0" err="1"/>
              <a:t>Scaffolding</a:t>
            </a:r>
            <a:r>
              <a:rPr lang="de-DE" sz="2800" cap="small" dirty="0"/>
              <a:t> – Grafisch </a:t>
            </a:r>
            <a:r>
              <a:rPr lang="de-DE" sz="2400" cap="small" dirty="0"/>
              <a:t>(</a:t>
            </a:r>
            <a:r>
              <a:rPr lang="de-DE" sz="2400" cap="small" dirty="0" err="1"/>
              <a:t>graphic</a:t>
            </a:r>
            <a:r>
              <a:rPr lang="de-DE" sz="2400" cap="small" dirty="0"/>
              <a:t>)</a:t>
            </a:r>
            <a:endParaRPr lang="de-DE" sz="2800" cap="small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56EEC-A1B0-834E-BF12-044C7960ADDD}"/>
              </a:ext>
            </a:extLst>
          </p:cNvPr>
          <p:cNvSpPr txBox="1"/>
          <p:nvPr/>
        </p:nvSpPr>
        <p:spPr>
          <a:xfrm>
            <a:off x="611560" y="2456283"/>
            <a:ext cx="3456384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(</a:t>
            </a:r>
            <a:r>
              <a:rPr lang="en-GB" b="1" dirty="0" err="1"/>
              <a:t>Kurven</a:t>
            </a:r>
            <a:r>
              <a:rPr lang="en-GB" b="1" dirty="0"/>
              <a:t>-) </a:t>
            </a:r>
            <a:r>
              <a:rPr lang="en-GB" b="1" dirty="0" err="1"/>
              <a:t>Diagramme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Tabellen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Infographiken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Zeitleisten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Zahlenstrahl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/>
              <a:t>Grafische</a:t>
            </a:r>
            <a:r>
              <a:rPr lang="en-GB" b="1" dirty="0"/>
              <a:t> Organizer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…</a:t>
            </a:r>
            <a:endParaRPr kumimoji="0" lang="en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3A72D128-7904-A64B-AE12-2D66ED876500}"/>
              </a:ext>
            </a:extLst>
          </p:cNvPr>
          <p:cNvSpPr/>
          <p:nvPr/>
        </p:nvSpPr>
        <p:spPr>
          <a:xfrm>
            <a:off x="3548401" y="3456432"/>
            <a:ext cx="864096" cy="733659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D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Zweck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575675-244E-FC48-B142-89FE73D80A23}"/>
              </a:ext>
            </a:extLst>
          </p:cNvPr>
          <p:cNvSpPr/>
          <p:nvPr/>
        </p:nvSpPr>
        <p:spPr>
          <a:xfrm>
            <a:off x="4466938" y="2422495"/>
            <a:ext cx="38644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Wissensaneignung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durch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numerische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Daten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Ideen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mit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Hilfe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von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grafischen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Organizern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&amp; </a:t>
            </a:r>
            <a:b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</a:b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interaktiven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Tabellen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entwickeln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Trends &amp; Muster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erkennen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Ausreißer-Werte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bemerken</a:t>
            </a:r>
            <a:endParaRPr lang="en-GB" sz="1600" b="1" dirty="0">
              <a:solidFill>
                <a:srgbClr val="339966"/>
              </a:solidFill>
              <a:latin typeface="Gill Sans MT" panose="020B0502020104020203" pitchFamily="34" charset="77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Ursache-Wirkung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Zusammenhang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zu</a:t>
            </a:r>
            <a:r>
              <a:rPr lang="en-GB" sz="1600" b="1" dirty="0">
                <a:solidFill>
                  <a:srgbClr val="339966"/>
                </a:solidFill>
                <a:latin typeface="Gill Sans MT" panose="020B0502020104020203" pitchFamily="34" charset="77"/>
              </a:rPr>
              <a:t> </a:t>
            </a:r>
            <a:r>
              <a:rPr lang="en-GB" sz="1600" b="1" dirty="0" err="1">
                <a:solidFill>
                  <a:srgbClr val="339966"/>
                </a:solidFill>
                <a:latin typeface="Gill Sans MT" panose="020B0502020104020203" pitchFamily="34" charset="77"/>
              </a:rPr>
              <a:t>erkennen</a:t>
            </a:r>
            <a:endParaRPr lang="en-GB" sz="1600" dirty="0">
              <a:solidFill>
                <a:srgbClr val="339966"/>
              </a:solidFill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145194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8" grpId="0" animBg="1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879077" y="2441795"/>
            <a:ext cx="6768752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Herunterbrechen komplexer Anforderungen oder Aufgabenstellungen in kleinere, leicht-verdaulicher „Bissen“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Chunking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complex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skills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assignments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smaller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digestible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</a:t>
            </a:r>
          </a:p>
          <a:p>
            <a:pPr marL="285750" indent="-28575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Logischer und bedeutender Aufbau des Kursinhaltes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Logical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meaningful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setup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course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Zusätzliche Hilfestellung, Materialien und Quellen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Additional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support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resources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references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Geführte Anweisungen und praktische Übungen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Guided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instruction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practice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cap="small" dirty="0" err="1">
                <a:solidFill>
                  <a:srgbClr val="339966"/>
                </a:solidFill>
              </a:rPr>
              <a:t>Scaffolding</a:t>
            </a:r>
            <a:r>
              <a:rPr lang="de-DE" cap="small" dirty="0">
                <a:solidFill>
                  <a:srgbClr val="339966"/>
                </a:solidFill>
              </a:rPr>
              <a:t> und Methodenkompetenz </a:t>
            </a:r>
            <a:br>
              <a:rPr lang="de-DE" cap="small" dirty="0">
                <a:solidFill>
                  <a:srgbClr val="339966"/>
                </a:solidFill>
              </a:rPr>
            </a:br>
            <a:r>
              <a:rPr lang="de-DE" cap="small" dirty="0">
                <a:solidFill>
                  <a:srgbClr val="339966"/>
                </a:solidFill>
              </a:rPr>
              <a:t>im bilingualen Sachfachunterricht (Realschule)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D62064-61FF-5A4F-95FA-D4ACA5E5F4F3}"/>
              </a:ext>
            </a:extLst>
          </p:cNvPr>
          <p:cNvSpPr/>
          <p:nvPr/>
        </p:nvSpPr>
        <p:spPr>
          <a:xfrm>
            <a:off x="923244" y="1700808"/>
            <a:ext cx="3648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2400" b="1"/>
            </a:pPr>
            <a:r>
              <a:rPr lang="de-DE" sz="2800" cap="small" dirty="0" err="1"/>
              <a:t>Scaffolding</a:t>
            </a:r>
            <a:r>
              <a:rPr lang="de-DE" sz="2800" cap="small" dirty="0"/>
              <a:t> Content (1)</a:t>
            </a:r>
          </a:p>
        </p:txBody>
      </p:sp>
    </p:spTree>
    <p:extLst>
      <p:ext uri="{BB962C8B-B14F-4D97-AF65-F5344CB8AC3E}">
        <p14:creationId xmlns:p14="http://schemas.microsoft.com/office/powerpoint/2010/main" val="1034721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998283" y="1972941"/>
            <a:ext cx="7704856" cy="3200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 err="1"/>
              <a:t>Scaffolding</a:t>
            </a:r>
            <a:r>
              <a:rPr lang="de-DE" sz="2800" cap="small" dirty="0"/>
              <a:t> Content (2)</a:t>
            </a:r>
          </a:p>
          <a:p>
            <a:pPr>
              <a:buSzPct val="100000"/>
              <a:defRPr sz="2400"/>
            </a:pP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Feedback und Beratung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Feedback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guidance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Beispiele und Modelle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exemplars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Aktivieren und Aufbauen auf Vorwissen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Activating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building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prior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knowledge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Bereitstellung von Schritten, Prozessen und Prozeduren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Providing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procedures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cap="small" dirty="0" err="1">
                <a:solidFill>
                  <a:srgbClr val="339966"/>
                </a:solidFill>
              </a:rPr>
              <a:t>Scaffolding</a:t>
            </a:r>
            <a:r>
              <a:rPr lang="de-DE" cap="small" dirty="0">
                <a:solidFill>
                  <a:srgbClr val="339966"/>
                </a:solidFill>
              </a:rPr>
              <a:t> und Methodenkompetenz </a:t>
            </a:r>
            <a:br>
              <a:rPr lang="de-DE" cap="small" dirty="0">
                <a:solidFill>
                  <a:srgbClr val="339966"/>
                </a:solidFill>
              </a:rPr>
            </a:br>
            <a:r>
              <a:rPr lang="de-DE" cap="small" dirty="0">
                <a:solidFill>
                  <a:srgbClr val="339966"/>
                </a:solidFill>
              </a:rPr>
              <a:t>im bilingualen Sachfachunterricht (Realschule)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93014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447029" y="1936283"/>
            <a:ext cx="7632848" cy="2985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b="1" cap="small" dirty="0" err="1"/>
              <a:t>Scaffolding</a:t>
            </a:r>
            <a:r>
              <a:rPr lang="de-DE" sz="2800" b="1" cap="small" dirty="0"/>
              <a:t> Content (3)</a:t>
            </a:r>
          </a:p>
          <a:p>
            <a:pPr>
              <a:defRPr sz="2400" b="1"/>
            </a:pPr>
            <a:endParaRPr lang="de-DE" sz="2000" dirty="0">
              <a:solidFill>
                <a:srgbClr val="339966"/>
              </a:solidFill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Festlegen der Kompetenzerwartung und Inhalte inkl. grundlegender Daten und Begriffe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Setting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competence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expectations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including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Festlegen der Aufgabenformate: 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geschlossene/offene Aufgaben, Aufgaben mit einer Auswahl von Antworten, Kurzantworten, Texterstellung etc.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Setting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open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multiple-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choice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short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answers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production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cap="small" dirty="0" err="1">
                <a:solidFill>
                  <a:srgbClr val="339966"/>
                </a:solidFill>
              </a:rPr>
              <a:t>Scaffolding</a:t>
            </a:r>
            <a:r>
              <a:rPr lang="de-DE" cap="small" dirty="0">
                <a:solidFill>
                  <a:srgbClr val="339966"/>
                </a:solidFill>
              </a:rPr>
              <a:t> und Methodenkompetenz </a:t>
            </a:r>
            <a:br>
              <a:rPr lang="de-DE" cap="small" dirty="0">
                <a:solidFill>
                  <a:srgbClr val="339966"/>
                </a:solidFill>
              </a:rPr>
            </a:br>
            <a:r>
              <a:rPr lang="de-DE" cap="small" dirty="0">
                <a:solidFill>
                  <a:srgbClr val="339966"/>
                </a:solidFill>
              </a:rPr>
              <a:t>im bilingualen Sachfachunterricht (Realschule)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4481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611560" y="2060848"/>
            <a:ext cx="7632848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b="1" cap="small" dirty="0" err="1"/>
              <a:t>Scaffolding</a:t>
            </a:r>
            <a:r>
              <a:rPr lang="de-DE" sz="2800" b="1" cap="small" dirty="0"/>
              <a:t> Content (4)</a:t>
            </a:r>
            <a:endParaRPr lang="de-DE" sz="2000" dirty="0">
              <a:solidFill>
                <a:srgbClr val="339966"/>
              </a:solidFill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Einbeziehung von passendem Material: 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Grafiken, Quellen, Darstellungen, Schaubilder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Including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appropriate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materials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such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pictures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grafics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representations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diagrams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Steigende Progression der Anforderungsbereiche: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Auswahl geeigneter Operatoren 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Increasing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progression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sectors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requirements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Erstellung von Bewertungskriterien: 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transparent und nachvollziehbar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criteria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transparent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comprehensible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cap="small" dirty="0" err="1">
                <a:solidFill>
                  <a:srgbClr val="339966"/>
                </a:solidFill>
              </a:rPr>
              <a:t>Scaffolding</a:t>
            </a:r>
            <a:r>
              <a:rPr lang="de-DE" cap="small" dirty="0">
                <a:solidFill>
                  <a:srgbClr val="339966"/>
                </a:solidFill>
              </a:rPr>
              <a:t> und Methodenkompetenz </a:t>
            </a:r>
            <a:br>
              <a:rPr lang="de-DE" cap="small" dirty="0">
                <a:solidFill>
                  <a:srgbClr val="339966"/>
                </a:solidFill>
              </a:rPr>
            </a:br>
            <a:r>
              <a:rPr lang="de-DE" cap="small" dirty="0">
                <a:solidFill>
                  <a:srgbClr val="339966"/>
                </a:solidFill>
              </a:rPr>
              <a:t>im bilingualen Sachfachunterricht (Realschule)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98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827584" y="1730552"/>
            <a:ext cx="7272808" cy="3508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 err="1"/>
              <a:t>Ideas</a:t>
            </a:r>
            <a:r>
              <a:rPr lang="de-DE" sz="2800" cap="small" dirty="0"/>
              <a:t> </a:t>
            </a:r>
            <a:r>
              <a:rPr lang="de-DE" sz="2800" cap="small" dirty="0" err="1"/>
              <a:t>for</a:t>
            </a:r>
            <a:r>
              <a:rPr lang="de-DE" sz="2800" cap="small" dirty="0"/>
              <a:t> </a:t>
            </a:r>
            <a:r>
              <a:rPr lang="de-DE" sz="2800" cap="small" dirty="0" err="1"/>
              <a:t>Scaffolding</a:t>
            </a:r>
            <a:r>
              <a:rPr lang="de-DE" sz="2800" cap="small" dirty="0"/>
              <a:t> Content</a:t>
            </a:r>
          </a:p>
          <a:p>
            <a:pPr>
              <a:defRPr sz="2400" b="1"/>
            </a:pPr>
            <a:endParaRPr lang="de-DE" sz="1400" dirty="0"/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Mnemonics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Out“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Ballon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Debate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it!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Information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gap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Graphic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organizers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Flowchart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455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8E1B9B-6835-DD4D-A419-9AA1097CE73B}"/>
              </a:ext>
            </a:extLst>
          </p:cNvPr>
          <p:cNvSpPr/>
          <p:nvPr/>
        </p:nvSpPr>
        <p:spPr>
          <a:xfrm>
            <a:off x="467544" y="1349239"/>
            <a:ext cx="1592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2400" b="1"/>
            </a:pPr>
            <a:r>
              <a:rPr lang="de-DE" cap="small" dirty="0" err="1"/>
              <a:t>Mnemonics</a:t>
            </a:r>
            <a:endParaRPr lang="de-DE" cap="small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9CD97DB3-DF06-324E-9F87-84B865B5E82F}"/>
              </a:ext>
            </a:extLst>
          </p:cNvPr>
          <p:cNvSpPr/>
          <p:nvPr/>
        </p:nvSpPr>
        <p:spPr>
          <a:xfrm>
            <a:off x="467544" y="1720008"/>
            <a:ext cx="6912768" cy="2553888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de-DE" b="1" dirty="0" err="1"/>
              <a:t>Geography</a:t>
            </a:r>
            <a:r>
              <a:rPr lang="de-DE" b="1" dirty="0"/>
              <a:t> – Solar System:</a:t>
            </a:r>
            <a:endParaRPr lang="de-DE" dirty="0"/>
          </a:p>
          <a:p>
            <a:pPr lvl="0"/>
            <a:r>
              <a:rPr lang="en-GB" b="1" i="1" dirty="0"/>
              <a:t>M</a:t>
            </a:r>
            <a:r>
              <a:rPr lang="en-GB" i="1" dirty="0"/>
              <a:t>y </a:t>
            </a:r>
            <a:r>
              <a:rPr lang="en-GB" b="1" i="1" dirty="0"/>
              <a:t>V</a:t>
            </a:r>
            <a:r>
              <a:rPr lang="en-GB" i="1" dirty="0"/>
              <a:t>ery </a:t>
            </a:r>
            <a:r>
              <a:rPr lang="en-GB" b="1" i="1" dirty="0"/>
              <a:t>E</a:t>
            </a:r>
            <a:r>
              <a:rPr lang="en-GB" i="1" dirty="0"/>
              <a:t>ducated </a:t>
            </a:r>
            <a:r>
              <a:rPr lang="en-GB" b="1" i="1" dirty="0"/>
              <a:t>M</a:t>
            </a:r>
            <a:r>
              <a:rPr lang="en-GB" i="1" dirty="0"/>
              <a:t>other </a:t>
            </a:r>
            <a:r>
              <a:rPr lang="en-GB" b="1" i="1" dirty="0"/>
              <a:t>J</a:t>
            </a:r>
            <a:r>
              <a:rPr lang="en-GB" i="1" dirty="0"/>
              <a:t>ust </a:t>
            </a:r>
            <a:r>
              <a:rPr lang="en-GB" b="1" i="1" dirty="0"/>
              <a:t>S</a:t>
            </a:r>
            <a:r>
              <a:rPr lang="en-GB" i="1" dirty="0"/>
              <a:t>erved </a:t>
            </a:r>
            <a:r>
              <a:rPr lang="en-GB" b="1" i="1" dirty="0"/>
              <a:t>U</a:t>
            </a:r>
            <a:r>
              <a:rPr lang="en-GB" i="1" dirty="0"/>
              <a:t>s </a:t>
            </a:r>
            <a:r>
              <a:rPr lang="en-GB" b="1" i="1" dirty="0"/>
              <a:t>N</a:t>
            </a:r>
            <a:r>
              <a:rPr lang="en-GB" i="1" dirty="0"/>
              <a:t>ine </a:t>
            </a:r>
            <a:r>
              <a:rPr lang="en-GB" b="1" i="1" dirty="0"/>
              <a:t>P</a:t>
            </a:r>
            <a:r>
              <a:rPr lang="en-GB" i="1" dirty="0"/>
              <a:t>izzas</a:t>
            </a:r>
            <a:br>
              <a:rPr lang="en-GB" dirty="0"/>
            </a:br>
            <a:r>
              <a:rPr lang="en-GB" b="1" dirty="0"/>
              <a:t>M</a:t>
            </a:r>
            <a:r>
              <a:rPr lang="en-GB" dirty="0"/>
              <a:t>ercury, </a:t>
            </a:r>
            <a:r>
              <a:rPr lang="en-GB" b="1" dirty="0"/>
              <a:t>V</a:t>
            </a:r>
            <a:r>
              <a:rPr lang="en-GB" dirty="0"/>
              <a:t>enus, </a:t>
            </a:r>
            <a:r>
              <a:rPr lang="en-GB" b="1" dirty="0"/>
              <a:t>E</a:t>
            </a:r>
            <a:r>
              <a:rPr lang="en-GB" dirty="0"/>
              <a:t>arth, </a:t>
            </a:r>
            <a:r>
              <a:rPr lang="en-GB" b="1" dirty="0"/>
              <a:t>M</a:t>
            </a:r>
            <a:r>
              <a:rPr lang="en-GB" dirty="0"/>
              <a:t>ars, </a:t>
            </a:r>
            <a:r>
              <a:rPr lang="en-GB" b="1" dirty="0"/>
              <a:t>J</a:t>
            </a:r>
            <a:r>
              <a:rPr lang="en-GB" dirty="0"/>
              <a:t>upiter, </a:t>
            </a:r>
            <a:r>
              <a:rPr lang="en-GB" b="1" dirty="0"/>
              <a:t>S</a:t>
            </a:r>
            <a:r>
              <a:rPr lang="en-GB" dirty="0"/>
              <a:t>aturn, </a:t>
            </a:r>
            <a:r>
              <a:rPr lang="en-GB" b="1" dirty="0"/>
              <a:t>U</a:t>
            </a:r>
            <a:r>
              <a:rPr lang="en-GB" dirty="0"/>
              <a:t>ranus, </a:t>
            </a:r>
            <a:r>
              <a:rPr lang="en-GB" b="1" dirty="0"/>
              <a:t>N</a:t>
            </a:r>
            <a:r>
              <a:rPr lang="en-GB" dirty="0"/>
              <a:t>eptune, </a:t>
            </a:r>
            <a:r>
              <a:rPr lang="en-GB" b="1" dirty="0"/>
              <a:t>P</a:t>
            </a:r>
            <a:r>
              <a:rPr lang="en-GB" dirty="0"/>
              <a:t>luto</a:t>
            </a:r>
            <a:endParaRPr lang="de-DE" dirty="0"/>
          </a:p>
          <a:p>
            <a:pPr lvl="0"/>
            <a:r>
              <a:rPr lang="en-GB" b="1" i="1" dirty="0"/>
              <a:t>M</a:t>
            </a:r>
            <a:r>
              <a:rPr lang="en-GB" i="1" dirty="0"/>
              <a:t>y </a:t>
            </a:r>
            <a:r>
              <a:rPr lang="en-GB" b="1" i="1" dirty="0"/>
              <a:t>V</a:t>
            </a:r>
            <a:r>
              <a:rPr lang="en-GB" i="1" dirty="0"/>
              <a:t>ery </a:t>
            </a:r>
            <a:r>
              <a:rPr lang="en-GB" b="1" i="1" dirty="0"/>
              <a:t>E</a:t>
            </a:r>
            <a:r>
              <a:rPr lang="en-GB" i="1" dirty="0"/>
              <a:t>ducated </a:t>
            </a:r>
            <a:r>
              <a:rPr lang="en-GB" b="1" i="1" dirty="0"/>
              <a:t>M</a:t>
            </a:r>
            <a:r>
              <a:rPr lang="en-GB" i="1" dirty="0"/>
              <a:t>other </a:t>
            </a:r>
            <a:r>
              <a:rPr lang="en-GB" b="1" i="1" dirty="0"/>
              <a:t>J</a:t>
            </a:r>
            <a:r>
              <a:rPr lang="en-GB" i="1" dirty="0"/>
              <a:t>ust </a:t>
            </a:r>
            <a:r>
              <a:rPr lang="en-GB" b="1" i="1" dirty="0"/>
              <a:t>S</a:t>
            </a:r>
            <a:r>
              <a:rPr lang="en-GB" i="1" dirty="0"/>
              <a:t>erved </a:t>
            </a:r>
            <a:r>
              <a:rPr lang="en-GB" b="1" i="1" dirty="0"/>
              <a:t>U</a:t>
            </a:r>
            <a:r>
              <a:rPr lang="en-GB" i="1" dirty="0"/>
              <a:t>s </a:t>
            </a:r>
            <a:r>
              <a:rPr lang="en-GB" b="1" i="1" dirty="0"/>
              <a:t>N</a:t>
            </a:r>
            <a:r>
              <a:rPr lang="en-GB" i="1" dirty="0"/>
              <a:t>achos</a:t>
            </a:r>
            <a:br>
              <a:rPr lang="en-GB" dirty="0"/>
            </a:br>
            <a:r>
              <a:rPr lang="en-GB" b="1" dirty="0"/>
              <a:t>M</a:t>
            </a:r>
            <a:r>
              <a:rPr lang="en-GB" dirty="0"/>
              <a:t>ercury, </a:t>
            </a:r>
            <a:r>
              <a:rPr lang="en-GB" b="1" dirty="0"/>
              <a:t>V</a:t>
            </a:r>
            <a:r>
              <a:rPr lang="en-GB" dirty="0"/>
              <a:t>enus, </a:t>
            </a:r>
            <a:r>
              <a:rPr lang="en-GB" b="1" dirty="0"/>
              <a:t>E</a:t>
            </a:r>
            <a:r>
              <a:rPr lang="en-GB" dirty="0"/>
              <a:t>arth, </a:t>
            </a:r>
            <a:r>
              <a:rPr lang="en-GB" b="1" dirty="0"/>
              <a:t>M</a:t>
            </a:r>
            <a:r>
              <a:rPr lang="en-GB" dirty="0"/>
              <a:t>ars, </a:t>
            </a:r>
            <a:r>
              <a:rPr lang="en-GB" b="1" dirty="0"/>
              <a:t>J</a:t>
            </a:r>
            <a:r>
              <a:rPr lang="en-GB" dirty="0"/>
              <a:t>upiter, </a:t>
            </a:r>
            <a:r>
              <a:rPr lang="en-GB" b="1" dirty="0"/>
              <a:t>S</a:t>
            </a:r>
            <a:r>
              <a:rPr lang="en-GB" dirty="0"/>
              <a:t>aturn, </a:t>
            </a:r>
            <a:r>
              <a:rPr lang="en-GB" b="1" dirty="0"/>
              <a:t>U</a:t>
            </a:r>
            <a:r>
              <a:rPr lang="en-GB" dirty="0"/>
              <a:t>ranus, </a:t>
            </a:r>
            <a:r>
              <a:rPr lang="en-GB" b="1" dirty="0"/>
              <a:t>N</a:t>
            </a:r>
            <a:r>
              <a:rPr lang="en-GB" dirty="0"/>
              <a:t>eptune</a:t>
            </a:r>
            <a:endParaRPr lang="de-DE" dirty="0"/>
          </a:p>
          <a:p>
            <a:r>
              <a:rPr lang="de-DE" b="1" dirty="0" err="1"/>
              <a:t>Geography</a:t>
            </a:r>
            <a:r>
              <a:rPr lang="de-DE" b="1" dirty="0"/>
              <a:t> –</a:t>
            </a:r>
            <a:r>
              <a:rPr lang="en-GB" b="1" dirty="0"/>
              <a:t>the 7 continents</a:t>
            </a:r>
            <a:r>
              <a:rPr lang="de-DE" b="1" dirty="0"/>
              <a:t>:</a:t>
            </a:r>
            <a:endParaRPr lang="de-DE" dirty="0"/>
          </a:p>
          <a:p>
            <a:r>
              <a:rPr lang="en-GB" b="1" i="1" dirty="0"/>
              <a:t>E</a:t>
            </a:r>
            <a:r>
              <a:rPr lang="en-GB" i="1" dirty="0"/>
              <a:t>at</a:t>
            </a:r>
            <a:r>
              <a:rPr lang="en-GB" b="1" i="1" dirty="0"/>
              <a:t> A</a:t>
            </a:r>
            <a:r>
              <a:rPr lang="en-GB" i="1" dirty="0"/>
              <a:t>n</a:t>
            </a:r>
            <a:r>
              <a:rPr lang="en-GB" b="1" i="1" dirty="0"/>
              <a:t> A</a:t>
            </a:r>
            <a:r>
              <a:rPr lang="en-GB" i="1" dirty="0"/>
              <a:t>pple </a:t>
            </a:r>
            <a:r>
              <a:rPr lang="en-GB" b="1" i="1" dirty="0"/>
              <a:t>A</a:t>
            </a:r>
            <a:r>
              <a:rPr lang="en-GB" i="1" dirty="0"/>
              <a:t>s</a:t>
            </a:r>
            <a:r>
              <a:rPr lang="en-GB" b="1" i="1" dirty="0"/>
              <a:t> A </a:t>
            </a:r>
            <a:r>
              <a:rPr lang="en-GB" b="1" i="1" dirty="0" err="1"/>
              <a:t>Ni</a:t>
            </a:r>
            <a:r>
              <a:rPr lang="en-GB" i="1" dirty="0" err="1"/>
              <a:t>ghttime</a:t>
            </a:r>
            <a:r>
              <a:rPr lang="en-GB" i="1" dirty="0"/>
              <a:t> </a:t>
            </a:r>
            <a:r>
              <a:rPr lang="en-GB" b="1" i="1" dirty="0" err="1"/>
              <a:t>S</a:t>
            </a:r>
            <a:r>
              <a:rPr lang="en-GB" i="1" dirty="0" err="1"/>
              <a:t>n</a:t>
            </a:r>
            <a:r>
              <a:rPr lang="en-GB" b="1" i="1" dirty="0" err="1"/>
              <a:t>A</a:t>
            </a:r>
            <a:r>
              <a:rPr lang="en-GB" i="1" dirty="0" err="1"/>
              <a:t>ck</a:t>
            </a:r>
            <a:br>
              <a:rPr lang="en-GB" dirty="0"/>
            </a:br>
            <a:r>
              <a:rPr lang="en-GB" b="1" dirty="0"/>
              <a:t>E</a:t>
            </a:r>
            <a:r>
              <a:rPr lang="en-GB" dirty="0"/>
              <a:t>urope</a:t>
            </a:r>
            <a:r>
              <a:rPr lang="en-GB" b="1" dirty="0"/>
              <a:t>, </a:t>
            </a:r>
            <a:r>
              <a:rPr lang="en-GB" b="1" dirty="0" err="1"/>
              <a:t>A</a:t>
            </a:r>
            <a:r>
              <a:rPr lang="en-GB" dirty="0" err="1"/>
              <a:t>sia</a:t>
            </a:r>
            <a:r>
              <a:rPr lang="en-GB" b="1" dirty="0" err="1"/>
              <a:t>,A</a:t>
            </a:r>
            <a:r>
              <a:rPr lang="en-GB" dirty="0" err="1"/>
              <a:t>frika</a:t>
            </a:r>
            <a:r>
              <a:rPr lang="en-GB" dirty="0"/>
              <a:t>, </a:t>
            </a:r>
            <a:r>
              <a:rPr lang="en-GB" b="1" dirty="0"/>
              <a:t>N</a:t>
            </a:r>
            <a:r>
              <a:rPr lang="en-GB" dirty="0"/>
              <a:t>orth </a:t>
            </a:r>
            <a:r>
              <a:rPr lang="en-GB" b="1" dirty="0"/>
              <a:t>A</a:t>
            </a:r>
            <a:r>
              <a:rPr lang="en-GB" dirty="0"/>
              <a:t>merica, </a:t>
            </a:r>
            <a:r>
              <a:rPr lang="en-GB" b="1" dirty="0"/>
              <a:t>S</a:t>
            </a:r>
            <a:r>
              <a:rPr lang="en-GB" dirty="0"/>
              <a:t>outh </a:t>
            </a:r>
            <a:r>
              <a:rPr lang="en-GB" b="1" dirty="0"/>
              <a:t>A</a:t>
            </a:r>
            <a:r>
              <a:rPr lang="en-GB" dirty="0"/>
              <a:t>merica 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CAF156E-9E60-2740-8EB4-FD265471A112}"/>
              </a:ext>
            </a:extLst>
          </p:cNvPr>
          <p:cNvSpPr/>
          <p:nvPr/>
        </p:nvSpPr>
        <p:spPr>
          <a:xfrm>
            <a:off x="467544" y="4305872"/>
            <a:ext cx="6912768" cy="923328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de-DE" b="1" dirty="0" err="1"/>
              <a:t>Biology</a:t>
            </a:r>
            <a:r>
              <a:rPr lang="de-DE" b="1" dirty="0"/>
              <a:t> – </a:t>
            </a:r>
            <a:r>
              <a:rPr lang="en-GB" b="1" dirty="0"/>
              <a:t>Taxonomy</a:t>
            </a:r>
            <a:r>
              <a:rPr lang="de-DE" b="1" dirty="0"/>
              <a:t>:</a:t>
            </a:r>
            <a:endParaRPr lang="de-DE" dirty="0"/>
          </a:p>
          <a:p>
            <a:r>
              <a:rPr lang="en-GB" b="1" i="1" dirty="0"/>
              <a:t>K</a:t>
            </a:r>
            <a:r>
              <a:rPr lang="en-GB" i="1" dirty="0"/>
              <a:t>ing </a:t>
            </a:r>
            <a:r>
              <a:rPr lang="en-GB" b="1" i="1" dirty="0"/>
              <a:t>P</a:t>
            </a:r>
            <a:r>
              <a:rPr lang="en-GB" i="1" dirty="0"/>
              <a:t>hillip </a:t>
            </a:r>
            <a:r>
              <a:rPr lang="en-GB" b="1" i="1" dirty="0"/>
              <a:t>C</a:t>
            </a:r>
            <a:r>
              <a:rPr lang="en-GB" i="1" dirty="0"/>
              <a:t>ame </a:t>
            </a:r>
            <a:r>
              <a:rPr lang="en-GB" b="1" i="1" dirty="0"/>
              <a:t>O</a:t>
            </a:r>
            <a:r>
              <a:rPr lang="en-GB" i="1" dirty="0"/>
              <a:t>ver </a:t>
            </a:r>
            <a:r>
              <a:rPr lang="en-GB" b="1" i="1" dirty="0"/>
              <a:t>F</a:t>
            </a:r>
            <a:r>
              <a:rPr lang="en-GB" i="1" dirty="0"/>
              <a:t>rom </a:t>
            </a:r>
            <a:r>
              <a:rPr lang="en-GB" b="1" i="1" dirty="0"/>
              <a:t>G</a:t>
            </a:r>
            <a:r>
              <a:rPr lang="en-GB" i="1" dirty="0"/>
              <a:t>reat </a:t>
            </a:r>
            <a:r>
              <a:rPr lang="en-GB" b="1" i="1" dirty="0"/>
              <a:t>S</a:t>
            </a:r>
            <a:r>
              <a:rPr lang="en-GB" i="1" dirty="0"/>
              <a:t>pain</a:t>
            </a:r>
            <a:br>
              <a:rPr lang="en-GB" dirty="0"/>
            </a:br>
            <a:r>
              <a:rPr lang="en-GB" b="1" dirty="0"/>
              <a:t>K</a:t>
            </a:r>
            <a:r>
              <a:rPr lang="en-GB" dirty="0"/>
              <a:t>ingdom, </a:t>
            </a:r>
            <a:r>
              <a:rPr lang="en-GB" b="1" dirty="0"/>
              <a:t>P</a:t>
            </a:r>
            <a:r>
              <a:rPr lang="en-GB" dirty="0"/>
              <a:t>hylum, </a:t>
            </a:r>
            <a:r>
              <a:rPr lang="en-GB" b="1" dirty="0"/>
              <a:t>C</a:t>
            </a:r>
            <a:r>
              <a:rPr lang="en-GB" dirty="0"/>
              <a:t>lass, </a:t>
            </a:r>
            <a:r>
              <a:rPr lang="en-GB" b="1" dirty="0"/>
              <a:t>O</a:t>
            </a:r>
            <a:r>
              <a:rPr lang="en-GB" dirty="0"/>
              <a:t>rder, </a:t>
            </a:r>
            <a:r>
              <a:rPr lang="en-GB" b="1" dirty="0"/>
              <a:t>F</a:t>
            </a:r>
            <a:r>
              <a:rPr lang="en-GB" dirty="0"/>
              <a:t>amily, </a:t>
            </a:r>
            <a:r>
              <a:rPr lang="en-GB" b="1" dirty="0"/>
              <a:t>G</a:t>
            </a:r>
            <a:r>
              <a:rPr lang="en-GB" dirty="0"/>
              <a:t>enus, </a:t>
            </a:r>
            <a:r>
              <a:rPr lang="en-GB" b="1" dirty="0"/>
              <a:t>S</a:t>
            </a:r>
            <a:r>
              <a:rPr lang="en-GB" dirty="0"/>
              <a:t>pecies</a:t>
            </a:r>
            <a:endParaRPr lang="de-DE" dirty="0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291BACC5-E36B-C944-9038-45DDEC2DF4B7}"/>
              </a:ext>
            </a:extLst>
          </p:cNvPr>
          <p:cNvSpPr/>
          <p:nvPr/>
        </p:nvSpPr>
        <p:spPr>
          <a:xfrm>
            <a:off x="467544" y="5429285"/>
            <a:ext cx="6912768" cy="1328021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de-DE" b="1" dirty="0"/>
              <a:t>Economics – </a:t>
            </a:r>
            <a:r>
              <a:rPr lang="en-GB" b="1" dirty="0"/>
              <a:t>7 functions of marketing</a:t>
            </a:r>
            <a:r>
              <a:rPr lang="de-DE" b="1" dirty="0"/>
              <a:t>:</a:t>
            </a:r>
            <a:endParaRPr lang="de-DE" dirty="0"/>
          </a:p>
          <a:p>
            <a:r>
              <a:rPr lang="en-GB" b="1" dirty="0"/>
              <a:t>D</a:t>
            </a:r>
            <a:r>
              <a:rPr lang="en-GB" dirty="0"/>
              <a:t>id </a:t>
            </a:r>
            <a:r>
              <a:rPr lang="en-GB" b="1" dirty="0"/>
              <a:t>F</a:t>
            </a:r>
            <a:r>
              <a:rPr lang="en-GB" dirty="0"/>
              <a:t>red </a:t>
            </a:r>
            <a:r>
              <a:rPr lang="en-GB" b="1" dirty="0"/>
              <a:t>M</a:t>
            </a:r>
            <a:r>
              <a:rPr lang="en-GB" dirty="0"/>
              <a:t>ake </a:t>
            </a:r>
            <a:r>
              <a:rPr lang="en-GB" b="1" dirty="0"/>
              <a:t>P</a:t>
            </a:r>
            <a:r>
              <a:rPr lang="en-GB" dirty="0"/>
              <a:t>urple </a:t>
            </a:r>
            <a:r>
              <a:rPr lang="en-GB" b="1" dirty="0"/>
              <a:t>P</a:t>
            </a:r>
            <a:r>
              <a:rPr lang="en-GB" dirty="0"/>
              <a:t>ecan </a:t>
            </a:r>
            <a:r>
              <a:rPr lang="en-GB" b="1" dirty="0"/>
              <a:t>P</a:t>
            </a:r>
            <a:r>
              <a:rPr lang="en-GB" dirty="0"/>
              <a:t>ie </a:t>
            </a:r>
            <a:r>
              <a:rPr lang="en-GB" b="1" dirty="0"/>
              <a:t>S</a:t>
            </a:r>
            <a:r>
              <a:rPr lang="en-GB" dirty="0"/>
              <a:t>aturday?</a:t>
            </a:r>
            <a:br>
              <a:rPr lang="en-GB" dirty="0"/>
            </a:br>
            <a:r>
              <a:rPr lang="en-GB" b="1" dirty="0"/>
              <a:t>D</a:t>
            </a:r>
            <a:r>
              <a:rPr lang="en-GB" dirty="0"/>
              <a:t>istribution, </a:t>
            </a:r>
            <a:r>
              <a:rPr lang="en-GB" b="1" dirty="0"/>
              <a:t>F</a:t>
            </a:r>
            <a:r>
              <a:rPr lang="en-GB" dirty="0"/>
              <a:t>inance, </a:t>
            </a:r>
            <a:r>
              <a:rPr lang="en-GB" b="1" dirty="0"/>
              <a:t>M</a:t>
            </a:r>
            <a:r>
              <a:rPr lang="en-GB" dirty="0"/>
              <a:t>arketing, </a:t>
            </a:r>
            <a:r>
              <a:rPr lang="en-GB" b="1" dirty="0"/>
              <a:t>P</a:t>
            </a:r>
            <a:r>
              <a:rPr lang="en-GB" dirty="0"/>
              <a:t>romotion, </a:t>
            </a:r>
            <a:r>
              <a:rPr lang="en-GB" b="1" dirty="0"/>
              <a:t>P</a:t>
            </a:r>
            <a:r>
              <a:rPr lang="en-GB" dirty="0"/>
              <a:t>ricing, </a:t>
            </a:r>
            <a:r>
              <a:rPr lang="en-GB" b="1" dirty="0"/>
              <a:t>P</a:t>
            </a:r>
            <a:r>
              <a:rPr lang="en-GB" dirty="0"/>
              <a:t>roduct management, </a:t>
            </a:r>
            <a:r>
              <a:rPr lang="en-GB" b="1" dirty="0"/>
              <a:t>S</a:t>
            </a:r>
            <a:r>
              <a:rPr lang="en-GB" dirty="0"/>
              <a:t>elling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6568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/>
              <a:t>AGENDA</a:t>
            </a:r>
            <a:endParaRPr kumimoji="0" lang="de-D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  <p:sp>
        <p:nvSpPr>
          <p:cNvPr id="7" name="Textfeld 2"/>
          <p:cNvSpPr txBox="1"/>
          <p:nvPr/>
        </p:nvSpPr>
        <p:spPr>
          <a:xfrm>
            <a:off x="1115616" y="1916832"/>
            <a:ext cx="5832648" cy="3830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50000"/>
              </a:lnSpc>
              <a:defRPr sz="2400" b="1"/>
            </a:pPr>
            <a:r>
              <a:rPr lang="de-DE" sz="2000" dirty="0"/>
              <a:t>AGENDA</a:t>
            </a:r>
          </a:p>
          <a:p>
            <a:pPr>
              <a:lnSpc>
                <a:spcPct val="150000"/>
              </a:lnSpc>
              <a:defRPr sz="2400" b="1"/>
            </a:pPr>
            <a:r>
              <a:rPr lang="de-DE" sz="2400" cap="small" dirty="0"/>
              <a:t>Core-</a:t>
            </a:r>
            <a:r>
              <a:rPr lang="de-DE" sz="2400" cap="small" dirty="0" err="1"/>
              <a:t>Aspects</a:t>
            </a:r>
            <a:r>
              <a:rPr lang="de-DE" sz="2400" cap="small" dirty="0"/>
              <a:t> </a:t>
            </a:r>
            <a:r>
              <a:rPr lang="de-DE" sz="2400" cap="small" dirty="0" err="1"/>
              <a:t>of</a:t>
            </a:r>
            <a:r>
              <a:rPr lang="de-DE" sz="2400" cap="small" dirty="0"/>
              <a:t> CLIL </a:t>
            </a:r>
            <a:r>
              <a:rPr lang="de-DE" sz="2400" cap="small" dirty="0" err="1"/>
              <a:t>Methodology</a:t>
            </a:r>
            <a:endParaRPr lang="de-DE" sz="2400" cap="small" dirty="0"/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  <a:defRPr sz="2400" b="1"/>
            </a:pPr>
            <a:r>
              <a:rPr lang="de-DE" sz="2000" b="1" cap="small" dirty="0"/>
              <a:t>Multiple Focus 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  <a:defRPr sz="2400" b="1"/>
            </a:pPr>
            <a:r>
              <a:rPr lang="de-DE" sz="2000" b="1" cap="small" dirty="0"/>
              <a:t>Safe </a:t>
            </a:r>
            <a:r>
              <a:rPr lang="de-DE" sz="2000" b="1" cap="small" dirty="0" err="1"/>
              <a:t>and</a:t>
            </a:r>
            <a:r>
              <a:rPr lang="de-DE" sz="2000" b="1" cap="small" dirty="0"/>
              <a:t> </a:t>
            </a:r>
            <a:r>
              <a:rPr lang="de-DE" sz="2000" b="1" cap="small" dirty="0" err="1"/>
              <a:t>enriching</a:t>
            </a:r>
            <a:r>
              <a:rPr lang="de-DE" sz="2000" b="1" cap="small" dirty="0"/>
              <a:t> </a:t>
            </a:r>
            <a:r>
              <a:rPr lang="de-DE" sz="2000" b="1" cap="small" dirty="0" err="1"/>
              <a:t>learning</a:t>
            </a:r>
            <a:r>
              <a:rPr lang="de-DE" sz="2000" b="1" cap="small" dirty="0"/>
              <a:t> </a:t>
            </a:r>
            <a:r>
              <a:rPr lang="de-DE" sz="2000" b="1" cap="small" dirty="0" err="1"/>
              <a:t>environment</a:t>
            </a:r>
            <a:r>
              <a:rPr lang="de-DE" sz="2000" b="1" cap="small" dirty="0"/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  <a:defRPr sz="2400" b="1"/>
            </a:pPr>
            <a:r>
              <a:rPr lang="de-DE" sz="2000" b="1" cap="small" dirty="0"/>
              <a:t>Authenticity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  <a:defRPr sz="2400" b="1"/>
            </a:pPr>
            <a:r>
              <a:rPr lang="de-DE" sz="2000" b="1" cap="small" dirty="0" err="1"/>
              <a:t>Active</a:t>
            </a:r>
            <a:r>
              <a:rPr lang="de-DE" sz="2000" b="1" cap="small" dirty="0"/>
              <a:t> Learning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  <a:defRPr sz="2400" b="1"/>
            </a:pPr>
            <a:r>
              <a:rPr lang="de-DE" sz="2000" b="1" cap="small" dirty="0"/>
              <a:t>Co-operation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UcPeriod"/>
              <a:defRPr sz="2400" b="1"/>
            </a:pPr>
            <a:r>
              <a:rPr lang="de-DE" sz="2000" b="1" cap="small" dirty="0" err="1"/>
              <a:t>Scaffolding</a:t>
            </a:r>
            <a:endParaRPr sz="2000" b="1" cap="small" dirty="0"/>
          </a:p>
        </p:txBody>
      </p:sp>
    </p:spTree>
    <p:extLst>
      <p:ext uri="{BB962C8B-B14F-4D97-AF65-F5344CB8AC3E}">
        <p14:creationId xmlns:p14="http://schemas.microsoft.com/office/powerpoint/2010/main" val="18042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5E3059-F83C-B442-8D79-0D7A11D00782}"/>
              </a:ext>
            </a:extLst>
          </p:cNvPr>
          <p:cNvSpPr/>
          <p:nvPr/>
        </p:nvSpPr>
        <p:spPr>
          <a:xfrm>
            <a:off x="599717" y="6021288"/>
            <a:ext cx="36599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Get more at:</a:t>
            </a:r>
          </a:p>
          <a:p>
            <a:r>
              <a:rPr lang="en-DE" dirty="0">
                <a:hlinkClick r:id="rId2"/>
              </a:rPr>
              <a:t>https://www.mnemonic-device.com</a:t>
            </a:r>
            <a:r>
              <a:rPr lang="en-DE" dirty="0"/>
              <a:t> 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5BA51310-EDEF-2C41-A767-ED7435F44267}"/>
              </a:ext>
            </a:extLst>
          </p:cNvPr>
          <p:cNvSpPr/>
          <p:nvPr/>
        </p:nvSpPr>
        <p:spPr>
          <a:xfrm>
            <a:off x="599717" y="1891675"/>
            <a:ext cx="6780595" cy="1634488"/>
          </a:xfrm>
          <a:prstGeom prst="round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de-DE" b="1" dirty="0" err="1"/>
              <a:t>History</a:t>
            </a:r>
            <a:r>
              <a:rPr lang="de-DE" b="1" dirty="0"/>
              <a:t> – </a:t>
            </a:r>
            <a:r>
              <a:rPr lang="en-GB" b="1" dirty="0"/>
              <a:t>remembering important events in U.S. history</a:t>
            </a:r>
            <a:r>
              <a:rPr lang="de-DE" b="1" dirty="0"/>
              <a:t>:</a:t>
            </a:r>
            <a:endParaRPr lang="de-DE" dirty="0"/>
          </a:p>
          <a:p>
            <a:pPr lvl="0"/>
            <a:r>
              <a:rPr lang="en-GB" b="1" i="1" dirty="0"/>
              <a:t>James May Declare the Constitution of Louisiana Civil</a:t>
            </a:r>
            <a:br>
              <a:rPr lang="en-GB" b="1" dirty="0"/>
            </a:br>
            <a:r>
              <a:rPr lang="en-GB" b="1" dirty="0"/>
              <a:t>James</a:t>
            </a:r>
            <a:r>
              <a:rPr lang="en-GB" dirty="0"/>
              <a:t>town, 1607, </a:t>
            </a:r>
            <a:r>
              <a:rPr lang="en-GB" b="1" dirty="0"/>
              <a:t>May</a:t>
            </a:r>
            <a:r>
              <a:rPr lang="en-GB" dirty="0"/>
              <a:t>flower Compact, 1620, </a:t>
            </a:r>
            <a:r>
              <a:rPr lang="en-GB" b="1" dirty="0"/>
              <a:t>Declar</a:t>
            </a:r>
            <a:r>
              <a:rPr lang="en-GB" dirty="0"/>
              <a:t>ation of Independence, 1776, </a:t>
            </a:r>
            <a:r>
              <a:rPr lang="en-GB" b="1" dirty="0"/>
              <a:t>Constitution</a:t>
            </a:r>
            <a:r>
              <a:rPr lang="en-GB" dirty="0"/>
              <a:t>al Convention, 1787, </a:t>
            </a:r>
            <a:r>
              <a:rPr lang="en-GB" b="1" dirty="0"/>
              <a:t>Louisiana </a:t>
            </a:r>
            <a:r>
              <a:rPr lang="en-GB" dirty="0"/>
              <a:t>Purchase, 1803, </a:t>
            </a:r>
            <a:r>
              <a:rPr lang="en-GB" b="1" dirty="0"/>
              <a:t>Civil </a:t>
            </a:r>
            <a:r>
              <a:rPr lang="en-GB" dirty="0"/>
              <a:t>War, 1861-1865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DFA90F2-08A9-1D4C-A0C4-95A939EACAE8}"/>
              </a:ext>
            </a:extLst>
          </p:cNvPr>
          <p:cNvSpPr/>
          <p:nvPr/>
        </p:nvSpPr>
        <p:spPr>
          <a:xfrm>
            <a:off x="599717" y="4149080"/>
            <a:ext cx="6408712" cy="923328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de-DE" b="1" dirty="0"/>
              <a:t>Music – </a:t>
            </a:r>
            <a:r>
              <a:rPr lang="en-GB" b="1" dirty="0"/>
              <a:t>notes on the lines of the Treble Clef</a:t>
            </a:r>
            <a:r>
              <a:rPr lang="de-DE" b="1" dirty="0"/>
              <a:t>:</a:t>
            </a:r>
            <a:endParaRPr lang="de-DE" dirty="0"/>
          </a:p>
          <a:p>
            <a:r>
              <a:rPr lang="en-GB" b="1" i="1" dirty="0"/>
              <a:t>E</a:t>
            </a:r>
            <a:r>
              <a:rPr lang="en-GB" i="1" dirty="0"/>
              <a:t>very</a:t>
            </a:r>
            <a:r>
              <a:rPr lang="en-GB" b="1" i="1" dirty="0"/>
              <a:t> G</a:t>
            </a:r>
            <a:r>
              <a:rPr lang="en-GB" i="1" dirty="0"/>
              <a:t>ood</a:t>
            </a:r>
            <a:r>
              <a:rPr lang="en-GB" b="1" i="1" dirty="0"/>
              <a:t> B</a:t>
            </a:r>
            <a:r>
              <a:rPr lang="en-GB" i="1" dirty="0"/>
              <a:t>oy</a:t>
            </a:r>
            <a:r>
              <a:rPr lang="en-GB" b="1" i="1" dirty="0"/>
              <a:t> D</a:t>
            </a:r>
            <a:r>
              <a:rPr lang="en-GB" i="1" dirty="0"/>
              <a:t>eserves</a:t>
            </a:r>
            <a:r>
              <a:rPr lang="en-GB" b="1" i="1" dirty="0"/>
              <a:t> F</a:t>
            </a:r>
            <a:r>
              <a:rPr lang="en-GB" i="1" dirty="0"/>
              <a:t>ruit</a:t>
            </a:r>
            <a:endParaRPr lang="de-DE" dirty="0"/>
          </a:p>
          <a:p>
            <a:r>
              <a:rPr lang="en-GB" b="1" dirty="0"/>
              <a:t>E – G – B – D - 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096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1125797" y="1827775"/>
            <a:ext cx="5966483" cy="3693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 err="1"/>
              <a:t>Scaffolding</a:t>
            </a:r>
            <a:r>
              <a:rPr lang="de-DE" sz="2800" cap="small" dirty="0"/>
              <a:t> </a:t>
            </a:r>
            <a:r>
              <a:rPr lang="de-DE" sz="2800" cap="small" dirty="0" err="1"/>
              <a:t>language</a:t>
            </a:r>
            <a:endParaRPr lang="de-DE" sz="2800" cap="small" dirty="0"/>
          </a:p>
          <a:p>
            <a:pPr>
              <a:defRPr sz="2400" b="1"/>
            </a:pP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Bereitstellen von Erklärungen der </a:t>
            </a:r>
            <a:r>
              <a:rPr lang="de-DE" sz="1600" b="1" dirty="0" err="1">
                <a:latin typeface="Arial" pitchFamily="34" charset="0"/>
                <a:cs typeface="Arial" pitchFamily="34" charset="0"/>
              </a:rPr>
              <a:t>wichtigetsen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 Wörter und Ausdrücken</a:t>
            </a:r>
            <a:br>
              <a:rPr lang="de-DE" sz="1600" dirty="0"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latin typeface="Arial" pitchFamily="34" charset="0"/>
                <a:cs typeface="Arial" pitchFamily="34" charset="0"/>
              </a:rPr>
              <a:t>providing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explanations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some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key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vocabulary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expressions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Brainstorming von zugehörige Sprachemittel </a:t>
            </a:r>
            <a:br>
              <a:rPr lang="de-DE" sz="1600" dirty="0"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latin typeface="Arial" pitchFamily="34" charset="0"/>
                <a:cs typeface="Arial" pitchFamily="34" charset="0"/>
              </a:rPr>
              <a:t>brainstorming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related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language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Verwenden von visuellen Medien</a:t>
            </a:r>
            <a:br>
              <a:rPr lang="de-DE" sz="1600" dirty="0"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latin typeface="Arial" pitchFamily="34" charset="0"/>
                <a:cs typeface="Arial" pitchFamily="34" charset="0"/>
              </a:rPr>
              <a:t>using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visuals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en-US" sz="1600" b="1" dirty="0" err="1">
                <a:latin typeface="Arial" pitchFamily="34" charset="0"/>
                <a:cs typeface="Arial" pitchFamily="34" charset="0"/>
              </a:rPr>
              <a:t>Wortschatz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in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Kategorien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ordnen</a:t>
            </a:r>
            <a:br>
              <a:rPr lang="en-US" sz="1600" dirty="0"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latin typeface="Arial" pitchFamily="34" charset="0"/>
                <a:cs typeface="Arial" pitchFamily="34" charset="0"/>
              </a:rPr>
              <a:t>categorizing vocabulary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cap="small" dirty="0" err="1">
                <a:solidFill>
                  <a:srgbClr val="339966"/>
                </a:solidFill>
              </a:rPr>
              <a:t>Scaffolding</a:t>
            </a:r>
            <a:r>
              <a:rPr lang="de-DE" cap="small" dirty="0">
                <a:solidFill>
                  <a:srgbClr val="339966"/>
                </a:solidFill>
              </a:rPr>
              <a:t> und Methodenkompetenz </a:t>
            </a:r>
            <a:br>
              <a:rPr lang="de-DE" cap="small" dirty="0">
                <a:solidFill>
                  <a:srgbClr val="339966"/>
                </a:solidFill>
              </a:rPr>
            </a:br>
            <a:r>
              <a:rPr lang="de-DE" cap="small" dirty="0">
                <a:solidFill>
                  <a:srgbClr val="339966"/>
                </a:solidFill>
              </a:rPr>
              <a:t>im bilingualen Sachfachunterricht (Realschule)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0369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/>
          <p:cNvSpPr txBox="1"/>
          <p:nvPr/>
        </p:nvSpPr>
        <p:spPr>
          <a:xfrm>
            <a:off x="827584" y="1730552"/>
            <a:ext cx="7272808" cy="3016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b="1"/>
            </a:pPr>
            <a:r>
              <a:rPr lang="de-DE" sz="2800" cap="small" dirty="0" err="1"/>
              <a:t>Ideas</a:t>
            </a:r>
            <a:r>
              <a:rPr lang="de-DE" sz="2800" cap="small" dirty="0"/>
              <a:t> </a:t>
            </a:r>
            <a:r>
              <a:rPr lang="de-DE" sz="2800" cap="small" dirty="0" err="1"/>
              <a:t>for</a:t>
            </a:r>
            <a:r>
              <a:rPr lang="de-DE" sz="2800" cap="small" dirty="0"/>
              <a:t> </a:t>
            </a:r>
            <a:r>
              <a:rPr lang="de-DE" sz="2800" cap="small" dirty="0" err="1"/>
              <a:t>Scaffolding</a:t>
            </a:r>
            <a:r>
              <a:rPr lang="de-DE" sz="2800" cap="small" dirty="0"/>
              <a:t> </a:t>
            </a:r>
            <a:r>
              <a:rPr lang="de-DE" sz="2800" cap="small" dirty="0" err="1"/>
              <a:t>Vocabulary</a:t>
            </a:r>
            <a:endParaRPr lang="de-DE" sz="2800" cap="small" dirty="0"/>
          </a:p>
          <a:p>
            <a:pPr>
              <a:defRPr sz="2400" b="1"/>
            </a:pPr>
            <a:endParaRPr lang="de-DE" sz="1400" dirty="0"/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Snake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Bingo, …</a:t>
            </a: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Sorting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categories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Vocabulary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posters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Word wall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400"/>
            </a:pP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Word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stories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SzPct val="100000"/>
              <a:defRPr sz="2400"/>
            </a:pPr>
            <a:endParaRPr lang="de-DE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836712"/>
            <a:ext cx="816788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solidFill>
                  <a:srgbClr val="339966"/>
                </a:solidFill>
              </a:rPr>
              <a:t>KOMPETENZORIENTIERTE LEISTUNGSERHEBUNG </a:t>
            </a:r>
            <a:br>
              <a:rPr lang="de-DE" dirty="0">
                <a:solidFill>
                  <a:srgbClr val="339966"/>
                </a:solidFill>
              </a:rPr>
            </a:br>
            <a:r>
              <a:rPr lang="de-DE" dirty="0">
                <a:solidFill>
                  <a:srgbClr val="339966"/>
                </a:solidFill>
              </a:rPr>
              <a:t>im BILINGUALEN UNTERRICHT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F	</a:t>
            </a:r>
            <a:r>
              <a:rPr lang="de-DE" cap="small" dirty="0" err="1"/>
              <a:t>Scaffolding</a:t>
            </a:r>
            <a:endParaRPr lang="de-DE" cap="small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6811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Zitat">
            <a:extLst>
              <a:ext uri="{FF2B5EF4-FFF2-40B4-BE49-F238E27FC236}">
                <a16:creationId xmlns:a16="http://schemas.microsoft.com/office/drawing/2014/main" id="{E0E08538-B7EB-C841-B299-50C51718B4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725" y="-358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238E8A-4728-6D45-9AE1-78CB8E8A8A73}"/>
              </a:ext>
            </a:extLst>
          </p:cNvPr>
          <p:cNvSpPr txBox="1"/>
          <p:nvPr/>
        </p:nvSpPr>
        <p:spPr>
          <a:xfrm>
            <a:off x="1295636" y="1340768"/>
            <a:ext cx="6552728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DE" altLang="en-DE" sz="3600" dirty="0">
                <a:solidFill>
                  <a:srgbClr val="555555"/>
                </a:solidFill>
                <a:latin typeface="Open Sans" panose="020B0806030504020204" pitchFamily="34" charset="0"/>
              </a:rPr>
              <a:t> </a:t>
            </a:r>
            <a:r>
              <a:rPr lang="en-DE" altLang="en-DE" sz="7200" b="1" dirty="0">
                <a:solidFill>
                  <a:srgbClr val="555555"/>
                </a:solidFill>
                <a:latin typeface="Open Sans" panose="020B0806030504020204" pitchFamily="34" charset="0"/>
              </a:rPr>
              <a:t>”</a:t>
            </a:r>
            <a:r>
              <a:rPr lang="en-DE" altLang="en-DE" sz="3600" dirty="0">
                <a:solidFill>
                  <a:srgbClr val="555555"/>
                </a:solidFill>
                <a:latin typeface="Open Sans" panose="020B0806030504020204" pitchFamily="34" charset="0"/>
              </a:rPr>
              <a:t>Wer (…) fliegen lernen will, der muss erst stehn und gehn und laufen und klettern und tanzen lernen!”</a:t>
            </a:r>
          </a:p>
          <a:p>
            <a:pPr algn="r"/>
            <a:r>
              <a:rPr kumimoji="0" lang="en-DE" sz="2400" b="0" i="1" u="none" strike="noStrike" cap="none" spc="0" normalizeH="0" baseline="0" dirty="0">
                <a:ln>
                  <a:noFill/>
                </a:ln>
                <a:solidFill>
                  <a:srgbClr val="555555"/>
                </a:solidFill>
                <a:effectLst/>
                <a:uFillTx/>
                <a:ea typeface="+mj-ea"/>
                <a:cs typeface="+mj-cs"/>
                <a:sym typeface="Calibri"/>
              </a:rPr>
              <a:t>Friedrich Wilhelm </a:t>
            </a:r>
            <a:r>
              <a:rPr lang="en-DE" sz="2400" i="1" dirty="0">
                <a:solidFill>
                  <a:srgbClr val="555555"/>
                </a:solidFill>
              </a:rPr>
              <a:t>Nietzsche</a:t>
            </a:r>
            <a:endParaRPr kumimoji="0" lang="en-DE" sz="24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1532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A	</a:t>
            </a:r>
            <a:r>
              <a:rPr lang="de-DE" cap="small" dirty="0"/>
              <a:t>Multiple Focus </a:t>
            </a:r>
            <a:endParaRPr kumimoji="0" lang="de-DE" sz="18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feld 2"/>
          <p:cNvSpPr txBox="1"/>
          <p:nvPr/>
        </p:nvSpPr>
        <p:spPr>
          <a:xfrm>
            <a:off x="755576" y="2132856"/>
            <a:ext cx="6552729" cy="3123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defRPr sz="2400"/>
            </a:pPr>
            <a:r>
              <a:rPr lang="de-DE" sz="2800" b="1" cap="small" dirty="0"/>
              <a:t>Kernaspekte der CLIL Methodologie (1)</a:t>
            </a:r>
          </a:p>
          <a:p>
            <a:pPr>
              <a:buSzPct val="100000"/>
              <a:defRPr sz="2400"/>
            </a:pPr>
            <a:endParaRPr lang="de-DE" sz="2000" dirty="0"/>
          </a:p>
          <a:p>
            <a:pPr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defRPr sz="2400"/>
            </a:pP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Multiple Focus – vielfältige Schwerpunkte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 Sachfachunterricht Sprachenlernen unterstützen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supporting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classes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Fächerübergreifend Lernen organisieren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integrating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subjects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through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cross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-curricular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themes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Reflektion des Lernprozesses unterstützen</a:t>
            </a:r>
            <a:b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supporting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reflection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</p:spTree>
    <p:extLst>
      <p:ext uri="{BB962C8B-B14F-4D97-AF65-F5344CB8AC3E}">
        <p14:creationId xmlns:p14="http://schemas.microsoft.com/office/powerpoint/2010/main" val="2190256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B	</a:t>
            </a:r>
            <a:r>
              <a:rPr lang="de-DE" cap="small" dirty="0"/>
              <a:t>Safe </a:t>
            </a:r>
            <a:r>
              <a:rPr lang="de-DE" cap="small" dirty="0" err="1"/>
              <a:t>and</a:t>
            </a:r>
            <a:r>
              <a:rPr lang="de-DE" cap="small" dirty="0"/>
              <a:t> </a:t>
            </a:r>
            <a:r>
              <a:rPr lang="de-DE" cap="small" dirty="0" err="1"/>
              <a:t>enriching</a:t>
            </a:r>
            <a:r>
              <a:rPr lang="de-DE" cap="small" dirty="0"/>
              <a:t> </a:t>
            </a:r>
            <a:r>
              <a:rPr lang="de-DE" cap="small" dirty="0" err="1"/>
              <a:t>learning</a:t>
            </a:r>
            <a:r>
              <a:rPr lang="de-DE" cap="small" dirty="0"/>
              <a:t> </a:t>
            </a:r>
            <a:r>
              <a:rPr lang="de-DE" cap="small" dirty="0" err="1"/>
              <a:t>environment</a:t>
            </a:r>
            <a:r>
              <a:rPr lang="de-DE" cap="small" dirty="0"/>
              <a:t> </a:t>
            </a:r>
            <a:endParaRPr kumimoji="0" lang="de-DE" sz="18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feld 2"/>
          <p:cNvSpPr txBox="1"/>
          <p:nvPr/>
        </p:nvSpPr>
        <p:spPr>
          <a:xfrm>
            <a:off x="899592" y="1916832"/>
            <a:ext cx="6552729" cy="3770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defRPr sz="2400"/>
            </a:pPr>
            <a:r>
              <a:rPr lang="de-DE" sz="2800" b="1" cap="small" dirty="0"/>
              <a:t>Kernaspekte der CLIL Methodologie (2)</a:t>
            </a:r>
          </a:p>
          <a:p>
            <a:pPr>
              <a:buSzPct val="100000"/>
              <a:defRPr sz="2400"/>
            </a:pPr>
            <a:endParaRPr lang="de-DE" sz="2000" dirty="0"/>
          </a:p>
          <a:p>
            <a:pPr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defRPr sz="2400"/>
            </a:pP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Safe </a:t>
            </a:r>
            <a:r>
              <a:rPr lang="de-DE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enriching</a:t>
            </a: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</a:t>
            </a: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Gesicherte und angereichert Lernumgebung schaffen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Ritualalisierte</a:t>
            </a: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Aktivitäten und Vorgehensweise anwenden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routine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activities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discourse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Klassenzimmer mit Sachfach- und Fremdspracheninhalten gestalten</a:t>
            </a:r>
            <a:b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displaying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throughout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classroom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Sprachbewusstsein steigern</a:t>
            </a:r>
            <a:b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</a:t>
            </a:r>
            <a:r>
              <a: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awareness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</p:spTree>
    <p:extLst>
      <p:ext uri="{BB962C8B-B14F-4D97-AF65-F5344CB8AC3E}">
        <p14:creationId xmlns:p14="http://schemas.microsoft.com/office/powerpoint/2010/main" val="208052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C	</a:t>
            </a:r>
            <a:r>
              <a:rPr lang="de-DE" cap="small" dirty="0"/>
              <a:t>Authenticity</a:t>
            </a:r>
            <a:endParaRPr kumimoji="0" lang="de-DE" sz="18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feld 2"/>
          <p:cNvSpPr txBox="1"/>
          <p:nvPr/>
        </p:nvSpPr>
        <p:spPr>
          <a:xfrm>
            <a:off x="395536" y="1544596"/>
            <a:ext cx="7488832" cy="4570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defRPr sz="2400"/>
            </a:pPr>
            <a:r>
              <a:rPr lang="de-DE" sz="2400" b="1" cap="small" dirty="0"/>
              <a:t>Kernaspekte der CLIL Methodologie (3)</a:t>
            </a:r>
          </a:p>
          <a:p>
            <a:pPr>
              <a:buSzPct val="100000"/>
              <a:defRPr sz="2400"/>
            </a:pPr>
            <a:endParaRPr lang="de-DE" sz="2000" dirty="0"/>
          </a:p>
          <a:p>
            <a:pPr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defRPr sz="2400"/>
            </a:pP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Authenticity - Authentizität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Zulassen, dass Schülerinnen und Schüler nach den Sprachstrukturen etc., die sie brauchen, fragen 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ask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help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need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 Raum für das Interesse der Schülerinnen und Schülern im Unterricht maximieren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Maximizing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accommodation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Immer wieder die Verbindung zwischen dem Lernen und dem Alltag der Schülerinnen und Schüler herstellen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Making a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regular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connection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lives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Aktuelles (und authentisches) Material aus den Medien und anderen Quellen verwenden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current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materials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media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</p:spTree>
    <p:extLst>
      <p:ext uri="{BB962C8B-B14F-4D97-AF65-F5344CB8AC3E}">
        <p14:creationId xmlns:p14="http://schemas.microsoft.com/office/powerpoint/2010/main" val="1928354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D	</a:t>
            </a:r>
            <a:r>
              <a:rPr lang="de-DE" cap="small" dirty="0" err="1"/>
              <a:t>Active</a:t>
            </a:r>
            <a:r>
              <a:rPr lang="de-DE" cap="small" dirty="0"/>
              <a:t> Learning</a:t>
            </a:r>
            <a:endParaRPr kumimoji="0" lang="de-DE" sz="18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feld 2"/>
          <p:cNvSpPr txBox="1"/>
          <p:nvPr/>
        </p:nvSpPr>
        <p:spPr>
          <a:xfrm>
            <a:off x="323528" y="1544596"/>
            <a:ext cx="8023866" cy="523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defRPr sz="2400"/>
            </a:pPr>
            <a:r>
              <a:rPr lang="de-DE" sz="2400" b="1" cap="small" dirty="0"/>
              <a:t>Kernaspekte der CLIL Methodologie (4)</a:t>
            </a:r>
          </a:p>
          <a:p>
            <a:pPr>
              <a:buSzPct val="100000"/>
              <a:defRPr sz="2400"/>
            </a:pPr>
            <a:endParaRPr lang="de-DE" sz="2000" dirty="0"/>
          </a:p>
          <a:p>
            <a:pPr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defRPr sz="2400"/>
            </a:pP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Schüleraktivität - </a:t>
            </a:r>
            <a:r>
              <a:rPr lang="de-DE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Learning</a:t>
            </a:r>
          </a:p>
          <a:p>
            <a:pPr marL="285750" indent="-285750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Schülerinnen und Schüler kommunizieren mehr als die Lehrkraft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teacher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Schülerinnen und Schüler helfen dabei, den Inhalt, die Sprache und die Lernkompetenzen festzusetzen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help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skills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outcomes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Schülerinnen und Schüler evaluieren ihren Fortschritt beim Erlangen von Lernzielen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evaluate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progress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achieving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outcomes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Kooperative Unterrichtsformen bevorzugen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Favouring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peer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-operative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Aushandeln von Sprachbedeutungen und Fachinhalt mit den Schülerinnen und Schülern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Negotiating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meaning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language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Lehrkräfte agieren als Unterstützer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Teachers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facilitators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</p:spTree>
    <p:extLst>
      <p:ext uri="{BB962C8B-B14F-4D97-AF65-F5344CB8AC3E}">
        <p14:creationId xmlns:p14="http://schemas.microsoft.com/office/powerpoint/2010/main" val="271177716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algn="ctr"/>
            <a:r>
              <a:rPr lang="de-DE" dirty="0"/>
              <a:t>E	</a:t>
            </a:r>
            <a:r>
              <a:rPr lang="de-DE" cap="small" dirty="0"/>
              <a:t>Co-operation</a:t>
            </a:r>
            <a:endParaRPr kumimoji="0" lang="de-DE" sz="18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feld 2"/>
          <p:cNvSpPr txBox="1"/>
          <p:nvPr/>
        </p:nvSpPr>
        <p:spPr>
          <a:xfrm>
            <a:off x="899592" y="1831791"/>
            <a:ext cx="6408712" cy="4416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defRPr sz="2400"/>
            </a:pPr>
            <a:r>
              <a:rPr lang="de-DE" sz="2400" b="1" cap="small" dirty="0"/>
              <a:t>Kernaspekte der CLIL Methodologie (5)</a:t>
            </a:r>
          </a:p>
          <a:p>
            <a:pPr>
              <a:buSzPct val="100000"/>
              <a:defRPr sz="2400"/>
            </a:pPr>
            <a:endParaRPr lang="de-DE" sz="2000" dirty="0"/>
          </a:p>
          <a:p>
            <a:pPr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defRPr sz="2400"/>
            </a:pP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Kooperation - Co-operation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Kurse / Stunden Themen in Zusammenarbeit mit CLIL und nicht CLIL-Lehrkräften planen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Planning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courses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lessons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themes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operation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CLIL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non-CLIL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teachers</a:t>
            </a:r>
            <a:endParaRPr lang="de-DE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Eltern miteinbeziehen, indem man sie über </a:t>
            </a:r>
            <a:r>
              <a:rPr lang="de-DE" sz="1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CLIl</a:t>
            </a: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informiert und ihnen zeigt, wie sie die Schülerinnen und Schüler unterstützen können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CLIL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support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Einbeziehen der Gemeine vor Ort, die Behörden und die Arbeitgeber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local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community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authorities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employers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</p:spTree>
    <p:extLst>
      <p:ext uri="{BB962C8B-B14F-4D97-AF65-F5344CB8AC3E}">
        <p14:creationId xmlns:p14="http://schemas.microsoft.com/office/powerpoint/2010/main" val="3783946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347394" y="765067"/>
            <a:ext cx="677106" cy="56166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/>
              <a:t>F	</a:t>
            </a:r>
            <a:r>
              <a:rPr lang="de-DE" cap="small" dirty="0" err="1"/>
              <a:t>Scaffolding</a:t>
            </a:r>
            <a:endParaRPr kumimoji="0" lang="de-DE" sz="18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feld 2"/>
          <p:cNvSpPr txBox="1"/>
          <p:nvPr/>
        </p:nvSpPr>
        <p:spPr>
          <a:xfrm>
            <a:off x="395536" y="1831791"/>
            <a:ext cx="7488832" cy="4324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defRPr sz="2400"/>
            </a:pPr>
            <a:r>
              <a:rPr lang="de-DE" sz="2400" b="1" cap="small" dirty="0"/>
              <a:t>Kernaspekte der CLIL Methodologie (6)</a:t>
            </a:r>
          </a:p>
          <a:p>
            <a:pPr>
              <a:buSzPct val="100000"/>
              <a:defRPr sz="2400"/>
            </a:pPr>
            <a:endParaRPr lang="de-DE" sz="2000" dirty="0"/>
          </a:p>
          <a:p>
            <a:pPr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100000"/>
              <a:defRPr sz="2400"/>
            </a:pPr>
            <a:r>
              <a:rPr lang="de-DE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„Gerüstbau“ - </a:t>
            </a:r>
            <a:r>
              <a:rPr lang="de-DE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Scaffolding</a:t>
            </a:r>
            <a:endParaRPr lang="de-DE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Aufbauend auf das Vorwissen, die Fähigkeiten und Haltung der Schülerinnen und Schüler</a:t>
            </a:r>
            <a:b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Building on a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student’s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existing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knowledge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skills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attitudes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experience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Umgestalten der Informationen auf eine schülergerechte Art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Repackaging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information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user-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friendly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ways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Kreatives und kritisches Denken fördern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Fostering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creative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critical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thinking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q"/>
              <a:defRPr sz="2400"/>
            </a:pPr>
            <a:r>
              <a:rPr lang="de-DE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Schülerinnen und Schüler herausfordern, einen weiteren Schritt vorwärts zu wagen und sich nicht nur in ihrer Komfortzone zu bewegen</a:t>
            </a:r>
            <a:b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Challenging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take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another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forward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 just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coast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de-DE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comfort</a:t>
            </a: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79512" y="836712"/>
            <a:ext cx="81678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de-DE" sz="2000" cap="small" dirty="0" err="1">
                <a:solidFill>
                  <a:srgbClr val="339966"/>
                </a:solidFill>
              </a:rPr>
              <a:t>Scaffolding</a:t>
            </a:r>
            <a:r>
              <a:rPr lang="de-DE" sz="2000" cap="small" dirty="0">
                <a:solidFill>
                  <a:srgbClr val="339966"/>
                </a:solidFill>
              </a:rPr>
              <a:t> und Methodenkompetenz </a:t>
            </a:r>
            <a:br>
              <a:rPr lang="de-DE" sz="2000" cap="small" dirty="0">
                <a:solidFill>
                  <a:srgbClr val="339966"/>
                </a:solidFill>
              </a:rPr>
            </a:br>
            <a:r>
              <a:rPr lang="de-DE" sz="2000" cap="small" dirty="0">
                <a:solidFill>
                  <a:srgbClr val="339966"/>
                </a:solidFill>
              </a:rPr>
              <a:t>im bilingualen Sachfachunterricht</a:t>
            </a:r>
          </a:p>
        </p:txBody>
      </p:sp>
    </p:spTree>
    <p:extLst>
      <p:ext uri="{BB962C8B-B14F-4D97-AF65-F5344CB8AC3E}">
        <p14:creationId xmlns:p14="http://schemas.microsoft.com/office/powerpoint/2010/main" val="1493572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Standard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tandard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andarddesign">
  <a:themeElements>
    <a:clrScheme name="Standard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Standard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tandard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1547</Words>
  <Application>Microsoft Macintosh PowerPoint</Application>
  <PresentationFormat>Bildschirmpräsentation (4:3)</PresentationFormat>
  <Paragraphs>234</Paragraphs>
  <Slides>22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Calibri</vt:lpstr>
      <vt:lpstr>Gill Sans MT</vt:lpstr>
      <vt:lpstr>Open Sans</vt:lpstr>
      <vt:lpstr>Verdana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Sailer, Ariane</dc:creator>
  <cp:lastModifiedBy>Tany Fish</cp:lastModifiedBy>
  <cp:revision>367</cp:revision>
  <cp:lastPrinted>2020-12-03T14:27:52Z</cp:lastPrinted>
  <dcterms:modified xsi:type="dcterms:W3CDTF">2021-02-09T16:45:47Z</dcterms:modified>
</cp:coreProperties>
</file>