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66" r:id="rId6"/>
    <p:sldId id="273" r:id="rId7"/>
    <p:sldId id="274" r:id="rId8"/>
    <p:sldId id="268" r:id="rId9"/>
    <p:sldId id="272" r:id="rId10"/>
    <p:sldId id="269" r:id="rId11"/>
    <p:sldId id="270" r:id="rId12"/>
    <p:sldId id="259" r:id="rId13"/>
    <p:sldId id="279" r:id="rId14"/>
    <p:sldId id="276" r:id="rId15"/>
    <p:sldId id="278" r:id="rId16"/>
    <p:sldId id="277" r:id="rId17"/>
    <p:sldId id="261" r:id="rId18"/>
    <p:sldId id="262" r:id="rId19"/>
    <p:sldId id="280" r:id="rId20"/>
  </p:sldIdLst>
  <p:sldSz cx="9144000" cy="6858000" type="screen4x3"/>
  <p:notesSz cx="6858000" cy="914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l Stefanie" initials="HS" lastIdx="1" clrIdx="0">
    <p:extLst>
      <p:ext uri="{19B8F6BF-5375-455C-9EA6-DF929625EA0E}">
        <p15:presenceInfo xmlns:p15="http://schemas.microsoft.com/office/powerpoint/2012/main" userId="S::hartl@konradin-realschule.de::2a7c31b2-9907-428c-8c44-174996e140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68BA0D-66E5-0061-F600-45452354586A}">
  <a:tblStyle styleId="{0F68BA0D-66E5-0061-F600-45452354586A}" styleName="Keine Formatvorlage, Tabellenraster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08" d="100"/>
          <a:sy n="108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F4797-ECA0-4EFF-B66D-DB7566CF3EAB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A614-909C-4E06-A5EB-BAA988E0CB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5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722312" y="4406900"/>
            <a:ext cx="7772401" cy="1362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684212" y="1230312"/>
            <a:ext cx="8002588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684212" y="2555875"/>
            <a:ext cx="3924301" cy="3825875"/>
          </a:xfrm>
          <a:prstGeom prst="rect">
            <a:avLst/>
          </a:prstGeom>
        </p:spPr>
        <p:txBody>
          <a:bodyPr>
            <a:normAutofit/>
          </a:bodyPr>
          <a:lstStyle>
            <a:lvl5pPr marL="2184400" indent="-355600"/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457200" y="1055633"/>
            <a:ext cx="3008314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idx="1"/>
          </p:nvPr>
        </p:nvSpPr>
        <p:spPr bwMode="auto">
          <a:xfrm>
            <a:off x="3575050" y="1055633"/>
            <a:ext cx="5111750" cy="5070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457199" y="2217683"/>
            <a:ext cx="3008315" cy="3908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half" idx="13"/>
          </p:nvPr>
        </p:nvSpPr>
        <p:spPr bwMode="auto">
          <a:xfrm>
            <a:off x="1792288" y="935421"/>
            <a:ext cx="5486401" cy="3792155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6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/>
          <p:cNvSpPr>
            <a:spLocks noGrp="1"/>
          </p:cNvSpPr>
          <p:nvPr>
            <p:ph type="body" idx="1"/>
          </p:nvPr>
        </p:nvSpPr>
        <p:spPr bwMode="auto">
          <a:xfrm>
            <a:off x="684212" y="1230312"/>
            <a:ext cx="8002588" cy="51514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" descr="Grafik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eltext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6" name="Textebene 1…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xfrm>
            <a:off x="8332778" y="6553200"/>
            <a:ext cx="330210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5pPr>
      <a:lvl6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6pPr>
      <a:lvl7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7pPr>
      <a:lvl8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8pPr>
      <a:lvl9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>
          <a:ln>
            <a:noFill/>
          </a:ln>
          <a:solidFill>
            <a:srgbClr val="333333"/>
          </a:solidFill>
          <a:latin typeface="+mj-lt"/>
          <a:ea typeface="+mj-ea"/>
          <a:cs typeface="+mj-cs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marL="790575" marR="0" indent="-333375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2pPr>
      <a:lvl3pPr marL="1234439" marR="0" indent="-320039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3pPr>
      <a:lvl4pPr marL="1727199" marR="0" indent="-35560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4pPr>
      <a:lvl5pPr marL="22288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5pPr>
      <a:lvl6pPr marL="26860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6pPr>
      <a:lvl7pPr marL="31432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7pPr>
      <a:lvl8pPr marL="36004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8pPr>
      <a:lvl9pPr marL="4057650" marR="0" indent="-400050" algn="l" defTabSz="914400">
        <a:lnSpc>
          <a:spcPct val="100000"/>
        </a:lnSpc>
        <a:spcBef>
          <a:spcPts val="600"/>
        </a:spcBef>
        <a:spcAft>
          <a:spcPts val="0"/>
        </a:spcAft>
        <a:buClrTx/>
        <a:buSzPct val="65000"/>
        <a:buFontTx/>
        <a:buChar char="◆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mailto:ariane.sailer@isb.bayern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ingual.bayern.d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67944" y="3965425"/>
            <a:ext cx="1092498" cy="1206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5"/>
          <p:cNvSpPr>
            <a:spLocks/>
          </p:cNvSpPr>
          <p:nvPr/>
        </p:nvSpPr>
        <p:spPr bwMode="auto">
          <a:xfrm>
            <a:off x="971599" y="1484784"/>
            <a:ext cx="7488832" cy="22006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800" b="1">
                <a:solidFill>
                  <a:srgbClr val="339966"/>
                </a:solidFill>
              </a:rPr>
              <a:t>Let‘s start </a:t>
            </a:r>
            <a:r>
              <a:rPr lang="de-DE" sz="2800" b="1">
                <a:solidFill>
                  <a:srgbClr val="339966"/>
                </a:solidFill>
              </a:rPr>
              <a:t>– Vorbereitung auf den Bilingualen Zug am Beispiel Geographie</a:t>
            </a: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>
              <a:solidFill>
                <a:srgbClr val="339966"/>
              </a:solidFill>
            </a:endParaRPr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2000">
                <a:solidFill>
                  <a:srgbClr val="339966"/>
                </a:solidFill>
              </a:rPr>
              <a:t>REALSCHULE BAYERN </a:t>
            </a:r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de-DE" sz="2000">
              <a:solidFill>
                <a:srgbClr val="339966"/>
              </a:solidFill>
            </a:endParaRPr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de-DE" sz="2000">
              <a:solidFill>
                <a:srgbClr val="339966"/>
              </a:solidFill>
            </a:endParaRPr>
          </a:p>
          <a:p>
            <a:pPr marR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de-DE" sz="1100">
                <a:solidFill>
                  <a:srgbClr val="339966"/>
                </a:solidFill>
              </a:rPr>
              <a:t>28.01.2021 Stefanie Hartl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71142" y="1422863"/>
            <a:ext cx="6552729" cy="378565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2000" b="1"/>
              <a:t>Vorgehensweise bei der Einführung des Bilingualen Zugs</a:t>
            </a:r>
            <a:endParaRPr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r>
              <a:rPr lang="de-DE" sz="1600" b="1" u="sng">
                <a:solidFill>
                  <a:schemeClr val="tx1"/>
                </a:solidFill>
                <a:latin typeface="Arial"/>
                <a:cs typeface="Arial"/>
              </a:rPr>
              <a:t>Vorbereitungskurs</a:t>
            </a:r>
            <a:endParaRPr lang="de-DE" sz="160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für die Schüler / Schülerinnen der Jahrgangsstufe 6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ab Ostern / 2 Wochenstunden nachmittags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Materialien: </a:t>
            </a:r>
          </a:p>
          <a:p>
            <a:pPr>
              <a:lnSpc>
                <a:spcPct val="150000"/>
              </a:lnSpc>
              <a:buSzPct val="100000"/>
              <a:defRPr sz="2400"/>
            </a:pPr>
            <a:endParaRPr lang="de-DE" sz="1600" b="1" u="sng">
              <a:solidFill>
                <a:schemeClr val="tx1"/>
              </a:solidFill>
              <a:latin typeface="Arial"/>
              <a:cs typeface="Arial"/>
            </a:endParaRP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defRPr sz="2400"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50BACA4-521D-459C-A986-2069BB2E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71142" y="3688699"/>
            <a:ext cx="996455" cy="140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65123F28-DC30-4ED3-BD59-FAA5AE86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60032" y="4581128"/>
            <a:ext cx="1176519" cy="168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37C9B09-29C1-4967-81D9-FFDA9D50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817185" y="4581128"/>
            <a:ext cx="1213371" cy="166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English CLIL">
            <a:extLst>
              <a:ext uri="{FF2B5EF4-FFF2-40B4-BE49-F238E27FC236}">
                <a16:creationId xmlns:a16="http://schemas.microsoft.com/office/drawing/2014/main" id="{05E4FB47-5FC0-4696-9E17-EE25781A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491880" y="3356992"/>
            <a:ext cx="1098118" cy="1528104"/>
          </a:xfrm>
          <a:prstGeom prst="rect">
            <a:avLst/>
          </a:prstGeom>
          <a:noFill/>
        </p:spPr>
      </p:pic>
      <p:pic>
        <p:nvPicPr>
          <p:cNvPr id="22" name="Picture 2" descr="http://f.sbzo.de/shopbilder/220/978-3-14-114009-5.jpg">
            <a:extLst>
              <a:ext uri="{FF2B5EF4-FFF2-40B4-BE49-F238E27FC236}">
                <a16:creationId xmlns:a16="http://schemas.microsoft.com/office/drawing/2014/main" id="{C42BE424-E87B-433A-9F52-5EA2E852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123728" y="4719289"/>
            <a:ext cx="1219509" cy="1666662"/>
          </a:xfrm>
          <a:prstGeom prst="rect">
            <a:avLst/>
          </a:prstGeom>
          <a:noFill/>
        </p:spPr>
      </p:pic>
      <p:pic>
        <p:nvPicPr>
          <p:cNvPr id="24" name="Grafik 10" descr="there and then cover.jpg">
            <a:extLst>
              <a:ext uri="{FF2B5EF4-FFF2-40B4-BE49-F238E27FC236}">
                <a16:creationId xmlns:a16="http://schemas.microsoft.com/office/drawing/2014/main" id="{D8B9F8A6-35B3-48F5-9E6E-8411FF26F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760132" y="2809623"/>
            <a:ext cx="1080120" cy="152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27584" y="1628800"/>
            <a:ext cx="6552729" cy="31700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2000" b="1"/>
              <a:t>Vorgehensweise bei der Einführung des Bilingualen Zugs</a:t>
            </a:r>
            <a:endParaRPr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r>
              <a:rPr lang="de-DE" sz="1600" b="1" u="sng">
                <a:solidFill>
                  <a:schemeClr val="tx1"/>
                </a:solidFill>
                <a:latin typeface="Arial"/>
                <a:cs typeface="Arial"/>
              </a:rPr>
              <a:t>Ziele des Vorbereitungskurses </a:t>
            </a:r>
            <a:endParaRPr lang="de-DE" sz="16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de-DE" sz="160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Vertiefung und Erweiterung sprachlicher Mittel (sachfachrelevanter Wortschatz und </a:t>
            </a:r>
            <a:r>
              <a:rPr lang="en-GB" sz="1600" i="1">
                <a:solidFill>
                  <a:schemeClr val="tx1"/>
                </a:solidFill>
                <a:latin typeface="Arial"/>
                <a:cs typeface="Arial"/>
              </a:rPr>
              <a:t>Classroom</a:t>
            </a:r>
            <a:r>
              <a:rPr lang="de-DE" sz="1600" i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600" i="1">
                <a:solidFill>
                  <a:schemeClr val="tx1"/>
                </a:solidFill>
                <a:latin typeface="Arial"/>
                <a:cs typeface="Arial"/>
              </a:rPr>
              <a:t>Phrases</a:t>
            </a: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Einführung in fachspezifische Arbeitstechniken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Vertiefung fächerübergreifender Lern- und Arbeitstechniken </a:t>
            </a:r>
            <a:br>
              <a:rPr lang="de-DE" sz="160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GB" sz="1600" i="1">
                <a:solidFill>
                  <a:schemeClr val="tx1"/>
                </a:solidFill>
                <a:latin typeface="Arial"/>
                <a:cs typeface="Arial"/>
              </a:rPr>
              <a:t>mind-mapping, note-taking, describing pictures</a:t>
            </a:r>
            <a:r>
              <a:rPr lang="de-DE" sz="1600" i="1">
                <a:solidFill>
                  <a:schemeClr val="tx1"/>
                </a:solidFill>
                <a:latin typeface="Arial"/>
                <a:cs typeface="Arial"/>
              </a:rPr>
              <a:t>,…)</a:t>
            </a:r>
            <a:endParaRPr kumimoji="0" lang="de-DE" sz="16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srgbClr val="339966"/>
                </a:solidFill>
              </a:rPr>
              <a:t>Let‘s start </a:t>
            </a:r>
            <a:r>
              <a:rPr lang="de-DE">
                <a:solidFill>
                  <a:srgbClr val="339966"/>
                </a:solidFill>
              </a:rPr>
              <a:t>– Vorbereitung auf den Bilingualen Zug am Beispiel Geographie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858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>
            <a:spLocks/>
          </p:cNvSpPr>
          <p:nvPr/>
        </p:nvSpPr>
        <p:spPr bwMode="auto">
          <a:xfrm>
            <a:off x="828395" y="1399088"/>
            <a:ext cx="6615220" cy="89255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r>
              <a:rPr lang="de-DE" sz="2000" b="1"/>
              <a:t>Methodische Tipps</a:t>
            </a:r>
            <a:endParaRPr lang="de-DE" sz="2000"/>
          </a:p>
          <a:p>
            <a:pPr>
              <a:defRPr sz="2400" b="1"/>
            </a:pPr>
            <a:endParaRPr lang="de-DE" sz="1600"/>
          </a:p>
          <a:p>
            <a:pPr>
              <a:defRPr sz="2400" b="1"/>
            </a:pPr>
            <a:r>
              <a:rPr lang="de-DE" sz="1600">
                <a:latin typeface="Arial" pitchFamily="34" charset="0"/>
                <a:cs typeface="Arial" pitchFamily="34" charset="0"/>
              </a:rPr>
              <a:t>Beispiel: Grundbegriffe zur Kartenarbeit</a:t>
            </a:r>
            <a:endParaRPr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8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B	Methodische Tipps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5032547-9DFE-4161-8E34-6462E9DF44A1}"/>
              </a:ext>
            </a:extLst>
          </p:cNvPr>
          <p:cNvSpPr txBox="1"/>
          <p:nvPr/>
        </p:nvSpPr>
        <p:spPr bwMode="auto">
          <a:xfrm>
            <a:off x="4932040" y="3157880"/>
            <a:ext cx="311685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kind of map is it? </a:t>
            </a:r>
          </a:p>
          <a:p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do you use these maps? </a:t>
            </a:r>
          </a:p>
          <a:p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do they show us?</a:t>
            </a:r>
            <a:endParaRPr lang="de-DE" sz="16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A1A5E7-7BD8-45B5-83AC-71AD741853E5}"/>
              </a:ext>
            </a:extLst>
          </p:cNvPr>
          <p:cNvSpPr/>
          <p:nvPr/>
        </p:nvSpPr>
        <p:spPr bwMode="auto">
          <a:xfrm>
            <a:off x="4767537" y="5945022"/>
            <a:ext cx="720080" cy="1829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r>
              <a:rPr lang="de-DE" sz="800"/>
              <a:t>© Clipdealer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5" y="2420888"/>
            <a:ext cx="3832181" cy="37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>
            <a:spLocks/>
          </p:cNvSpPr>
          <p:nvPr/>
        </p:nvSpPr>
        <p:spPr bwMode="auto">
          <a:xfrm>
            <a:off x="850301" y="1425765"/>
            <a:ext cx="6615220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r>
              <a:rPr lang="de-DE" sz="1600">
                <a:latin typeface="Arial" pitchFamily="34" charset="0"/>
                <a:cs typeface="Arial" pitchFamily="34" charset="0"/>
              </a:rPr>
              <a:t>Beispiel: Bildbeschreibung</a:t>
            </a:r>
            <a:endParaRPr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8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B	Methodische Tipps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A1A5E7-7BD8-45B5-83AC-71AD741853E5}"/>
              </a:ext>
            </a:extLst>
          </p:cNvPr>
          <p:cNvSpPr/>
          <p:nvPr/>
        </p:nvSpPr>
        <p:spPr bwMode="auto">
          <a:xfrm>
            <a:off x="5292080" y="4561653"/>
            <a:ext cx="720080" cy="1829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r>
              <a:rPr lang="de-DE" sz="800"/>
              <a:t>© Clipdealer</a:t>
            </a:r>
          </a:p>
        </p:txBody>
      </p:sp>
      <p:sp>
        <p:nvSpPr>
          <p:cNvPr id="10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0" y="1833155"/>
            <a:ext cx="4369771" cy="29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1AA2F3D-785A-4850-88D7-F6D76B37108D}"/>
              </a:ext>
            </a:extLst>
          </p:cNvPr>
          <p:cNvSpPr/>
          <p:nvPr/>
        </p:nvSpPr>
        <p:spPr bwMode="auto">
          <a:xfrm>
            <a:off x="899592" y="4869160"/>
            <a:ext cx="6120680" cy="115917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This is a picture / a photo / a drawing / a cartoon / an aerial photograph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I can see …. in the foreground / in the centre /  in the background / in the top left corner / in the bottom left corner / on the left / on the right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This photo shows a desert / This photo was taken ….</a:t>
            </a:r>
          </a:p>
        </p:txBody>
      </p:sp>
    </p:spTree>
    <p:extLst>
      <p:ext uri="{BB962C8B-B14F-4D97-AF65-F5344CB8AC3E}">
        <p14:creationId xmlns:p14="http://schemas.microsoft.com/office/powerpoint/2010/main" val="378603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>
            <a:spLocks/>
          </p:cNvSpPr>
          <p:nvPr/>
        </p:nvSpPr>
        <p:spPr bwMode="auto">
          <a:xfrm>
            <a:off x="827584" y="1391343"/>
            <a:ext cx="2160241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1600" b="1">
                <a:latin typeface="Arial" pitchFamily="34" charset="0"/>
                <a:cs typeface="Arial" pitchFamily="34" charset="0"/>
              </a:rPr>
              <a:t>Beispiel: A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wish</a:t>
            </a:r>
            <a:r>
              <a:rPr lang="de-DE" sz="1600" b="1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tree</a:t>
            </a:r>
            <a:endParaRPr lang="de-D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8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B     Methodische Tipps 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feld 3">
            <a:extLst>
              <a:ext uri="{FF2B5EF4-FFF2-40B4-BE49-F238E27FC236}">
                <a16:creationId xmlns:a16="http://schemas.microsoft.com/office/drawing/2014/main" id="{7DB40788-C9FA-45B1-8AD4-105E3F572B69}"/>
              </a:ext>
            </a:extLst>
          </p:cNvPr>
          <p:cNvSpPr txBox="1"/>
          <p:nvPr/>
        </p:nvSpPr>
        <p:spPr>
          <a:xfrm>
            <a:off x="2699792" y="5373216"/>
            <a:ext cx="3816424" cy="8606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Japan it is a tradition to write a wish </a:t>
            </a: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on a leaf </a:t>
            </a: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to tie it to a tree. Think about some wishes and add them to the wish tree. Share your wishes with a partner. 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80" y="1484784"/>
            <a:ext cx="242756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BILI\GEO\lea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115">
            <a:off x="5853308" y="5796627"/>
            <a:ext cx="353683" cy="5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5801">
            <a:off x="2199342" y="2407111"/>
            <a:ext cx="876324" cy="134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7104" y="1942107"/>
            <a:ext cx="98665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6A1A5E7-7BD8-45B5-83AC-71AD741853E5}"/>
              </a:ext>
            </a:extLst>
          </p:cNvPr>
          <p:cNvSpPr/>
          <p:nvPr/>
        </p:nvSpPr>
        <p:spPr bwMode="auto">
          <a:xfrm>
            <a:off x="5174268" y="5118243"/>
            <a:ext cx="720080" cy="1829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r>
              <a:rPr lang="de-DE" sz="800"/>
              <a:t>Grafik: ISB</a:t>
            </a:r>
          </a:p>
        </p:txBody>
      </p:sp>
      <p:sp>
        <p:nvSpPr>
          <p:cNvPr id="10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04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>
            <a:spLocks/>
          </p:cNvSpPr>
          <p:nvPr/>
        </p:nvSpPr>
        <p:spPr bwMode="auto">
          <a:xfrm>
            <a:off x="827584" y="1373551"/>
            <a:ext cx="5966483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1600" b="1">
                <a:latin typeface="Arial" pitchFamily="34" charset="0"/>
                <a:cs typeface="Arial" pitchFamily="34" charset="0"/>
              </a:rPr>
              <a:t>Beispiel: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Presenting</a:t>
            </a:r>
            <a:r>
              <a:rPr lang="de-DE" sz="1600" b="1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each</a:t>
            </a:r>
            <a:r>
              <a:rPr lang="de-DE" sz="1600" b="1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other</a:t>
            </a:r>
            <a:r>
              <a:rPr lang="de-DE" sz="1600" b="1">
                <a:latin typeface="Arial" pitchFamily="34" charset="0"/>
                <a:cs typeface="Arial" pitchFamily="34" charset="0"/>
              </a:rPr>
              <a:t> in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groups</a:t>
            </a:r>
            <a:endParaRPr lang="de-D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8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B     Methodische Tipps 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B42CBF-4CAC-45B7-850B-55614610A1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84172" y="1844824"/>
            <a:ext cx="2158562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984DAF9-34D3-4259-A00F-4D2CC503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30" y="3717032"/>
            <a:ext cx="5832648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Finding out about…</a:t>
            </a:r>
            <a:r>
              <a:rPr kumimoji="0" lang="en-US" altLang="de-DE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de-DE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questions to find out about the pupils in your group and fill in the missing information.</a:t>
            </a: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1848B70-AFC6-4FC5-A996-39912A58B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17245"/>
              </p:ext>
            </p:extLst>
          </p:nvPr>
        </p:nvGraphicFramePr>
        <p:xfrm>
          <a:off x="990178" y="4293096"/>
          <a:ext cx="6768752" cy="1408837"/>
        </p:xfrm>
        <a:graphic>
          <a:graphicData uri="http://schemas.openxmlformats.org/drawingml/2006/table">
            <a:tbl>
              <a:tblPr firstRow="1" firstCol="1" bandRow="1">
                <a:tableStyleId>{0F68BA0D-66E5-0061-F600-45452354586A}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9485930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3356543424"/>
                    </a:ext>
                  </a:extLst>
                </a:gridCol>
                <a:gridCol w="1232583">
                  <a:extLst>
                    <a:ext uri="{9D8B030D-6E8A-4147-A177-3AD203B41FA5}">
                      <a16:colId xmlns:a16="http://schemas.microsoft.com/office/drawing/2014/main" val="2082182846"/>
                    </a:ext>
                  </a:extLst>
                </a:gridCol>
                <a:gridCol w="1079357">
                  <a:extLst>
                    <a:ext uri="{9D8B030D-6E8A-4147-A177-3AD203B41FA5}">
                      <a16:colId xmlns:a16="http://schemas.microsoft.com/office/drawing/2014/main" val="502549732"/>
                    </a:ext>
                  </a:extLst>
                </a:gridCol>
                <a:gridCol w="1079357">
                  <a:extLst>
                    <a:ext uri="{9D8B030D-6E8A-4147-A177-3AD203B41FA5}">
                      <a16:colId xmlns:a16="http://schemas.microsoft.com/office/drawing/2014/main" val="3200335071"/>
                    </a:ext>
                  </a:extLst>
                </a:gridCol>
                <a:gridCol w="1073200">
                  <a:extLst>
                    <a:ext uri="{9D8B030D-6E8A-4147-A177-3AD203B41FA5}">
                      <a16:colId xmlns:a16="http://schemas.microsoft.com/office/drawing/2014/main" val="221477807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Name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boy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900">
                          <a:effectLst/>
                        </a:rPr>
                        <a:t>        girl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endParaRPr lang="de-DE" sz="10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boy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900">
                          <a:effectLst/>
                        </a:rPr>
                        <a:t>        girl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endParaRPr lang="de-DE" sz="10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boy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900">
                          <a:effectLst/>
                        </a:rPr>
                        <a:t>        girl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endParaRPr lang="de-DE" sz="10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boy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900">
                          <a:effectLst/>
                        </a:rPr>
                        <a:t>        girl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endParaRPr lang="de-DE" sz="10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boy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900">
                          <a:effectLst/>
                        </a:rPr>
                        <a:t>        girl 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</a:t>
                      </a:r>
                      <a:endParaRPr lang="de-DE" sz="10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994180"/>
                  </a:ext>
                </a:extLst>
              </a:tr>
              <a:tr h="20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Age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263492"/>
                  </a:ext>
                </a:extLst>
              </a:tr>
              <a:tr h="20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Class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729763"/>
                  </a:ext>
                </a:extLst>
              </a:tr>
              <a:tr h="218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Place of Living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899657"/>
                  </a:ext>
                </a:extLst>
              </a:tr>
              <a:tr h="20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Hobbies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247554"/>
                  </a:ext>
                </a:extLst>
              </a:tr>
              <a:tr h="20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Pets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Free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475946"/>
                  </a:ext>
                </a:extLst>
              </a:tr>
            </a:tbl>
          </a:graphicData>
        </a:graphic>
      </p:graphicFrame>
      <p:sp>
        <p:nvSpPr>
          <p:cNvPr id="7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06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>
            <a:spLocks/>
          </p:cNvSpPr>
          <p:nvPr/>
        </p:nvSpPr>
        <p:spPr bwMode="auto">
          <a:xfrm>
            <a:off x="879618" y="1346188"/>
            <a:ext cx="5966483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1600" b="1">
                <a:latin typeface="Arial" pitchFamily="34" charset="0"/>
                <a:cs typeface="Arial" pitchFamily="34" charset="0"/>
              </a:rPr>
              <a:t>Beispiel: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That‘s</a:t>
            </a:r>
            <a:r>
              <a:rPr lang="de-DE" sz="1600" b="1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err="1">
                <a:latin typeface="Arial" pitchFamily="34" charset="0"/>
                <a:cs typeface="Arial" pitchFamily="34" charset="0"/>
              </a:rPr>
              <a:t>me</a:t>
            </a:r>
            <a:endParaRPr lang="de-DE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8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B     Methodische Tipps 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feld 34"/>
          <p:cNvSpPr txBox="1"/>
          <p:nvPr/>
        </p:nvSpPr>
        <p:spPr>
          <a:xfrm>
            <a:off x="879618" y="1700808"/>
            <a:ext cx="6500694" cy="453650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  <a:prstDash val="lgDash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000">
                <a:effectLst/>
                <a:latin typeface="FreeSans"/>
                <a:ea typeface="Calibri"/>
                <a:cs typeface="Times New Roman"/>
              </a:rPr>
              <a:t> </a:t>
            </a:r>
            <a:endParaRPr lang="en-GB" sz="1000">
              <a:effectLst/>
              <a:latin typeface="FreeSans"/>
              <a:ea typeface="Calibri"/>
              <a:cs typeface="Times New Roman"/>
            </a:endParaRPr>
          </a:p>
        </p:txBody>
      </p:sp>
      <p:sp>
        <p:nvSpPr>
          <p:cNvPr id="10" name="WordArt 1"/>
          <p:cNvSpPr>
            <a:spLocks noChangeArrowheads="1" noChangeShapeType="1" noTextEdit="1"/>
          </p:cNvSpPr>
          <p:nvPr/>
        </p:nvSpPr>
        <p:spPr bwMode="auto">
          <a:xfrm rot="20508724">
            <a:off x="1205946" y="2204748"/>
            <a:ext cx="1912620" cy="423545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MV Boli"/>
                <a:ea typeface="Times New Roman"/>
              </a:rPr>
              <a:t>That‘s me</a:t>
            </a:r>
            <a:r>
              <a:rPr lang="de-DE" sz="14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MV Boli"/>
                <a:ea typeface="Times New Roman"/>
              </a:rPr>
              <a:t>: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2490056" y="2384884"/>
            <a:ext cx="2240027" cy="1476164"/>
          </a:xfrm>
          <a:prstGeom prst="irregularSeal2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Gefaltete Ecke 13"/>
          <p:cNvSpPr/>
          <p:nvPr/>
        </p:nvSpPr>
        <p:spPr>
          <a:xfrm>
            <a:off x="1322384" y="4149080"/>
            <a:ext cx="5408930" cy="1764030"/>
          </a:xfrm>
          <a:prstGeom prst="foldedCorner">
            <a:avLst>
              <a:gd name="adj" fmla="val 1472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5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2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5219146" y="1916830"/>
            <a:ext cx="1512168" cy="1944218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961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>
            <a:spLocks/>
          </p:cNvSpPr>
          <p:nvPr/>
        </p:nvSpPr>
        <p:spPr bwMode="auto">
          <a:xfrm>
            <a:off x="1043608" y="1772816"/>
            <a:ext cx="6120680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endParaRPr lang="de-DE" sz="1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B     Methodische Tipps 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FE442F-87A4-4601-8B0F-ADBED6D65DA5}"/>
              </a:ext>
            </a:extLst>
          </p:cNvPr>
          <p:cNvSpPr txBox="1"/>
          <p:nvPr/>
        </p:nvSpPr>
        <p:spPr bwMode="auto">
          <a:xfrm>
            <a:off x="836712" y="1475859"/>
            <a:ext cx="6534472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de-DE" b="1"/>
              <a:t>Erfolgreich unterrichten im Bilingualen Zug: </a:t>
            </a:r>
          </a:p>
          <a:p>
            <a:endParaRPr lang="de-DE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Wechsel der Sozial- und Unterrichtsformen (Einzel-, Partner-, Gruppenarbeit, Training, Projekt)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Methodenvielfalt (Lernen durch Lehren, Lernzirkel, etc., Kompetenzorientierung nach LehrplanPLUS)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Anwenden verschiedener Unterrichtstechniken (</a:t>
            </a:r>
            <a:r>
              <a:rPr lang="de-DE" i="1" err="1"/>
              <a:t>Mind</a:t>
            </a:r>
            <a:r>
              <a:rPr lang="de-DE" i="1"/>
              <a:t>-Mapping, Clustering, Brainstorming, </a:t>
            </a:r>
            <a:r>
              <a:rPr lang="de-DE" i="1" err="1"/>
              <a:t>Discussing</a:t>
            </a:r>
            <a:r>
              <a:rPr lang="de-DE"/>
              <a:t>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Verknüpfung von </a:t>
            </a:r>
            <a:r>
              <a:rPr lang="de-DE" err="1"/>
              <a:t>Sachfach</a:t>
            </a:r>
            <a:r>
              <a:rPr lang="de-DE"/>
              <a:t> und fremdsprachlichen Elementen (inhaltlich, methodisch, medial)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Arbeit mit authentischen Materialien aus dem Zielsprachenland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Einblick in andere Kulturen, Multiperspektivität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Unterstützung der Schülerinnen und Schüler in Hinblick auf den fremdsprachlichen Anspruch im </a:t>
            </a:r>
            <a:r>
              <a:rPr lang="de-DE" err="1"/>
              <a:t>Sachfach</a:t>
            </a: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Motivierung zur Überwindung sprachlicher Hemmschwellen, Förderung des Lernfortschritts etc.</a:t>
            </a:r>
          </a:p>
        </p:txBody>
      </p:sp>
      <p:sp>
        <p:nvSpPr>
          <p:cNvPr id="3" name="Textfeld 7">
            <a:extLst>
              <a:ext uri="{FF2B5EF4-FFF2-40B4-BE49-F238E27FC236}">
                <a16:creationId xmlns:a16="http://schemas.microsoft.com/office/drawing/2014/main" id="{5CB15B6B-7D48-4151-AC86-9622649574E8}"/>
              </a:ext>
            </a:extLst>
          </p:cNvPr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feld 8"/>
          <p:cNvSpPr>
            <a:spLocks/>
          </p:cNvSpPr>
          <p:nvPr/>
        </p:nvSpPr>
        <p:spPr bwMode="auto">
          <a:xfrm>
            <a:off x="8501282" y="765067"/>
            <a:ext cx="523218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C     Fragen, Wünsche, Anregungen</a:t>
            </a:r>
          </a:p>
        </p:txBody>
      </p:sp>
      <p:sp>
        <p:nvSpPr>
          <p:cNvPr id="2" name="Textfeld 7">
            <a:extLst>
              <a:ext uri="{FF2B5EF4-FFF2-40B4-BE49-F238E27FC236}">
                <a16:creationId xmlns:a16="http://schemas.microsoft.com/office/drawing/2014/main" id="{3C6D89F4-F4BC-4346-BA84-05662CE09C12}"/>
              </a:ext>
            </a:extLst>
          </p:cNvPr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CF8B6B-BFB4-4C07-BFFE-3749954C4E6C}"/>
              </a:ext>
            </a:extLst>
          </p:cNvPr>
          <p:cNvSpPr/>
          <p:nvPr/>
        </p:nvSpPr>
        <p:spPr bwMode="auto">
          <a:xfrm>
            <a:off x="755373" y="1878901"/>
            <a:ext cx="6912768" cy="349431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de-DE" sz="3600" b="1"/>
              <a:t>Fragen, Wünsche, Anregungen?</a:t>
            </a:r>
          </a:p>
          <a:p>
            <a:pPr algn="ctr"/>
            <a:endParaRPr lang="de-DE" sz="3600" b="1"/>
          </a:p>
          <a:p>
            <a:pPr algn="ctr"/>
            <a:endParaRPr lang="de-DE" sz="3600" b="1"/>
          </a:p>
        </p:txBody>
      </p:sp>
      <p:pic>
        <p:nvPicPr>
          <p:cNvPr id="7170" name="Picture 2" descr="C:\Users\di36pir\Filr\Meine Dateien\AK_BILI\08_PORTAL_NEU NEU\00_bildchen\bili-guru\01_IMG_6870_weiß_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93" y="3645024"/>
            <a:ext cx="3327320" cy="14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algn="ctr"/>
            <a:endParaRPr lang="de-DE" sz="1000" dirty="0"/>
          </a:p>
          <a:p>
            <a:pPr algn="ctr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de-DE" sz="10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de-DE" sz="1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4858"/>
            <a:ext cx="1679229" cy="18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633670" y="4294420"/>
            <a:ext cx="325956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>
              <a:defRPr sz="1600">
                <a:solidFill>
                  <a:srgbClr val="A6A6A6"/>
                </a:solidFill>
              </a:defRPr>
            </a:pPr>
            <a:r>
              <a:rPr lang="de-DE" sz="2000">
                <a:solidFill>
                  <a:srgbClr val="339966"/>
                </a:solidFill>
                <a:sym typeface="Verdana"/>
              </a:rPr>
              <a:t>StRin Stefanie Hartl</a:t>
            </a:r>
            <a:endParaRPr lang="de-DE" sz="2000" dirty="0">
              <a:solidFill>
                <a:srgbClr val="339966"/>
              </a:solidFill>
              <a:ea typeface="Verdana"/>
              <a:cs typeface="Verdana"/>
              <a:sym typeface="Verdana"/>
            </a:endParaRPr>
          </a:p>
          <a:p>
            <a:pPr lvl="0">
              <a:defRPr sz="1600">
                <a:solidFill>
                  <a:srgbClr val="A6A6A6"/>
                </a:solidFill>
              </a:defRPr>
            </a:pPr>
            <a:r>
              <a:rPr lang="de-DE" sz="2000">
                <a:solidFill>
                  <a:srgbClr val="339966"/>
                </a:solidFill>
              </a:rPr>
              <a:t>Arbeitskreis Bilingual am ISB</a:t>
            </a:r>
            <a:br>
              <a:rPr lang="de-DE" sz="2000">
                <a:solidFill>
                  <a:srgbClr val="339966"/>
                </a:solidFill>
              </a:rPr>
            </a:br>
            <a:r>
              <a:rPr lang="de-DE" sz="2000">
                <a:solidFill>
                  <a:srgbClr val="339966"/>
                </a:solidFill>
              </a:rPr>
              <a:t>hartl@konradin-realschule.de</a:t>
            </a:r>
            <a:endParaRPr lang="de-DE" sz="2000" u="sng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hlinkClick r:id="rId4"/>
            </a:endParaRP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3C6D89F4-F4BC-4346-BA84-05662CE09C12}"/>
              </a:ext>
            </a:extLst>
          </p:cNvPr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3CF8B6B-BFB4-4C07-BFFE-3749954C4E6C}"/>
              </a:ext>
            </a:extLst>
          </p:cNvPr>
          <p:cNvSpPr/>
          <p:nvPr/>
        </p:nvSpPr>
        <p:spPr bwMode="auto">
          <a:xfrm>
            <a:off x="827584" y="1916832"/>
            <a:ext cx="6912768" cy="157484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de-DE" sz="3600" b="1"/>
              <a:t>Vielen Dank für Ihre Aufmerksamkeit!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59" y="3874858"/>
            <a:ext cx="1930406" cy="193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3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AGENDA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feld 2"/>
          <p:cNvSpPr>
            <a:spLocks/>
          </p:cNvSpPr>
          <p:nvPr/>
        </p:nvSpPr>
        <p:spPr bwMode="auto">
          <a:xfrm>
            <a:off x="1115616" y="1844824"/>
            <a:ext cx="5832648" cy="281461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2400" b="1"/>
            </a:pPr>
            <a:r>
              <a:rPr lang="de-DE" sz="2000"/>
              <a:t>AGENDA</a:t>
            </a:r>
            <a:endParaRPr/>
          </a:p>
          <a:p>
            <a:pPr>
              <a:lnSpc>
                <a:spcPct val="150000"/>
              </a:lnSpc>
              <a:defRPr sz="2400" b="1"/>
            </a:pPr>
            <a:endParaRPr lang="de-DE" sz="2000"/>
          </a:p>
          <a:p>
            <a:pPr>
              <a:lnSpc>
                <a:spcPct val="150000"/>
              </a:lnSpc>
              <a:defRPr sz="2400" b="1"/>
            </a:pPr>
            <a:r>
              <a:rPr sz="2000"/>
              <a:t>A	</a:t>
            </a:r>
            <a:r>
              <a:rPr lang="de-DE" sz="2000"/>
              <a:t>Vorgehensweise bei der Einführung des 	Bilingualen Zugs</a:t>
            </a:r>
            <a:br>
              <a:rPr lang="de-DE" sz="2000"/>
            </a:br>
            <a:r>
              <a:rPr lang="de-DE" sz="2000"/>
              <a:t>B</a:t>
            </a:r>
            <a:r>
              <a:rPr sz="2000"/>
              <a:t>	</a:t>
            </a:r>
            <a:r>
              <a:rPr lang="de-DE" sz="2000"/>
              <a:t>Methodische Tipps</a:t>
            </a:r>
            <a:endParaRPr/>
          </a:p>
          <a:p>
            <a:pPr>
              <a:lnSpc>
                <a:spcPct val="150000"/>
              </a:lnSpc>
              <a:defRPr sz="2400" b="1"/>
            </a:pPr>
            <a:r>
              <a:rPr lang="de-DE" sz="2000"/>
              <a:t>C	Fragen, Wünsche, Anregungen</a:t>
            </a:r>
            <a:endParaRPr/>
          </a:p>
        </p:txBody>
      </p:sp>
      <p:sp>
        <p:nvSpPr>
          <p:cNvPr id="5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srgbClr val="339966"/>
                </a:solidFill>
              </a:rPr>
              <a:t>Let‘s start </a:t>
            </a:r>
            <a:r>
              <a:rPr lang="de-DE">
                <a:solidFill>
                  <a:srgbClr val="339966"/>
                </a:solidFill>
              </a:rPr>
              <a:t>– Vorbereitung auf den Bilingualen Zug am Beispiel Geographie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27584" y="1556792"/>
            <a:ext cx="6552729" cy="41549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2000" b="1"/>
              <a:t>Vorgehensweise bei der Einführung des Bilingualen Zugs</a:t>
            </a:r>
            <a:endParaRPr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r>
              <a:rPr lang="de-DE" sz="1600" b="1" u="sng">
                <a:solidFill>
                  <a:schemeClr val="tx1"/>
                </a:solidFill>
                <a:latin typeface="Arial"/>
                <a:cs typeface="Arial"/>
              </a:rPr>
              <a:t>Elterninformationsabend</a:t>
            </a:r>
          </a:p>
          <a:p>
            <a:pPr>
              <a:buSzPct val="100000"/>
              <a:defRPr sz="2400"/>
            </a:pPr>
            <a:endParaRPr lang="de-DE" sz="1600" b="1" u="sng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für Erziehungsberechtigte der Schülerinnen und Schüler von Jahrgangsstufe 6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Musterpräsentation unter </a:t>
            </a: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hlinkClick r:id="rId2"/>
              </a:rPr>
              <a:t>www.bilingual.bayern.de</a:t>
            </a: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evtl. Schülerinnen und Schüler aus dem Bilingualen Zug in höheren</a:t>
            </a:r>
            <a:r>
              <a:rPr kumimoji="0" lang="de-DE" sz="16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Jahrgangsstufen einladen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mögliche Vorbehalte</a:t>
            </a: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b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„Die zusätzliche Unterrichtssprache</a:t>
            </a:r>
            <a:r>
              <a:rPr kumimoji="0" lang="de-DE" sz="16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Englisch überfordert mein Kind.“</a:t>
            </a: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„Mein Kind lernt die deutschen Fachbegriffe nicht.“</a:t>
            </a: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srgbClr val="339966"/>
                </a:solidFill>
              </a:rPr>
              <a:t>Let‘s start </a:t>
            </a:r>
            <a:r>
              <a:rPr lang="de-DE">
                <a:solidFill>
                  <a:srgbClr val="339966"/>
                </a:solidFill>
              </a:rPr>
              <a:t>– Vorbereitung auf den Bilingualen Zug am Beispiel Geographie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99592" y="1916832"/>
            <a:ext cx="6552729" cy="164711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endParaRPr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srgbClr val="339966"/>
                </a:solidFill>
              </a:rPr>
              <a:t>L</a:t>
            </a:r>
            <a:r>
              <a:rPr lang="en-GB" noProof="1">
                <a:solidFill>
                  <a:srgbClr val="339966"/>
                </a:solidFill>
              </a:rPr>
              <a:t>et‘s </a:t>
            </a:r>
            <a:r>
              <a:rPr lang="en-GB" err="1">
                <a:solidFill>
                  <a:srgbClr val="339966"/>
                </a:solidFill>
              </a:rPr>
              <a:t>sta</a:t>
            </a:r>
            <a:r>
              <a:rPr lang="de-DE" err="1">
                <a:solidFill>
                  <a:srgbClr val="339966"/>
                </a:solidFill>
              </a:rPr>
              <a:t>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39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6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27584" y="1495887"/>
            <a:ext cx="6552729" cy="41549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2000" b="1"/>
              <a:t>Vorgehensweise bei der Einführung des Bilingualen Zugs</a:t>
            </a:r>
            <a:endParaRPr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r>
              <a:rPr lang="de-DE" sz="1600" b="1" u="sng">
                <a:solidFill>
                  <a:schemeClr val="tx1"/>
                </a:solidFill>
                <a:latin typeface="Arial"/>
                <a:cs typeface="Arial"/>
              </a:rPr>
              <a:t>Schnupperstunden </a:t>
            </a:r>
          </a:p>
          <a:p>
            <a:pPr>
              <a:buSzPct val="100000"/>
              <a:defRPr sz="2400"/>
            </a:pPr>
            <a:endParaRPr lang="de-DE" sz="1600" b="1" u="sng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für Schülerinnen und Schüler der Jahrgangsstufe 6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kurz vor dem Info-Abend für die Entscheidung der Wahlpflichtfächergruppe (Anfang März)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Welches Niveau? Welches Material? Wie lang?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Ideen: </a:t>
            </a: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Who </a:t>
            </a:r>
            <a:r>
              <a:rPr lang="de-DE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millionaire</a:t>
            </a: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Bingo (</a:t>
            </a:r>
            <a:r>
              <a:rPr lang="de-DE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European countries)</a:t>
            </a: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srgbClr val="339966"/>
                </a:solidFill>
              </a:rPr>
              <a:t>Let‘s start </a:t>
            </a:r>
            <a:r>
              <a:rPr lang="de-DE">
                <a:solidFill>
                  <a:srgbClr val="339966"/>
                </a:solidFill>
              </a:rPr>
              <a:t>– Vorbereitung auf den Bilingualen Zug am Beispiel Geographie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734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27584" y="1344349"/>
            <a:ext cx="6048672" cy="503734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2000" b="1"/>
              <a:t>Vorgehensweise bei der Einführung des Bilingualen Zugs</a:t>
            </a:r>
            <a:endParaRPr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r>
              <a:rPr lang="de-DE" sz="16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Schnupperstunde: </a:t>
            </a:r>
            <a:r>
              <a:rPr lang="en-US" sz="16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“Maps in your head”</a:t>
            </a:r>
            <a:endParaRPr lang="de-DE" sz="1600" b="1" u="sng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Task:</a:t>
            </a:r>
            <a:r>
              <a:rPr lang="en-US" sz="11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Try to copy the map of Africa, where you can see the </a:t>
            </a:r>
            <a:br>
              <a:rPr lang="en-US" sz="11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shape of the continent and the most important bodies of water, </a:t>
            </a:r>
            <a:br>
              <a:rPr lang="en-US" sz="11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mountain ranges, cities, …</a:t>
            </a:r>
            <a:endParaRPr lang="de-DE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>
              <a:lnSpc>
                <a:spcPct val="102000"/>
              </a:lnSpc>
              <a:spcAft>
                <a:spcPts val="800"/>
              </a:spcAft>
            </a:pPr>
            <a:r>
              <a:rPr lang="en-US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in groups of four or five people.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group will get one blank sheet of paper. 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hear a signal, the first person of each group </a:t>
            </a:r>
            <a:b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 up to the map, looks at it and tries to memorize as </a:t>
            </a:r>
            <a:b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information as possible. Concentrate for </a:t>
            </a:r>
            <a:r>
              <a:rPr lang="en-US" sz="11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seconds.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go back to your group and try to draw all the elements </a:t>
            </a:r>
            <a:b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remember on your white sheet of paper. </a:t>
            </a:r>
            <a:b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limit for this is </a:t>
            </a:r>
            <a:r>
              <a:rPr lang="en-US" sz="11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seconds.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that you take turns, and the next person goes to the map.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game is over after ten turns.</a:t>
            </a: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you should have a basic map of the Africa.</a:t>
            </a:r>
            <a:b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brain power &amp; good ideas!</a:t>
            </a: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srgbClr val="339966"/>
                </a:solidFill>
              </a:rPr>
              <a:t>Let‘s start </a:t>
            </a:r>
            <a:r>
              <a:rPr lang="de-DE">
                <a:solidFill>
                  <a:srgbClr val="339966"/>
                </a:solidFill>
              </a:rPr>
              <a:t>– Vorbereitung auf den Bilingualen Zug am Beispiel Geographie</a:t>
            </a:r>
            <a:endParaRPr/>
          </a:p>
        </p:txBody>
      </p:sp>
      <p:pic>
        <p:nvPicPr>
          <p:cNvPr id="5122" name="Picture 2" descr="C:\Users\di36pir\LRZ Sync+Share\RS AK Bilingualer Sachfachunterricht (Alexander Croessmann)\04_LIS aufgaben\GEOGRAPHIE\8\MAPS IN YOUR HEAD\bilder sailer\GEO_8_MAPS_karte_farbe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3296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27584" y="1450677"/>
            <a:ext cx="6048672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2000" b="1"/>
              <a:t>Vorgehensweise bei der Einführung des Bilingualen Zugs</a:t>
            </a:r>
            <a:endParaRPr lang="de-DE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6A1A5E7-7BD8-45B5-83AC-71AD741853E5}"/>
              </a:ext>
            </a:extLst>
          </p:cNvPr>
          <p:cNvSpPr/>
          <p:nvPr/>
        </p:nvSpPr>
        <p:spPr bwMode="auto">
          <a:xfrm>
            <a:off x="5286865" y="5095129"/>
            <a:ext cx="720080" cy="1829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r>
              <a:rPr lang="de-DE" sz="800"/>
              <a:t>© Clipdealer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605F6C-4D9E-49EE-B6EB-4806E9B4B8E2}"/>
              </a:ext>
            </a:extLst>
          </p:cNvPr>
          <p:cNvSpPr/>
          <p:nvPr/>
        </p:nvSpPr>
        <p:spPr bwMode="auto">
          <a:xfrm>
            <a:off x="1043608" y="5373216"/>
            <a:ext cx="5408801" cy="64640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de-DE" sz="1200" dirty="0" err="1"/>
              <a:t>Let‘s</a:t>
            </a:r>
            <a:r>
              <a:rPr lang="de-DE" sz="1200" dirty="0"/>
              <a:t> </a:t>
            </a:r>
            <a:r>
              <a:rPr lang="de-DE" sz="1200" dirty="0" err="1"/>
              <a:t>play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famous</a:t>
            </a:r>
            <a:r>
              <a:rPr lang="de-DE" sz="1200" dirty="0"/>
              <a:t> </a:t>
            </a:r>
            <a:r>
              <a:rPr lang="de-DE" sz="1200" dirty="0" err="1"/>
              <a:t>children‘s</a:t>
            </a:r>
            <a:r>
              <a:rPr lang="de-DE" sz="1200" dirty="0"/>
              <a:t> game “I </a:t>
            </a:r>
            <a:r>
              <a:rPr lang="de-DE" sz="1200" dirty="0" err="1"/>
              <a:t>spy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my</a:t>
            </a:r>
            <a:r>
              <a:rPr lang="de-DE" sz="1200" dirty="0"/>
              <a:t> </a:t>
            </a:r>
            <a:r>
              <a:rPr lang="de-DE" sz="1200" dirty="0" err="1"/>
              <a:t>little</a:t>
            </a:r>
            <a:r>
              <a:rPr lang="de-DE" sz="1200" dirty="0"/>
              <a:t> </a:t>
            </a:r>
            <a:r>
              <a:rPr lang="de-DE" sz="1200" dirty="0" err="1"/>
              <a:t>eye</a:t>
            </a:r>
            <a:r>
              <a:rPr lang="de-DE" sz="1200" dirty="0"/>
              <a:t>“</a:t>
            </a:r>
          </a:p>
          <a:p>
            <a:pPr algn="ctr"/>
            <a:r>
              <a:rPr lang="de-DE" sz="1200" dirty="0" err="1"/>
              <a:t>Example</a:t>
            </a:r>
            <a:r>
              <a:rPr lang="de-DE" sz="1200" dirty="0"/>
              <a:t>: I </a:t>
            </a:r>
            <a:r>
              <a:rPr lang="de-DE" sz="1200" dirty="0" err="1"/>
              <a:t>spy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my</a:t>
            </a:r>
            <a:r>
              <a:rPr lang="de-DE" sz="1200" dirty="0"/>
              <a:t> </a:t>
            </a:r>
            <a:r>
              <a:rPr lang="de-DE" sz="1200" dirty="0" err="1"/>
              <a:t>little</a:t>
            </a:r>
            <a:r>
              <a:rPr lang="de-DE" sz="1200" dirty="0"/>
              <a:t> </a:t>
            </a:r>
            <a:r>
              <a:rPr lang="de-DE" sz="1200" dirty="0" err="1"/>
              <a:t>eye</a:t>
            </a:r>
            <a:r>
              <a:rPr lang="de-DE" sz="1200" dirty="0"/>
              <a:t> </a:t>
            </a:r>
            <a:r>
              <a:rPr lang="de-DE" sz="1200" dirty="0" err="1"/>
              <a:t>something</a:t>
            </a:r>
            <a:r>
              <a:rPr lang="de-DE" sz="1200" dirty="0"/>
              <a:t>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south</a:t>
            </a:r>
            <a:r>
              <a:rPr lang="de-DE" sz="1200" dirty="0"/>
              <a:t> </a:t>
            </a:r>
            <a:r>
              <a:rPr lang="de-DE" sz="1200" dirty="0" err="1"/>
              <a:t>side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church</a:t>
            </a:r>
            <a:r>
              <a:rPr lang="de-DE" sz="1200"/>
              <a:t>.</a:t>
            </a:r>
          </a:p>
          <a:p>
            <a:pPr algn="ctr"/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 err="1">
                <a:sym typeface="Wingdings" panose="05000000000000000000" pitchFamily="2" charset="2"/>
              </a:rPr>
              <a:t>What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is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it</a:t>
            </a:r>
            <a:r>
              <a:rPr lang="de-DE" sz="1200" dirty="0">
                <a:sym typeface="Wingdings" panose="05000000000000000000" pitchFamily="2" charset="2"/>
              </a:rPr>
              <a:t>? The </a:t>
            </a:r>
            <a:r>
              <a:rPr lang="de-DE" sz="1200" dirty="0" err="1">
                <a:sym typeface="Wingdings" panose="05000000000000000000" pitchFamily="2" charset="2"/>
              </a:rPr>
              <a:t>person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who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guesses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it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first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correctly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can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ask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the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next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question</a:t>
            </a:r>
            <a:r>
              <a:rPr lang="de-DE" sz="1200" dirty="0">
                <a:sym typeface="Wingdings" panose="05000000000000000000" pitchFamily="2" charset="2"/>
              </a:rPr>
              <a:t>.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18633"/>
            <a:ext cx="4141634" cy="275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75454" y="2060848"/>
            <a:ext cx="6035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 sz="2400"/>
            </a:pPr>
            <a:r>
              <a:rPr lang="de-DE" sz="16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Schnupperstunde</a:t>
            </a:r>
            <a:r>
              <a:rPr lang="de-DE" sz="16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u="sng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spy with my little eye…”</a:t>
            </a:r>
            <a:endParaRPr lang="de-DE" sz="1600" u="sng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9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2"/>
          <p:cNvSpPr>
            <a:spLocks/>
          </p:cNvSpPr>
          <p:nvPr/>
        </p:nvSpPr>
        <p:spPr bwMode="auto">
          <a:xfrm>
            <a:off x="827584" y="1484784"/>
            <a:ext cx="6552729" cy="304698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buSzPct val="100000"/>
              <a:defRPr sz="2400"/>
            </a:pPr>
            <a:r>
              <a:rPr lang="de-DE" sz="2000" b="1"/>
              <a:t>Vorgehensweise bei der Einführung des Bilingualen Zugs</a:t>
            </a:r>
            <a:endParaRPr/>
          </a:p>
          <a:p>
            <a:pPr>
              <a:buSzPct val="100000"/>
              <a:defRPr sz="2400"/>
            </a:pPr>
            <a:endParaRPr lang="de-DE" sz="2000"/>
          </a:p>
          <a:p>
            <a:pPr>
              <a:buSzPct val="100000"/>
              <a:defRPr sz="2400"/>
            </a:pPr>
            <a:r>
              <a:rPr lang="de-DE" sz="1600" b="1" u="sng">
                <a:solidFill>
                  <a:schemeClr val="tx1"/>
                </a:solidFill>
                <a:latin typeface="Arial"/>
                <a:cs typeface="Arial"/>
              </a:rPr>
              <a:t>Elterninformationsschreiben</a:t>
            </a:r>
          </a:p>
          <a:p>
            <a:pPr>
              <a:buSzPct val="100000"/>
              <a:defRPr sz="2400"/>
            </a:pPr>
            <a:endParaRPr lang="de-DE" sz="1600" b="1" u="sng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Informationsschreiben mit Möglichkeit </a:t>
            </a:r>
            <a:br>
              <a:rPr lang="de-DE" sz="160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der verbindlichen Anmeldung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Nach endgültiger Bestandsaufnahme </a:t>
            </a:r>
            <a:br>
              <a:rPr lang="de-DE" sz="160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Informationsschreiben mit weiteren Details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400"/>
            </a:pP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Vorlagen für Elternbriefe unter: </a:t>
            </a:r>
          </a:p>
        </p:txBody>
      </p:sp>
      <p:sp>
        <p:nvSpPr>
          <p:cNvPr id="6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err="1">
                <a:solidFill>
                  <a:srgbClr val="339966"/>
                </a:solidFill>
              </a:rPr>
              <a:t>Let‘s</a:t>
            </a:r>
            <a:r>
              <a:rPr lang="de-DE">
                <a:solidFill>
                  <a:srgbClr val="339966"/>
                </a:solidFill>
              </a:rPr>
              <a:t> </a:t>
            </a:r>
            <a:r>
              <a:rPr lang="de-DE" err="1">
                <a:solidFill>
                  <a:srgbClr val="339966"/>
                </a:solidFill>
              </a:rPr>
              <a:t>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DCBA56-A7C8-4D29-BCE2-0689783FD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42" y="1987942"/>
            <a:ext cx="3024336" cy="254383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699792" y="5373216"/>
            <a:ext cx="4572000" cy="568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https://www.bilingual.bayern.de/realschule/informationen/fuer-schulen/download-informationsmaterial-fuer-schulen/</a:t>
            </a:r>
          </a:p>
        </p:txBody>
      </p:sp>
    </p:spTree>
    <p:extLst>
      <p:ext uri="{BB962C8B-B14F-4D97-AF65-F5344CB8AC3E}">
        <p14:creationId xmlns:p14="http://schemas.microsoft.com/office/powerpoint/2010/main" val="225165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>
            <a:extLst>
              <a:ext uri="{FF2B5EF4-FFF2-40B4-BE49-F238E27FC236}">
                <a16:creationId xmlns:a16="http://schemas.microsoft.com/office/drawing/2014/main" id="{7F043569-1E0A-44FB-9D14-BE6650CF1994}"/>
              </a:ext>
            </a:extLst>
          </p:cNvPr>
          <p:cNvSpPr>
            <a:spLocks/>
          </p:cNvSpPr>
          <p:nvPr/>
        </p:nvSpPr>
        <p:spPr bwMode="auto">
          <a:xfrm>
            <a:off x="8347394" y="765067"/>
            <a:ext cx="677106" cy="5616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	VORGEHENSWEISE</a:t>
            </a: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7"/>
          <p:cNvSpPr>
            <a:spLocks/>
          </p:cNvSpPr>
          <p:nvPr/>
        </p:nvSpPr>
        <p:spPr bwMode="auto">
          <a:xfrm>
            <a:off x="179512" y="836712"/>
            <a:ext cx="81678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>
                <a:solidFill>
                  <a:srgbClr val="339966"/>
                </a:solidFill>
              </a:rPr>
              <a:t>Let‘s start</a:t>
            </a:r>
            <a:r>
              <a:rPr lang="de-DE">
                <a:solidFill>
                  <a:srgbClr val="339966"/>
                </a:solidFill>
              </a:rPr>
              <a:t> – Vorbereitung auf den Bilingualen Zug am Beispiel Geographie</a:t>
            </a: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41" y="1412776"/>
            <a:ext cx="3816424" cy="507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24328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andard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1182</Words>
  <Application>Microsoft Office PowerPoint</Application>
  <DocSecurity>0</DocSecurity>
  <PresentationFormat>Bildschirmpräsentation (4:3)</PresentationFormat>
  <Paragraphs>202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Calibri</vt:lpstr>
      <vt:lpstr>FreeSans</vt:lpstr>
      <vt:lpstr>Helvetica</vt:lpstr>
      <vt:lpstr>MV Boli</vt:lpstr>
      <vt:lpstr>Symbol</vt:lpstr>
      <vt:lpstr>Times New Roman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Sailer, Ariane</dc:creator>
  <cp:lastModifiedBy>Hartl Stefanie</cp:lastModifiedBy>
  <cp:revision>344</cp:revision>
  <dcterms:modified xsi:type="dcterms:W3CDTF">2021-02-17T08:46:05Z</dcterms:modified>
  <dc:identifier/>
  <dc:language/>
  <cp:version/>
</cp:coreProperties>
</file>