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16" r:id="rId7"/>
    <p:sldId id="266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1" r:id="rId17"/>
    <p:sldId id="262" r:id="rId18"/>
    <p:sldId id="26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  <p:sldId id="284" r:id="rId30"/>
    <p:sldId id="285" r:id="rId31"/>
    <p:sldId id="288" r:id="rId32"/>
    <p:sldId id="289" r:id="rId33"/>
    <p:sldId id="290" r:id="rId34"/>
    <p:sldId id="291" r:id="rId35"/>
    <p:sldId id="292" r:id="rId36"/>
    <p:sldId id="293" r:id="rId37"/>
    <p:sldId id="300" r:id="rId38"/>
    <p:sldId id="294" r:id="rId39"/>
    <p:sldId id="295" r:id="rId40"/>
    <p:sldId id="296" r:id="rId41"/>
    <p:sldId id="297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2" r:id="rId53"/>
    <p:sldId id="313" r:id="rId54"/>
    <p:sldId id="314" r:id="rId55"/>
    <p:sldId id="315" r:id="rId56"/>
    <p:sldId id="318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8" d="100"/>
          <a:sy n="18" d="100"/>
        </p:scale>
        <p:origin x="88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archives.gov.uk/doc/open-government-licence/version/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archives.gov.uk/doc/open-government-licence/version/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Willkommen zur WR-</a:t>
            </a:r>
            <a:r>
              <a:rPr lang="de-DE" dirty="0" err="1"/>
              <a:t>bili</a:t>
            </a:r>
            <a:r>
              <a:rPr lang="de-DE" dirty="0"/>
              <a:t> E-session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Bitte Smartphone/Tablet mit QR-Reader bereitlegen!</a:t>
            </a:r>
          </a:p>
        </p:txBody>
      </p:sp>
    </p:spTree>
    <p:extLst>
      <p:ext uri="{BB962C8B-B14F-4D97-AF65-F5344CB8AC3E}">
        <p14:creationId xmlns:p14="http://schemas.microsoft.com/office/powerpoint/2010/main" val="30495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29" y="5223932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1/2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" y="-1"/>
            <a:ext cx="8300641" cy="5533761"/>
          </a:xfrm>
        </p:spPr>
      </p:pic>
    </p:spTree>
    <p:extLst>
      <p:ext uri="{BB962C8B-B14F-4D97-AF65-F5344CB8AC3E}">
        <p14:creationId xmlns:p14="http://schemas.microsoft.com/office/powerpoint/2010/main" val="106516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29" y="5223932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1/3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" y="-1"/>
            <a:ext cx="8300641" cy="5533760"/>
          </a:xfrm>
        </p:spPr>
      </p:pic>
    </p:spTree>
    <p:extLst>
      <p:ext uri="{BB962C8B-B14F-4D97-AF65-F5344CB8AC3E}">
        <p14:creationId xmlns:p14="http://schemas.microsoft.com/office/powerpoint/2010/main" val="347599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29" y="5223932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1/4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" y="-1"/>
            <a:ext cx="8300640" cy="5533760"/>
          </a:xfrm>
        </p:spPr>
      </p:pic>
    </p:spTree>
    <p:extLst>
      <p:ext uri="{BB962C8B-B14F-4D97-AF65-F5344CB8AC3E}">
        <p14:creationId xmlns:p14="http://schemas.microsoft.com/office/powerpoint/2010/main" val="29753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29" y="5223932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1/5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" y="-1"/>
            <a:ext cx="8300640" cy="5533760"/>
          </a:xfrm>
        </p:spPr>
      </p:pic>
    </p:spTree>
    <p:extLst>
      <p:ext uri="{BB962C8B-B14F-4D97-AF65-F5344CB8AC3E}">
        <p14:creationId xmlns:p14="http://schemas.microsoft.com/office/powerpoint/2010/main" val="121284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29" y="5223932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1/6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" y="-1"/>
            <a:ext cx="8300640" cy="5533760"/>
          </a:xfrm>
        </p:spPr>
      </p:pic>
    </p:spTree>
    <p:extLst>
      <p:ext uri="{BB962C8B-B14F-4D97-AF65-F5344CB8AC3E}">
        <p14:creationId xmlns:p14="http://schemas.microsoft.com/office/powerpoint/2010/main" val="13651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572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key</a:t>
            </a:r>
            <a:br>
              <a:rPr lang="de-DE" dirty="0"/>
            </a:b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673" y="77560"/>
            <a:ext cx="8399809" cy="66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5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WR-</a:t>
            </a:r>
            <a:r>
              <a:rPr lang="de-DE" dirty="0" err="1"/>
              <a:t>Bili</a:t>
            </a:r>
            <a:r>
              <a:rPr lang="de-DE" dirty="0"/>
              <a:t> in der </a:t>
            </a:r>
            <a:r>
              <a:rPr lang="de-DE" dirty="0" err="1"/>
              <a:t>praxis</a:t>
            </a:r>
            <a:r>
              <a:rPr lang="de-DE" dirty="0"/>
              <a:t> II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de-DE" sz="4000" b="1" dirty="0"/>
              <a:t>A </a:t>
            </a:r>
            <a:r>
              <a:rPr lang="de-DE" sz="4000" b="1" dirty="0" err="1"/>
              <a:t>free</a:t>
            </a:r>
            <a:r>
              <a:rPr lang="de-DE" sz="4000" b="1" dirty="0"/>
              <a:t> lunch?</a:t>
            </a:r>
          </a:p>
          <a:p>
            <a:pPr algn="ctr"/>
            <a:r>
              <a:rPr lang="de-DE" sz="4000" b="1" dirty="0"/>
              <a:t>„</a:t>
            </a:r>
            <a:r>
              <a:rPr lang="de-DE" sz="4000" b="1" dirty="0" err="1"/>
              <a:t>There</a:t>
            </a:r>
            <a:r>
              <a:rPr lang="de-DE" sz="4000" b="1" dirty="0"/>
              <a:t> </a:t>
            </a:r>
            <a:r>
              <a:rPr lang="de-DE" sz="4000" b="1" dirty="0" err="1"/>
              <a:t>is</a:t>
            </a:r>
            <a:r>
              <a:rPr lang="de-DE" sz="4000" b="1" dirty="0"/>
              <a:t> </a:t>
            </a:r>
            <a:r>
              <a:rPr lang="de-DE" sz="4000" b="1" dirty="0" err="1"/>
              <a:t>no</a:t>
            </a:r>
            <a:r>
              <a:rPr lang="de-DE" sz="4000" b="1" dirty="0"/>
              <a:t> such </a:t>
            </a:r>
            <a:r>
              <a:rPr lang="de-DE" sz="4000" b="1" dirty="0" err="1"/>
              <a:t>thing</a:t>
            </a:r>
            <a:r>
              <a:rPr lang="de-DE" sz="4000" b="1" dirty="0"/>
              <a:t> </a:t>
            </a:r>
            <a:r>
              <a:rPr lang="de-DE" sz="4000" b="1" dirty="0" err="1"/>
              <a:t>as</a:t>
            </a:r>
            <a:r>
              <a:rPr lang="de-DE" sz="4000" b="1" dirty="0"/>
              <a:t> a </a:t>
            </a:r>
            <a:r>
              <a:rPr lang="de-DE" sz="4000" b="1" dirty="0" err="1"/>
              <a:t>free</a:t>
            </a:r>
            <a:r>
              <a:rPr lang="de-DE" sz="4000" b="1" dirty="0"/>
              <a:t> lunch.“</a:t>
            </a:r>
          </a:p>
        </p:txBody>
      </p:sp>
    </p:spTree>
    <p:extLst>
      <p:ext uri="{BB962C8B-B14F-4D97-AF65-F5344CB8AC3E}">
        <p14:creationId xmlns:p14="http://schemas.microsoft.com/office/powerpoint/2010/main" val="79835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8" t="9573" r="988" b="-9573"/>
          <a:stretch/>
        </p:blipFill>
        <p:spPr>
          <a:xfrm>
            <a:off x="2133599" y="101600"/>
            <a:ext cx="6742249" cy="6991169"/>
          </a:xfrm>
        </p:spPr>
      </p:pic>
    </p:spTree>
    <p:extLst>
      <p:ext uri="{BB962C8B-B14F-4D97-AF65-F5344CB8AC3E}">
        <p14:creationId xmlns:p14="http://schemas.microsoft.com/office/powerpoint/2010/main" val="58542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r>
              <a:rPr lang="de-DE" sz="2000" dirty="0"/>
              <a:t>https://www.stlouisfed.org/education/economic-lowdown-video-series/no-such-thing-free-lunch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3" y="1715294"/>
            <a:ext cx="3328988" cy="2057400"/>
          </a:xfrm>
        </p:spPr>
      </p:pic>
    </p:spTree>
    <p:extLst>
      <p:ext uri="{BB962C8B-B14F-4D97-AF65-F5344CB8AC3E}">
        <p14:creationId xmlns:p14="http://schemas.microsoft.com/office/powerpoint/2010/main" val="334115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2/1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720" y="189410"/>
            <a:ext cx="7958966" cy="54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4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666206"/>
            <a:ext cx="6285685" cy="5328193"/>
          </a:xfrm>
        </p:spPr>
        <p:txBody>
          <a:bodyPr/>
          <a:lstStyle/>
          <a:p>
            <a:r>
              <a:rPr lang="de-DE" i="1" dirty="0"/>
              <a:t>„The </a:t>
            </a:r>
            <a:r>
              <a:rPr lang="de-DE" i="1" dirty="0" err="1"/>
              <a:t>best</a:t>
            </a:r>
            <a:r>
              <a:rPr lang="de-DE" i="1" dirty="0"/>
              <a:t> </a:t>
            </a:r>
            <a:r>
              <a:rPr lang="de-DE" i="1" dirty="0" err="1"/>
              <a:t>education</a:t>
            </a:r>
            <a:r>
              <a:rPr lang="de-DE" i="1" dirty="0"/>
              <a:t> </a:t>
            </a:r>
            <a:r>
              <a:rPr lang="de-DE" i="1" dirty="0" err="1"/>
              <a:t>consists</a:t>
            </a:r>
            <a:r>
              <a:rPr lang="de-DE" i="1" dirty="0"/>
              <a:t> in </a:t>
            </a:r>
            <a:r>
              <a:rPr lang="de-DE" i="1" dirty="0" err="1"/>
              <a:t>immunizing</a:t>
            </a:r>
            <a:r>
              <a:rPr lang="de-DE" i="1" dirty="0"/>
              <a:t> </a:t>
            </a:r>
            <a:r>
              <a:rPr lang="de-DE" i="1" dirty="0" err="1"/>
              <a:t>people</a:t>
            </a:r>
            <a:r>
              <a:rPr lang="de-DE" i="1" dirty="0"/>
              <a:t> </a:t>
            </a:r>
            <a:r>
              <a:rPr lang="de-DE" i="1" dirty="0" err="1"/>
              <a:t>against</a:t>
            </a:r>
            <a:r>
              <a:rPr lang="de-DE" i="1" dirty="0"/>
              <a:t> </a:t>
            </a:r>
            <a:r>
              <a:rPr lang="de-DE" i="1" dirty="0" err="1"/>
              <a:t>systematic</a:t>
            </a:r>
            <a:r>
              <a:rPr lang="de-DE" i="1" dirty="0"/>
              <a:t> </a:t>
            </a:r>
            <a:r>
              <a:rPr lang="de-DE" i="1" dirty="0" err="1"/>
              <a:t>attempts</a:t>
            </a:r>
            <a:r>
              <a:rPr lang="de-DE" i="1" dirty="0"/>
              <a:t> at </a:t>
            </a:r>
            <a:r>
              <a:rPr lang="de-DE" i="1" dirty="0" err="1"/>
              <a:t>education</a:t>
            </a:r>
            <a:r>
              <a:rPr lang="de-DE" i="1" dirty="0"/>
              <a:t>.“</a:t>
            </a:r>
            <a:br>
              <a:rPr lang="de-DE" i="1" dirty="0"/>
            </a:br>
            <a:r>
              <a:rPr lang="de-DE" sz="2400" dirty="0"/>
              <a:t>Paul Karl </a:t>
            </a:r>
            <a:r>
              <a:rPr lang="de-DE" sz="2400" dirty="0" err="1"/>
              <a:t>Feyerabend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57" y="0"/>
            <a:ext cx="4447040" cy="3335280"/>
          </a:xfrm>
        </p:spPr>
      </p:pic>
    </p:spTree>
    <p:extLst>
      <p:ext uri="{BB962C8B-B14F-4D97-AF65-F5344CB8AC3E}">
        <p14:creationId xmlns:p14="http://schemas.microsoft.com/office/powerpoint/2010/main" val="1616760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2/2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002" y="215536"/>
            <a:ext cx="8226124" cy="55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9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2/3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315" y="163286"/>
            <a:ext cx="7979862" cy="56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2/4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170" y="215537"/>
            <a:ext cx="8422956" cy="55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27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2/5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299" y="333103"/>
            <a:ext cx="8620524" cy="52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37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2/6 </a:t>
            </a:r>
            <a:r>
              <a:rPr lang="de-DE" sz="1000" dirty="0"/>
              <a:t>www.stlouisfed.org/education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476" y="228600"/>
            <a:ext cx="8723970" cy="53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5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50933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key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56"/>
          <a:stretch/>
        </p:blipFill>
        <p:spPr>
          <a:xfrm>
            <a:off x="1950720" y="0"/>
            <a:ext cx="7467600" cy="68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14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612" y="199503"/>
            <a:ext cx="8112034" cy="64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95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888" y="117566"/>
            <a:ext cx="8591392" cy="66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5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WR-</a:t>
            </a:r>
            <a:r>
              <a:rPr lang="de-DE" dirty="0" err="1"/>
              <a:t>Bili</a:t>
            </a:r>
            <a:r>
              <a:rPr lang="de-DE" dirty="0"/>
              <a:t> in der </a:t>
            </a:r>
            <a:r>
              <a:rPr lang="de-DE" dirty="0" err="1"/>
              <a:t>praxis</a:t>
            </a:r>
            <a:r>
              <a:rPr lang="de-DE" dirty="0"/>
              <a:t> III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de-DE" sz="4000" b="1" dirty="0"/>
          </a:p>
          <a:p>
            <a:pPr algn="ctr"/>
            <a:r>
              <a:rPr lang="de-DE" sz="4000" b="1" dirty="0"/>
              <a:t>Career Services</a:t>
            </a:r>
          </a:p>
        </p:txBody>
      </p:sp>
    </p:spTree>
    <p:extLst>
      <p:ext uri="{BB962C8B-B14F-4D97-AF65-F5344CB8AC3E}">
        <p14:creationId xmlns:p14="http://schemas.microsoft.com/office/powerpoint/2010/main" val="2492369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57375" cy="14192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761" y="6230983"/>
            <a:ext cx="8534400" cy="5341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54A4C"/>
                </a:solidFill>
                <a:latin typeface="nta"/>
              </a:rPr>
              <a:t> </a:t>
            </a:r>
            <a:r>
              <a:rPr lang="en-US" sz="1000" dirty="0">
                <a:solidFill>
                  <a:srgbClr val="454A4C"/>
                </a:solidFill>
                <a:latin typeface="nta"/>
              </a:rPr>
              <a:t>All content is available under the </a:t>
            </a:r>
            <a:r>
              <a:rPr lang="en-US" sz="1000" dirty="0">
                <a:solidFill>
                  <a:srgbClr val="454A4C"/>
                </a:solidFill>
                <a:latin typeface="nta"/>
                <a:hlinkClick r:id="rId3"/>
              </a:rPr>
              <a:t>Open Government </a:t>
            </a:r>
            <a:r>
              <a:rPr lang="en-US" sz="1000" dirty="0" err="1">
                <a:solidFill>
                  <a:srgbClr val="454A4C"/>
                </a:solidFill>
                <a:latin typeface="nta"/>
                <a:hlinkClick r:id="rId3"/>
              </a:rPr>
              <a:t>Licence</a:t>
            </a:r>
            <a:r>
              <a:rPr lang="en-US" sz="1000" dirty="0">
                <a:solidFill>
                  <a:srgbClr val="454A4C"/>
                </a:solidFill>
                <a:latin typeface="nta"/>
                <a:hlinkClick r:id="rId3"/>
              </a:rPr>
              <a:t> v3.0</a:t>
            </a:r>
            <a:r>
              <a:rPr lang="en-US" sz="1000" dirty="0">
                <a:solidFill>
                  <a:srgbClr val="454A4C"/>
                </a:solidFill>
                <a:latin typeface="nta"/>
              </a:rPr>
              <a:t>, except </a:t>
            </a:r>
            <a:r>
              <a:rPr lang="en-US" sz="900" dirty="0">
                <a:solidFill>
                  <a:srgbClr val="454A4C"/>
                </a:solidFill>
                <a:latin typeface="nta"/>
              </a:rPr>
              <a:t>where otherwise stated</a:t>
            </a:r>
            <a:endParaRPr lang="de-DE" sz="9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55371" y="365759"/>
            <a:ext cx="9157063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666206"/>
            <a:ext cx="6285685" cy="5328193"/>
          </a:xfrm>
        </p:spPr>
        <p:txBody>
          <a:bodyPr>
            <a:normAutofit fontScale="90000"/>
          </a:bodyPr>
          <a:lstStyle/>
          <a:p>
            <a:r>
              <a:rPr lang="de-DE" i="1" dirty="0"/>
              <a:t>„</a:t>
            </a:r>
            <a:r>
              <a:rPr lang="de-DE" i="1" dirty="0" err="1"/>
              <a:t>Scientists</a:t>
            </a:r>
            <a:r>
              <a:rPr lang="de-DE" i="1" dirty="0"/>
              <a:t> </a:t>
            </a:r>
            <a:r>
              <a:rPr lang="de-DE" i="1" dirty="0" err="1"/>
              <a:t>work</a:t>
            </a:r>
            <a:r>
              <a:rPr lang="de-DE" i="1" dirty="0"/>
              <a:t> </a:t>
            </a:r>
            <a:r>
              <a:rPr lang="de-DE" i="1" dirty="0" err="1"/>
              <a:t>from</a:t>
            </a:r>
            <a:r>
              <a:rPr lang="de-DE" i="1" dirty="0"/>
              <a:t> </a:t>
            </a:r>
            <a:r>
              <a:rPr lang="de-DE" i="1" dirty="0" err="1"/>
              <a:t>models</a:t>
            </a:r>
            <a:r>
              <a:rPr lang="de-DE" i="1" dirty="0"/>
              <a:t> </a:t>
            </a:r>
            <a:r>
              <a:rPr lang="de-DE" i="1" dirty="0" err="1"/>
              <a:t>acquired</a:t>
            </a:r>
            <a:r>
              <a:rPr lang="de-DE" i="1" dirty="0"/>
              <a:t> </a:t>
            </a:r>
            <a:r>
              <a:rPr lang="de-DE" i="1" dirty="0" err="1"/>
              <a:t>through</a:t>
            </a:r>
            <a:r>
              <a:rPr lang="de-DE" i="1" dirty="0"/>
              <a:t> </a:t>
            </a:r>
            <a:r>
              <a:rPr lang="de-DE" i="1" dirty="0" err="1"/>
              <a:t>education</a:t>
            </a:r>
            <a:r>
              <a:rPr lang="de-DE" i="1" dirty="0"/>
              <a:t> […] </a:t>
            </a:r>
            <a:r>
              <a:rPr lang="de-DE" i="1" dirty="0" err="1"/>
              <a:t>often</a:t>
            </a:r>
            <a:r>
              <a:rPr lang="de-DE" i="1" dirty="0"/>
              <a:t> </a:t>
            </a:r>
            <a:r>
              <a:rPr lang="de-DE" i="1" dirty="0" err="1"/>
              <a:t>without</a:t>
            </a:r>
            <a:r>
              <a:rPr lang="de-DE" i="1" dirty="0"/>
              <a:t> </a:t>
            </a:r>
            <a:r>
              <a:rPr lang="de-DE" i="1" dirty="0" err="1"/>
              <a:t>quite</a:t>
            </a:r>
            <a:r>
              <a:rPr lang="de-DE" i="1" dirty="0"/>
              <a:t> </a:t>
            </a:r>
            <a:r>
              <a:rPr lang="de-DE" i="1" dirty="0" err="1"/>
              <a:t>knowing</a:t>
            </a:r>
            <a:r>
              <a:rPr lang="de-DE" i="1" dirty="0"/>
              <a:t> […] </a:t>
            </a:r>
            <a:r>
              <a:rPr lang="de-DE" i="1" dirty="0" err="1"/>
              <a:t>what</a:t>
            </a:r>
            <a:r>
              <a:rPr lang="de-DE" i="1" dirty="0"/>
              <a:t> </a:t>
            </a:r>
            <a:r>
              <a:rPr lang="de-DE" i="1" dirty="0" err="1"/>
              <a:t>characteristics</a:t>
            </a:r>
            <a:r>
              <a:rPr lang="de-DE" i="1" dirty="0"/>
              <a:t> </a:t>
            </a:r>
            <a:r>
              <a:rPr lang="de-DE" i="1" dirty="0" err="1"/>
              <a:t>have</a:t>
            </a:r>
            <a:r>
              <a:rPr lang="de-DE" i="1" dirty="0"/>
              <a:t> </a:t>
            </a:r>
            <a:r>
              <a:rPr lang="de-DE" i="1" dirty="0" err="1"/>
              <a:t>given</a:t>
            </a:r>
            <a:r>
              <a:rPr lang="de-DE" i="1" dirty="0"/>
              <a:t> </a:t>
            </a:r>
            <a:r>
              <a:rPr lang="de-DE" i="1" dirty="0" err="1"/>
              <a:t>these</a:t>
            </a:r>
            <a:r>
              <a:rPr lang="de-DE" i="1" dirty="0"/>
              <a:t> </a:t>
            </a:r>
            <a:r>
              <a:rPr lang="de-DE" i="1" dirty="0" err="1"/>
              <a:t>models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status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community</a:t>
            </a:r>
            <a:r>
              <a:rPr lang="de-DE" i="1" dirty="0"/>
              <a:t> </a:t>
            </a:r>
            <a:r>
              <a:rPr lang="de-DE" i="1" dirty="0" err="1"/>
              <a:t>paradigms</a:t>
            </a:r>
            <a:r>
              <a:rPr lang="de-DE" i="1" dirty="0"/>
              <a:t>.“</a:t>
            </a:r>
            <a:br>
              <a:rPr lang="de-DE" i="1" dirty="0"/>
            </a:br>
            <a:r>
              <a:rPr lang="de-DE" sz="2400" dirty="0"/>
              <a:t>Thomas Samuel </a:t>
            </a:r>
            <a:r>
              <a:rPr lang="de-DE" sz="2400" dirty="0" err="1"/>
              <a:t>kuhn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57" y="0"/>
            <a:ext cx="4447040" cy="3335280"/>
          </a:xfrm>
        </p:spPr>
      </p:pic>
    </p:spTree>
    <p:extLst>
      <p:ext uri="{BB962C8B-B14F-4D97-AF65-F5344CB8AC3E}">
        <p14:creationId xmlns:p14="http://schemas.microsoft.com/office/powerpoint/2010/main" val="235951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r>
              <a:rPr lang="de-DE" sz="2000" dirty="0"/>
              <a:t>https://nationalcareers.service.gov.uk/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912" y="1735931"/>
            <a:ext cx="3224847" cy="256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17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57375" cy="14192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075" y="5715241"/>
            <a:ext cx="8534400" cy="15070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54A4C"/>
                </a:solidFill>
                <a:latin typeface="nta"/>
              </a:rPr>
              <a:t> </a:t>
            </a:r>
            <a:r>
              <a:rPr lang="en-US" sz="900" dirty="0">
                <a:solidFill>
                  <a:srgbClr val="454A4C"/>
                </a:solidFill>
                <a:latin typeface="nta"/>
              </a:rPr>
              <a:t>All content is available under the </a:t>
            </a:r>
            <a:r>
              <a:rPr lang="en-US" sz="900" dirty="0">
                <a:solidFill>
                  <a:srgbClr val="454A4C"/>
                </a:solidFill>
                <a:latin typeface="nta"/>
                <a:hlinkClick r:id="rId3"/>
              </a:rPr>
              <a:t>Open Government </a:t>
            </a:r>
            <a:r>
              <a:rPr lang="en-US" sz="900" dirty="0" err="1">
                <a:solidFill>
                  <a:srgbClr val="454A4C"/>
                </a:solidFill>
                <a:latin typeface="nta"/>
                <a:hlinkClick r:id="rId3"/>
              </a:rPr>
              <a:t>Licence</a:t>
            </a:r>
            <a:r>
              <a:rPr lang="en-US" sz="900" dirty="0">
                <a:solidFill>
                  <a:srgbClr val="454A4C"/>
                </a:solidFill>
                <a:latin typeface="nta"/>
                <a:hlinkClick r:id="rId3"/>
              </a:rPr>
              <a:t> v3.0</a:t>
            </a:r>
            <a:r>
              <a:rPr lang="en-US" sz="900" dirty="0">
                <a:solidFill>
                  <a:srgbClr val="454A4C"/>
                </a:solidFill>
                <a:latin typeface="nta"/>
              </a:rPr>
              <a:t>, except where otherwise stated</a:t>
            </a:r>
            <a:endParaRPr lang="de-DE" sz="9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24137" y="241662"/>
            <a:ext cx="7878400" cy="60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53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r>
              <a:rPr lang="de-DE" sz="2000" dirty="0"/>
              <a:t>https://beta.nationalcareers.service.gov.uk/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825" y="1674019"/>
            <a:ext cx="2888615" cy="26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5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2675" cy="26098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5451" y="385490"/>
            <a:ext cx="9039497" cy="61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95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sz="2000" dirty="0"/>
              <a:t>https://www.prospects.ac.uk/careers-advice/applying-for-jobs/write-a-successful-job-application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5100" y="1683543"/>
            <a:ext cx="3052717" cy="25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2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752" y="685799"/>
            <a:ext cx="10610247" cy="46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69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sz="2000" dirty="0"/>
              <a:t>https://www.bbc.co.uk/bitesize/articles/zrtqqp3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487" y="1745456"/>
            <a:ext cx="3157083" cy="25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37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WR-</a:t>
            </a:r>
            <a:r>
              <a:rPr lang="de-DE" dirty="0" err="1"/>
              <a:t>Bili</a:t>
            </a:r>
            <a:r>
              <a:rPr lang="de-DE" dirty="0"/>
              <a:t> in der </a:t>
            </a:r>
            <a:r>
              <a:rPr lang="de-DE" dirty="0" err="1"/>
              <a:t>praxis</a:t>
            </a:r>
            <a:r>
              <a:rPr lang="de-DE" dirty="0"/>
              <a:t> 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de-DE" sz="4000" b="1" dirty="0"/>
          </a:p>
          <a:p>
            <a:pPr algn="ctr"/>
            <a:r>
              <a:rPr lang="de-DE" sz="4000" b="1" dirty="0"/>
              <a:t>BBC BITESIZE</a:t>
            </a:r>
          </a:p>
        </p:txBody>
      </p:sp>
    </p:spTree>
    <p:extLst>
      <p:ext uri="{BB962C8B-B14F-4D97-AF65-F5344CB8AC3E}">
        <p14:creationId xmlns:p14="http://schemas.microsoft.com/office/powerpoint/2010/main" val="2402643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824" y="5350933"/>
            <a:ext cx="8534400" cy="1507067"/>
          </a:xfrm>
        </p:spPr>
        <p:txBody>
          <a:bodyPr/>
          <a:lstStyle/>
          <a:p>
            <a:r>
              <a:rPr lang="de-DE" dirty="0"/>
              <a:t>BBC </a:t>
            </a:r>
            <a:r>
              <a:rPr lang="de-DE" dirty="0" err="1"/>
              <a:t>Bitesize</a:t>
            </a:r>
            <a:r>
              <a:rPr lang="de-DE" dirty="0"/>
              <a:t>: </a:t>
            </a:r>
            <a:r>
              <a:rPr lang="de-DE" sz="1800" dirty="0"/>
              <a:t>https://www.bbc.co.uk/bitesize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635" y="411479"/>
            <a:ext cx="8208512" cy="47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9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691" y="0"/>
            <a:ext cx="6975566" cy="66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    </a:t>
            </a:r>
            <a:r>
              <a:rPr lang="de-DE" dirty="0" err="1"/>
              <a:t>Anything</a:t>
            </a:r>
            <a:r>
              <a:rPr lang="de-DE" dirty="0"/>
              <a:t> Goes?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48" y="672736"/>
            <a:ext cx="7339569" cy="4056017"/>
          </a:xfrm>
        </p:spPr>
      </p:pic>
    </p:spTree>
    <p:extLst>
      <p:ext uri="{BB962C8B-B14F-4D97-AF65-F5344CB8AC3E}">
        <p14:creationId xmlns:p14="http://schemas.microsoft.com/office/powerpoint/2010/main" val="2500574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778" y="5146538"/>
            <a:ext cx="8534400" cy="1507067"/>
          </a:xfrm>
        </p:spPr>
        <p:txBody>
          <a:bodyPr>
            <a:normAutofit/>
          </a:bodyPr>
          <a:lstStyle/>
          <a:p>
            <a:r>
              <a:rPr lang="de-DE" sz="1200" b="1" i="1" dirty="0"/>
              <a:t>Copyright © 2022 BBC.</a:t>
            </a:r>
            <a:r>
              <a:rPr lang="de-DE" sz="1200" dirty="0"/>
              <a:t> 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650" y="0"/>
            <a:ext cx="4877389" cy="66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55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023" y="5179664"/>
            <a:ext cx="8534400" cy="1507067"/>
          </a:xfrm>
        </p:spPr>
        <p:txBody>
          <a:bodyPr>
            <a:normAutofit/>
          </a:bodyPr>
          <a:lstStyle/>
          <a:p>
            <a:r>
              <a:rPr lang="de-DE" sz="1200" b="1" i="1" dirty="0"/>
              <a:t>Copyright © 2022 BBC.</a:t>
            </a:r>
            <a:r>
              <a:rPr lang="de-DE" sz="1200" dirty="0"/>
              <a:t> 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882" y="267787"/>
            <a:ext cx="7719784" cy="60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30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WR-</a:t>
            </a:r>
            <a:r>
              <a:rPr lang="de-DE" dirty="0" err="1"/>
              <a:t>Bili</a:t>
            </a:r>
            <a:r>
              <a:rPr lang="de-DE" dirty="0"/>
              <a:t> in der </a:t>
            </a:r>
            <a:r>
              <a:rPr lang="de-DE" dirty="0" err="1"/>
              <a:t>praxis</a:t>
            </a:r>
            <a:r>
              <a:rPr lang="de-DE" dirty="0"/>
              <a:t> 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de-DE" sz="4000" b="1" dirty="0"/>
          </a:p>
          <a:p>
            <a:pPr algn="ctr"/>
            <a:r>
              <a:rPr lang="de-DE" sz="4000" b="1" dirty="0"/>
              <a:t>„Welcome </a:t>
            </a:r>
            <a:r>
              <a:rPr lang="de-DE" sz="4000" b="1" dirty="0" err="1"/>
              <a:t>to</a:t>
            </a:r>
            <a:r>
              <a:rPr lang="de-DE" sz="4000" b="1" dirty="0"/>
              <a:t> Germany“</a:t>
            </a:r>
          </a:p>
        </p:txBody>
      </p:sp>
    </p:spTree>
    <p:extLst>
      <p:ext uri="{BB962C8B-B14F-4D97-AF65-F5344CB8AC3E}">
        <p14:creationId xmlns:p14="http://schemas.microsoft.com/office/powerpoint/2010/main" val="1973960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781" y="280851"/>
            <a:ext cx="10026195" cy="631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5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594" y="0"/>
            <a:ext cx="10118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42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309" y="-26126"/>
            <a:ext cx="10590963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48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230" y="176348"/>
            <a:ext cx="4615748" cy="64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7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7205" cy="150706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658" y="165687"/>
            <a:ext cx="4833256" cy="64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65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549537" cy="150706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228" y="150223"/>
            <a:ext cx="4523480" cy="636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10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2006737" cy="150706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226" y="0"/>
            <a:ext cx="4208350" cy="611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4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             </a:t>
            </a:r>
            <a:r>
              <a:rPr lang="de-DE" dirty="0" err="1"/>
              <a:t>Almost</a:t>
            </a:r>
            <a:r>
              <a:rPr lang="de-DE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75" y="257279"/>
            <a:ext cx="3317965" cy="4637040"/>
          </a:xfrm>
        </p:spPr>
      </p:pic>
    </p:spTree>
    <p:extLst>
      <p:ext uri="{BB962C8B-B14F-4D97-AF65-F5344CB8AC3E}">
        <p14:creationId xmlns:p14="http://schemas.microsoft.com/office/powerpoint/2010/main" val="3135395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WR-</a:t>
            </a:r>
            <a:r>
              <a:rPr lang="de-DE" dirty="0" err="1"/>
              <a:t>Bili</a:t>
            </a:r>
            <a:r>
              <a:rPr lang="de-DE" dirty="0"/>
              <a:t> in der </a:t>
            </a:r>
            <a:r>
              <a:rPr lang="de-DE" dirty="0" err="1"/>
              <a:t>praxis</a:t>
            </a:r>
            <a:r>
              <a:rPr lang="de-DE" dirty="0"/>
              <a:t> VI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de-DE" sz="4000" b="1" dirty="0"/>
          </a:p>
          <a:p>
            <a:pPr algn="ctr"/>
            <a:r>
              <a:rPr lang="de-DE" sz="4000" b="1" dirty="0"/>
              <a:t>„weitere nützliche Publikationen“</a:t>
            </a:r>
          </a:p>
        </p:txBody>
      </p:sp>
    </p:spTree>
    <p:extLst>
      <p:ext uri="{BB962C8B-B14F-4D97-AF65-F5344CB8AC3E}">
        <p14:creationId xmlns:p14="http://schemas.microsoft.com/office/powerpoint/2010/main" val="2616188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293914"/>
            <a:ext cx="3966165" cy="5700485"/>
          </a:xfrm>
        </p:spPr>
        <p:txBody>
          <a:bodyPr/>
          <a:lstStyle/>
          <a:p>
            <a:r>
              <a:rPr lang="de-DE" sz="2800" dirty="0"/>
              <a:t>Informationen zum Ausbildungssystem </a:t>
            </a:r>
            <a:r>
              <a:rPr lang="de-DE" sz="1600" dirty="0"/>
              <a:t>(als PDF kostenlos verfügbar, Stand 2019)</a:t>
            </a:r>
            <a:br>
              <a:rPr lang="de-DE" sz="1600" dirty="0"/>
            </a:br>
            <a:br>
              <a:rPr lang="de-DE" sz="1600" dirty="0"/>
            </a:br>
            <a:r>
              <a:rPr lang="de-DE" sz="1400" dirty="0"/>
              <a:t>https://www.arbeitsagentur.de/datei/duale-ausbildung-en_ba013173.pdf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8291" y="293914"/>
            <a:ext cx="4730555" cy="64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17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783772"/>
            <a:ext cx="4018417" cy="5210628"/>
          </a:xfrm>
        </p:spPr>
        <p:txBody>
          <a:bodyPr/>
          <a:lstStyle/>
          <a:p>
            <a:r>
              <a:rPr lang="de-DE" dirty="0"/>
              <a:t>Informationen zur EU</a:t>
            </a:r>
            <a:br>
              <a:rPr lang="de-DE" dirty="0"/>
            </a:br>
            <a:r>
              <a:rPr lang="de-DE" sz="1800" dirty="0"/>
              <a:t>(PDF </a:t>
            </a:r>
            <a:r>
              <a:rPr lang="de-DE" sz="1800" dirty="0" err="1"/>
              <a:t>version</a:t>
            </a:r>
            <a:r>
              <a:rPr lang="de-DE" sz="1800" dirty="0"/>
              <a:t>, Stand 2017)</a:t>
            </a:r>
            <a:br>
              <a:rPr lang="de-DE" sz="1800" dirty="0"/>
            </a:br>
            <a:br>
              <a:rPr lang="de-DE" sz="1800" dirty="0"/>
            </a:br>
            <a:r>
              <a:rPr lang="de-DE" sz="1400" dirty="0"/>
              <a:t>https://www.europedirectpyrenees.eu/wp-content/uploads/EU-me.pdf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346" y="163285"/>
            <a:ext cx="4616254" cy="64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31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087" y="509451"/>
            <a:ext cx="3926976" cy="5445759"/>
          </a:xfrm>
        </p:spPr>
        <p:txBody>
          <a:bodyPr/>
          <a:lstStyle/>
          <a:p>
            <a:r>
              <a:rPr lang="de-DE" dirty="0">
                <a:solidFill>
                  <a:prstClr val="white"/>
                </a:solidFill>
              </a:rPr>
              <a:t>Informationen zur EU</a:t>
            </a:r>
            <a:br>
              <a:rPr lang="de-DE" dirty="0">
                <a:solidFill>
                  <a:prstClr val="white"/>
                </a:solidFill>
              </a:rPr>
            </a:br>
            <a:r>
              <a:rPr lang="de-DE" sz="1800" dirty="0">
                <a:solidFill>
                  <a:prstClr val="white"/>
                </a:solidFill>
              </a:rPr>
              <a:t>(PDF </a:t>
            </a:r>
            <a:r>
              <a:rPr lang="de-DE" sz="1800" dirty="0" err="1">
                <a:solidFill>
                  <a:prstClr val="white"/>
                </a:solidFill>
              </a:rPr>
              <a:t>version</a:t>
            </a:r>
            <a:r>
              <a:rPr lang="de-DE" sz="1800" dirty="0">
                <a:solidFill>
                  <a:prstClr val="white"/>
                </a:solidFill>
              </a:rPr>
              <a:t>, Stand 2017)</a:t>
            </a:r>
            <a:br>
              <a:rPr lang="de-DE" sz="1800" dirty="0">
                <a:solidFill>
                  <a:prstClr val="white"/>
                </a:solidFill>
              </a:rPr>
            </a:br>
            <a:br>
              <a:rPr lang="de-DE" sz="1800" dirty="0">
                <a:solidFill>
                  <a:prstClr val="white"/>
                </a:solidFill>
              </a:rPr>
            </a:br>
            <a:r>
              <a:rPr lang="de-DE" sz="1400" dirty="0">
                <a:solidFill>
                  <a:prstClr val="white"/>
                </a:solidFill>
              </a:rPr>
              <a:t>https://www.europedirectpyrenees.eu/wp-content/uploads/EU-me.pdf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419" y="189409"/>
            <a:ext cx="3999342" cy="63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93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1" y="496390"/>
            <a:ext cx="4112696" cy="5498010"/>
          </a:xfrm>
        </p:spPr>
        <p:txBody>
          <a:bodyPr>
            <a:normAutofit/>
          </a:bodyPr>
          <a:lstStyle/>
          <a:p>
            <a:r>
              <a:rPr lang="de-DE" sz="2800" dirty="0"/>
              <a:t>Ausführliche </a:t>
            </a:r>
            <a:r>
              <a:rPr lang="de-DE" sz="2800" dirty="0" err="1"/>
              <a:t>informationen</a:t>
            </a:r>
            <a:r>
              <a:rPr lang="de-DE" sz="2800" dirty="0"/>
              <a:t> zur sozialen </a:t>
            </a:r>
            <a:r>
              <a:rPr lang="de-DE" sz="2800" dirty="0" err="1"/>
              <a:t>sicherung</a:t>
            </a:r>
            <a:r>
              <a:rPr lang="de-DE" sz="2800" dirty="0"/>
              <a:t>, Arbeitsrecht, Betriebsverfassung;</a:t>
            </a:r>
            <a:br>
              <a:rPr lang="de-DE" sz="2800" dirty="0"/>
            </a:br>
            <a:r>
              <a:rPr lang="de-DE" sz="2800" dirty="0"/>
              <a:t>187 Seiten</a:t>
            </a:r>
            <a:br>
              <a:rPr lang="de-DE" sz="2800" dirty="0"/>
            </a:br>
            <a:r>
              <a:rPr lang="de-DE" sz="2000" dirty="0"/>
              <a:t>(PDF </a:t>
            </a:r>
            <a:r>
              <a:rPr lang="de-DE" sz="2000" dirty="0" err="1"/>
              <a:t>version</a:t>
            </a:r>
            <a:r>
              <a:rPr lang="de-DE" sz="2000" dirty="0"/>
              <a:t>, stand 2020)</a:t>
            </a:r>
            <a:br>
              <a:rPr lang="de-DE" sz="2000" dirty="0"/>
            </a:br>
            <a:br>
              <a:rPr lang="de-DE" sz="2000" dirty="0"/>
            </a:br>
            <a:r>
              <a:rPr lang="de-DE" sz="1300" dirty="0"/>
              <a:t>https://www.bmas.de/SharedDocs/Downloads/DE/Publikationen/a998-social-security-at-a-glance-total-summary.pdf;jsessionid=A096634D8EDDBA1CD8934FE5A0C79DAB.delivery1-master?__blob=publicationFile&amp;v=1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6907" y="205870"/>
            <a:ext cx="6424087" cy="60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27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19" y="-17599"/>
            <a:ext cx="4754701" cy="68250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3626531" cy="5308599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51525" y="-26126"/>
            <a:ext cx="4912269" cy="683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88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3330" y="1573415"/>
            <a:ext cx="10027920" cy="357984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de-DE" sz="5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Vielen Dank für Ihre Aufmerksamkeit.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4441371"/>
            <a:ext cx="4223658" cy="207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5">
        <p14:prism isContent="1"/>
      </p:transition>
    </mc:Choice>
    <mc:Fallback xmlns="">
      <p:transition spd="slow" advTm="1005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000" y="4565709"/>
            <a:ext cx="8534400" cy="150706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98612" y="1168398"/>
            <a:ext cx="8534400" cy="3615267"/>
          </a:xfrm>
        </p:spPr>
        <p:txBody>
          <a:bodyPr/>
          <a:lstStyle/>
          <a:p>
            <a:r>
              <a:rPr lang="de-DE" dirty="0"/>
              <a:t>„Pragmatisch gesehen läuft </a:t>
            </a:r>
            <a:r>
              <a:rPr lang="de-DE" i="1" dirty="0" err="1"/>
              <a:t>translanguanging</a:t>
            </a:r>
            <a:r>
              <a:rPr lang="de-DE" i="1" dirty="0"/>
              <a:t> </a:t>
            </a:r>
            <a:r>
              <a:rPr lang="de-DE" dirty="0"/>
              <a:t>auf eine planvolle Mitbenutzung der L1 […] zugunsten der Unterrichtsökonomie hinaus. Es findet Verwendung bei der präzisen Klärung komplexer, fachbezogener Zusammenhänge, bei kurzfristigen Hilfestellungen (</a:t>
            </a:r>
            <a:r>
              <a:rPr lang="de-DE" i="1" dirty="0"/>
              <a:t>soft </a:t>
            </a:r>
            <a:r>
              <a:rPr lang="de-DE" i="1" dirty="0" err="1"/>
              <a:t>scaffolds</a:t>
            </a:r>
            <a:r>
              <a:rPr lang="de-DE" dirty="0"/>
              <a:t>) und bei der Gewährleistung affektiv bedingter Schüleräußerungen […].“</a:t>
            </a:r>
          </a:p>
          <a:p>
            <a:r>
              <a:rPr lang="de-DE" sz="1200" dirty="0"/>
              <a:t>KLEWITZ, Bernd (2019), „Bilingualer Sachfachunterricht Politik und Wirtschaft“, Narr Francke </a:t>
            </a:r>
            <a:r>
              <a:rPr lang="de-DE" sz="1200" dirty="0" err="1"/>
              <a:t>Attempto</a:t>
            </a:r>
            <a:r>
              <a:rPr lang="de-DE" sz="1200" dirty="0"/>
              <a:t> Verlag, Tübingen; S. 20</a:t>
            </a:r>
          </a:p>
        </p:txBody>
      </p:sp>
    </p:spTree>
    <p:extLst>
      <p:ext uri="{BB962C8B-B14F-4D97-AF65-F5344CB8AC3E}">
        <p14:creationId xmlns:p14="http://schemas.microsoft.com/office/powerpoint/2010/main" val="359505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WR-</a:t>
            </a:r>
            <a:r>
              <a:rPr lang="de-DE" dirty="0" err="1"/>
              <a:t>Bili</a:t>
            </a:r>
            <a:r>
              <a:rPr lang="de-DE" dirty="0"/>
              <a:t> in der </a:t>
            </a:r>
            <a:r>
              <a:rPr lang="de-DE" dirty="0" err="1"/>
              <a:t>praxis</a:t>
            </a:r>
            <a:r>
              <a:rPr lang="de-DE" dirty="0"/>
              <a:t> I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000" b="1" dirty="0"/>
              <a:t> </a:t>
            </a:r>
            <a:r>
              <a:rPr lang="de-DE" sz="4000" b="1" dirty="0" err="1"/>
              <a:t>Goods</a:t>
            </a:r>
            <a:r>
              <a:rPr lang="de-DE" sz="4000" b="1" dirty="0"/>
              <a:t> </a:t>
            </a:r>
            <a:r>
              <a:rPr lang="de-DE" sz="4000" b="1" dirty="0" err="1"/>
              <a:t>and</a:t>
            </a:r>
            <a:r>
              <a:rPr lang="de-DE" sz="4000" b="1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69644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r>
              <a:rPr lang="de-DE" sz="1800" dirty="0"/>
              <a:t>https://www.stlouisfed.org/education/exploring-economics-video-series/goods-and-services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77" y="934507"/>
            <a:ext cx="2857500" cy="3552825"/>
          </a:xfrm>
        </p:spPr>
      </p:pic>
    </p:spTree>
    <p:extLst>
      <p:ext uri="{BB962C8B-B14F-4D97-AF65-F5344CB8AC3E}">
        <p14:creationId xmlns:p14="http://schemas.microsoft.com/office/powerpoint/2010/main" val="130419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29" y="5223932"/>
            <a:ext cx="8534400" cy="1507067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quiz</a:t>
            </a:r>
            <a:r>
              <a:rPr lang="de-DE" dirty="0"/>
              <a:t> 1/1 </a:t>
            </a:r>
            <a:r>
              <a:rPr lang="de-DE" sz="1000" dirty="0">
                <a:solidFill>
                  <a:prstClr val="white"/>
                </a:solidFill>
              </a:rPr>
              <a:t>www.stlouisfed.org/education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59" y="0"/>
            <a:ext cx="8122841" cy="5695063"/>
          </a:xfrm>
        </p:spPr>
      </p:pic>
    </p:spTree>
    <p:extLst>
      <p:ext uri="{BB962C8B-B14F-4D97-AF65-F5344CB8AC3E}">
        <p14:creationId xmlns:p14="http://schemas.microsoft.com/office/powerpoint/2010/main" val="3048724834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640</Words>
  <Application>Microsoft Office PowerPoint</Application>
  <PresentationFormat>Breitbild</PresentationFormat>
  <Paragraphs>58</Paragraphs>
  <Slides>56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0" baseType="lpstr">
      <vt:lpstr>Century Gothic</vt:lpstr>
      <vt:lpstr>nta</vt:lpstr>
      <vt:lpstr>Wingdings 3</vt:lpstr>
      <vt:lpstr>Segment</vt:lpstr>
      <vt:lpstr>Willkommen zur WR-bili E-session</vt:lpstr>
      <vt:lpstr>„The best education consists in immunizing people against systematic attempts at education.“ Paul Karl Feyerabend</vt:lpstr>
      <vt:lpstr>„Scientists work from models acquired through education […] often without quite knowing […] what characteristics have given these models the status of community paradigms.“ Thomas Samuel kuhn</vt:lpstr>
      <vt:lpstr>    Anything Goes?</vt:lpstr>
      <vt:lpstr>             Almost!</vt:lpstr>
      <vt:lpstr>PowerPoint-Präsentation</vt:lpstr>
      <vt:lpstr>WR-Bili in der praxis I</vt:lpstr>
      <vt:lpstr>Or go to: https://www.stlouisfed.org/education/exploring-economics-video-series/goods-and-services</vt:lpstr>
      <vt:lpstr>The quiz 1/1 www.stlouisfed.org/education</vt:lpstr>
      <vt:lpstr>The quiz 1/2 www.stlouisfed.org/education</vt:lpstr>
      <vt:lpstr>The quiz 1/3 www.stlouisfed.org/education</vt:lpstr>
      <vt:lpstr>The quiz 1/4 www.stlouisfed.org/education</vt:lpstr>
      <vt:lpstr>The quiz 1/5 www.stlouisfed.org/education</vt:lpstr>
      <vt:lpstr>The quiz 1/6 www.stlouisfed.org/education</vt:lpstr>
      <vt:lpstr>The key www.stlouisfed.org/education</vt:lpstr>
      <vt:lpstr>WR-Bili in der praxis II</vt:lpstr>
      <vt:lpstr>PowerPoint-Präsentation</vt:lpstr>
      <vt:lpstr>Or go to: https://www.stlouisfed.org/education/economic-lowdown-video-series/no-such-thing-free-lunch </vt:lpstr>
      <vt:lpstr>The quiz 2/1 www.stlouisfed.org/education</vt:lpstr>
      <vt:lpstr>The quiz 2/2 www.stlouisfed.org/education</vt:lpstr>
      <vt:lpstr>The quiz 2/3 www.stlouisfed.org/education</vt:lpstr>
      <vt:lpstr>The quiz 2/4 www.stlouisfed.org/education</vt:lpstr>
      <vt:lpstr>The quiz 2/5 www.stlouisfed.org/education</vt:lpstr>
      <vt:lpstr>The quiz 2/6 www.stlouisfed.org/education</vt:lpstr>
      <vt:lpstr>The key</vt:lpstr>
      <vt:lpstr>PowerPoint-Präsentation</vt:lpstr>
      <vt:lpstr>PowerPoint-Präsentation</vt:lpstr>
      <vt:lpstr>WR-Bili in der praxis III</vt:lpstr>
      <vt:lpstr> All content is available under the Open Government Licence v3.0, except where otherwise stated</vt:lpstr>
      <vt:lpstr>Or go to: https://nationalcareers.service.gov.uk/</vt:lpstr>
      <vt:lpstr> All content is available under the Open Government Licence v3.0, except where otherwise stated</vt:lpstr>
      <vt:lpstr>Or go to: https://beta.nationalcareers.service.gov.uk/</vt:lpstr>
      <vt:lpstr>PowerPoint-Präsentation</vt:lpstr>
      <vt:lpstr>Or go to:  https://www.prospects.ac.uk/careers-advice/applying-for-jobs/write-a-successful-job-application</vt:lpstr>
      <vt:lpstr>PowerPoint-Präsentation</vt:lpstr>
      <vt:lpstr>Or go to:  https://www.bbc.co.uk/bitesize/articles/zrtqqp3</vt:lpstr>
      <vt:lpstr>WR-Bili in der praxis IV</vt:lpstr>
      <vt:lpstr>BBC Bitesize: https://www.bbc.co.uk/bitesize</vt:lpstr>
      <vt:lpstr>PowerPoint-Präsentation</vt:lpstr>
      <vt:lpstr>Copyright © 2022 BBC. </vt:lpstr>
      <vt:lpstr>Copyright © 2022 BBC. </vt:lpstr>
      <vt:lpstr>WR-Bili in der praxis V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WR-Bili in der praxis VI</vt:lpstr>
      <vt:lpstr>Informationen zum Ausbildungssystem (als PDF kostenlos verfügbar, Stand 2019)  https://www.arbeitsagentur.de/datei/duale-ausbildung-en_ba013173.pdf</vt:lpstr>
      <vt:lpstr>Informationen zur EU (PDF version, Stand 2017)  https://www.europedirectpyrenees.eu/wp-content/uploads/EU-me.pdf</vt:lpstr>
      <vt:lpstr>Informationen zur EU (PDF version, Stand 2017)  https://www.europedirectpyrenees.eu/wp-content/uploads/EU-me.pdf</vt:lpstr>
      <vt:lpstr>Ausführliche informationen zur sozialen sicherung, Arbeitsrecht, Betriebsverfassung; 187 Seiten (PDF version, stand 2020)  https://www.bmas.de/SharedDocs/Downloads/DE/Publikationen/a998-social-security-at-a-glance-total-summary.pdf;jsessionid=A096634D8EDDBA1CD8934FE5A0C79DAB.delivery1-master?__blob=publicationFile&amp;v=1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zur WR-bili E-session</dc:title>
  <dc:creator>Steffen Ellbrück</dc:creator>
  <cp:lastModifiedBy>Ariane.Sailer</cp:lastModifiedBy>
  <cp:revision>39</cp:revision>
  <dcterms:created xsi:type="dcterms:W3CDTF">2022-03-03T21:17:32Z</dcterms:created>
  <dcterms:modified xsi:type="dcterms:W3CDTF">2022-03-14T17:38:15Z</dcterms:modified>
</cp:coreProperties>
</file>