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81" r:id="rId5"/>
    <p:sldId id="283" r:id="rId6"/>
    <p:sldId id="284" r:id="rId7"/>
    <p:sldId id="288" r:id="rId8"/>
    <p:sldId id="289" r:id="rId9"/>
    <p:sldId id="286" r:id="rId10"/>
    <p:sldId id="287" r:id="rId11"/>
    <p:sldId id="290" r:id="rId12"/>
    <p:sldId id="291" r:id="rId13"/>
    <p:sldId id="282" r:id="rId14"/>
    <p:sldId id="285" r:id="rId15"/>
    <p:sldId id="292" r:id="rId16"/>
    <p:sldId id="293" r:id="rId17"/>
    <p:sldId id="294" r:id="rId18"/>
    <p:sldId id="262" r:id="rId19"/>
    <p:sldId id="280" r:id="rId20"/>
  </p:sldIdLst>
  <p:sldSz cx="9144000" cy="6858000" type="screen4x3"/>
  <p:notesSz cx="6858000" cy="9144000"/>
  <p:defaultTex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1pPr>
    <a:lvl2pPr marL="0" marR="0" indent="4572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9144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13716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18288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22860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27432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32004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36576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tl Stefanie" initials="HS" lastIdx="1" clrIdx="0">
    <p:extLst>
      <p:ext uri="{19B8F6BF-5375-455C-9EA6-DF929625EA0E}">
        <p15:presenceInfo xmlns:p15="http://schemas.microsoft.com/office/powerpoint/2012/main" userId="S::hartl@konradin-realschule.de::2a7c31b2-9907-428c-8c44-174996e140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68BA0D-66E5-0061-F600-45452354586A}">
  <a:tblStyle styleId="{0F68BA0D-66E5-0061-F600-45452354586A}" styleName="Keine Formatvorlage, Tabellenraster">
    <a:wholeTbl>
      <a:tcTxStyle>
        <a:fontRef idx="minor">
          <a:srgbClr val="000000"/>
        </a:fontRef>
        <a:schemeClr val="tx1"/>
      </a:tcTxStyle>
      <a:tcStyle>
        <a:tcBdr>
          <a:left>
            <a:ln w="12700">
              <a:solidFill>
                <a:schemeClr val="tx1"/>
              </a:solidFill>
            </a:ln>
          </a:left>
          <a:right>
            <a:ln w="12700">
              <a:solidFill>
                <a:schemeClr val="tx1"/>
              </a:solidFill>
            </a:ln>
          </a:right>
          <a:top>
            <a:ln w="12700">
              <a:solidFill>
                <a:schemeClr val="tx1"/>
              </a:solidFill>
            </a:ln>
          </a:top>
          <a:bottom>
            <a:ln w="12700">
              <a:solidFill>
                <a:schemeClr val="tx1"/>
              </a:solidFill>
            </a:ln>
          </a:bottom>
          <a:insideH>
            <a:ln w="12700">
              <a:solidFill>
                <a:schemeClr val="tx1"/>
              </a:solidFill>
            </a:ln>
          </a:insideH>
          <a:insideV>
            <a:ln w="12700">
              <a:solidFill>
                <a:schemeClr val="tx1"/>
              </a:solidFill>
            </a:ln>
          </a:insideV>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p:cViewPr varScale="1">
        <p:scale>
          <a:sx n="108" d="100"/>
          <a:sy n="108" d="100"/>
        </p:scale>
        <p:origin x="1746" y="10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6F4797-ECA0-4EFF-B66D-DB7566CF3EAB}" type="datetimeFigureOut">
              <a:rPr lang="en-GB" smtClean="0"/>
              <a:t>02/03/2022</a:t>
            </a:fld>
            <a:endParaRPr lang="en-GB"/>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C2A614-909C-4E06-A5EB-BAA988E0CB57}" type="slidenum">
              <a:rPr lang="en-GB" smtClean="0"/>
              <a:t>‹Nr.›</a:t>
            </a:fld>
            <a:endParaRPr lang="en-GB"/>
          </a:p>
        </p:txBody>
      </p:sp>
    </p:spTree>
    <p:extLst>
      <p:ext uri="{BB962C8B-B14F-4D97-AF65-F5344CB8AC3E}">
        <p14:creationId xmlns:p14="http://schemas.microsoft.com/office/powerpoint/2010/main" val="3337553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8621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x" userDrawn="1">
  <p:cSld name="Abschnitts- überschrift">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722312" y="4406900"/>
            <a:ext cx="7772401" cy="1362075"/>
          </a:xfrm>
          <a:prstGeom prst="rect">
            <a:avLst/>
          </a:prstGeom>
        </p:spPr>
        <p:txBody>
          <a:bodyPr>
            <a:normAutofit/>
          </a:bodyPr>
          <a:lstStyle>
            <a:lvl1pPr>
              <a:defRPr sz="4000" b="1" cap="all"/>
            </a:lvl1pPr>
          </a:lstStyle>
          <a:p>
            <a:pPr>
              <a:defRPr/>
            </a:pPr>
            <a:r>
              <a:t>Titeltext</a:t>
            </a:r>
          </a:p>
        </p:txBody>
      </p:sp>
      <p:sp>
        <p:nvSpPr>
          <p:cNvPr id="5" name="Textebene 1…"/>
          <p:cNvSpPr>
            <a:spLocks noGrp="1"/>
          </p:cNvSpPr>
          <p:nvPr>
            <p:ph type="body" sz="quarter" idx="1"/>
          </p:nvPr>
        </p:nvSpPr>
        <p:spPr bwMode="auto">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6"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x" userDrawn="1">
  <p:cSld name="Zwei Inhalte">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684212" y="1230312"/>
            <a:ext cx="8002588" cy="1143001"/>
          </a:xfrm>
          <a:prstGeom prst="rect">
            <a:avLst/>
          </a:prstGeom>
        </p:spPr>
        <p:txBody>
          <a:bodyPr>
            <a:normAutofit/>
          </a:bodyPr>
          <a:lstStyle/>
          <a:p>
            <a:pPr>
              <a:defRPr/>
            </a:pPr>
            <a:r>
              <a:t>Titeltext</a:t>
            </a:r>
          </a:p>
        </p:txBody>
      </p:sp>
      <p:sp>
        <p:nvSpPr>
          <p:cNvPr id="5" name="Textebene 1…"/>
          <p:cNvSpPr>
            <a:spLocks noGrp="1"/>
          </p:cNvSpPr>
          <p:nvPr>
            <p:ph type="body" sz="half" idx="1"/>
          </p:nvPr>
        </p:nvSpPr>
        <p:spPr bwMode="auto">
          <a:xfrm>
            <a:off x="684212" y="2555875"/>
            <a:ext cx="3924301" cy="3825875"/>
          </a:xfrm>
          <a:prstGeom prst="rect">
            <a:avLst/>
          </a:prstGeom>
        </p:spPr>
        <p:txBody>
          <a:bodyPr>
            <a:normAutofit/>
          </a:bodyPr>
          <a:lstStyle>
            <a:lvl5pPr marL="2184400" indent="-355600"/>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6"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x" userDrawn="1">
  <p:cSld name="Leer">
    <p:spTree>
      <p:nvGrpSpPr>
        <p:cNvPr id="1" name=""/>
        <p:cNvGrpSpPr/>
        <p:nvPr/>
      </p:nvGrpSpPr>
      <p:grpSpPr bwMode="auto">
        <a:xfrm>
          <a:off x="0" y="0"/>
          <a:ext cx="0" cy="0"/>
          <a:chOff x="0" y="0"/>
          <a:chExt cx="0" cy="0"/>
        </a:xfrm>
      </p:grpSpPr>
      <p:sp>
        <p:nvSpPr>
          <p:cNvPr id="4"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x" userDrawn="1">
  <p:cSld name="Inhalt mit Überschrift">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457200" y="1055633"/>
            <a:ext cx="3008314" cy="1162051"/>
          </a:xfrm>
          <a:prstGeom prst="rect">
            <a:avLst/>
          </a:prstGeom>
        </p:spPr>
        <p:txBody>
          <a:bodyPr anchor="b">
            <a:normAutofit/>
          </a:bodyPr>
          <a:lstStyle>
            <a:lvl1pPr>
              <a:defRPr sz="2000" b="1"/>
            </a:lvl1pPr>
          </a:lstStyle>
          <a:p>
            <a:pPr>
              <a:defRPr/>
            </a:pPr>
            <a:r>
              <a:t>Titeltext</a:t>
            </a:r>
          </a:p>
        </p:txBody>
      </p:sp>
      <p:sp>
        <p:nvSpPr>
          <p:cNvPr id="5" name="Textebene 1…"/>
          <p:cNvSpPr>
            <a:spLocks noGrp="1"/>
          </p:cNvSpPr>
          <p:nvPr>
            <p:ph type="body" idx="1"/>
          </p:nvPr>
        </p:nvSpPr>
        <p:spPr bwMode="auto">
          <a:xfrm>
            <a:off x="3575050" y="1055633"/>
            <a:ext cx="5111750" cy="5070531"/>
          </a:xfrm>
          <a:prstGeom prst="rect">
            <a:avLst/>
          </a:prstGeom>
        </p:spPr>
        <p:txBody>
          <a:bodyPr>
            <a:normAutofit/>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6" name="Textplatzhalter 3"/>
          <p:cNvSpPr>
            <a:spLocks noGrp="1"/>
          </p:cNvSpPr>
          <p:nvPr>
            <p:ph type="body" sz="quarter" idx="13"/>
          </p:nvPr>
        </p:nvSpPr>
        <p:spPr bwMode="auto">
          <a:xfrm>
            <a:off x="457199" y="2217683"/>
            <a:ext cx="3008315" cy="3908481"/>
          </a:xfrm>
          <a:prstGeom prst="rect">
            <a:avLst/>
          </a:prstGeom>
        </p:spPr>
        <p:txBody>
          <a:bodyPr>
            <a:normAutofit/>
          </a:bodyPr>
          <a:lstStyle/>
          <a:p>
            <a:pPr marL="0" indent="0">
              <a:spcBef>
                <a:spcPts val="300"/>
              </a:spcBef>
              <a:buSzTx/>
              <a:buNone/>
              <a:defRPr sz="1400"/>
            </a:pPr>
            <a:endParaRPr/>
          </a:p>
        </p:txBody>
      </p:sp>
      <p:sp>
        <p:nvSpPr>
          <p:cNvPr id="7"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x" userDrawn="1">
  <p:cSld name="Bild mit Überschrift">
    <p:spTree>
      <p:nvGrpSpPr>
        <p:cNvPr id="1" name=""/>
        <p:cNvGrpSpPr/>
        <p:nvPr/>
      </p:nvGrpSpPr>
      <p:grpSpPr bwMode="auto">
        <a:xfrm>
          <a:off x="0" y="0"/>
          <a:ext cx="0" cy="0"/>
          <a:chOff x="0" y="0"/>
          <a:chExt cx="0" cy="0"/>
        </a:xfrm>
      </p:grpSpPr>
      <p:sp>
        <p:nvSpPr>
          <p:cNvPr id="4" name="Titeltext"/>
          <p:cNvSpPr>
            <a:spLocks noGrp="1"/>
          </p:cNvSpPr>
          <p:nvPr>
            <p:ph type="title"/>
          </p:nvPr>
        </p:nvSpPr>
        <p:spPr bwMode="auto">
          <a:xfrm>
            <a:off x="1792288" y="4800600"/>
            <a:ext cx="5486401" cy="566738"/>
          </a:xfrm>
          <a:prstGeom prst="rect">
            <a:avLst/>
          </a:prstGeom>
        </p:spPr>
        <p:txBody>
          <a:bodyPr anchor="b">
            <a:normAutofit/>
          </a:bodyPr>
          <a:lstStyle>
            <a:lvl1pPr>
              <a:defRPr sz="2000" b="1"/>
            </a:lvl1pPr>
          </a:lstStyle>
          <a:p>
            <a:pPr>
              <a:defRPr/>
            </a:pPr>
            <a:r>
              <a:t>Titeltext</a:t>
            </a:r>
          </a:p>
        </p:txBody>
      </p:sp>
      <p:sp>
        <p:nvSpPr>
          <p:cNvPr id="5" name="Bildplatzhalter 2"/>
          <p:cNvSpPr>
            <a:spLocks noGrp="1"/>
          </p:cNvSpPr>
          <p:nvPr>
            <p:ph type="pic" sz="half" idx="13"/>
          </p:nvPr>
        </p:nvSpPr>
        <p:spPr bwMode="auto">
          <a:xfrm>
            <a:off x="1792288" y="935421"/>
            <a:ext cx="5486401" cy="3792155"/>
          </a:xfrm>
          <a:prstGeom prst="rect">
            <a:avLst/>
          </a:prstGeom>
        </p:spPr>
        <p:txBody>
          <a:bodyPr lIns="91439" rIns="91439"/>
          <a:lstStyle/>
          <a:p>
            <a:pPr>
              <a:defRPr/>
            </a:pPr>
            <a:endParaRPr/>
          </a:p>
        </p:txBody>
      </p:sp>
      <p:sp>
        <p:nvSpPr>
          <p:cNvPr id="6" name="Textebene 1…"/>
          <p:cNvSpPr>
            <a:spLocks noGrp="1"/>
          </p:cNvSpPr>
          <p:nvPr>
            <p:ph type="body" sz="quarter" idx="1"/>
          </p:nvPr>
        </p:nvSpPr>
        <p:spPr bwMode="auto">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7"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x" userDrawn="1">
  <p:cSld name="Inhalt">
    <p:spTree>
      <p:nvGrpSpPr>
        <p:cNvPr id="1" name=""/>
        <p:cNvGrpSpPr/>
        <p:nvPr/>
      </p:nvGrpSpPr>
      <p:grpSpPr bwMode="auto">
        <a:xfrm>
          <a:off x="0" y="0"/>
          <a:ext cx="0" cy="0"/>
          <a:chOff x="0" y="0"/>
          <a:chExt cx="0" cy="0"/>
        </a:xfrm>
      </p:grpSpPr>
      <p:sp>
        <p:nvSpPr>
          <p:cNvPr id="4" name="Textebene 1…"/>
          <p:cNvSpPr>
            <a:spLocks noGrp="1"/>
          </p:cNvSpPr>
          <p:nvPr>
            <p:ph type="body" idx="1"/>
          </p:nvPr>
        </p:nvSpPr>
        <p:spPr bwMode="auto">
          <a:xfrm>
            <a:off x="684212" y="1230312"/>
            <a:ext cx="8002588" cy="5151439"/>
          </a:xfrm>
          <a:prstGeom prst="rect">
            <a:avLst/>
          </a:prstGeom>
        </p:spPr>
        <p:txBody>
          <a:bodyPr>
            <a:normAutofit/>
          </a:body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5" name="Foliennummer"/>
          <p:cNvSpPr>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bwMode="auto">
        <a:xfrm>
          <a:off x="0" y="0"/>
          <a:ext cx="0" cy="0"/>
          <a:chOff x="0" y="0"/>
          <a:chExt cx="0" cy="0"/>
        </a:xfrm>
      </p:grpSpPr>
      <p:pic>
        <p:nvPicPr>
          <p:cNvPr id="4" name="Grafik 1" descr="Grafik 1"/>
          <p:cNvPicPr>
            <a:picLocks noChangeAspect="1"/>
          </p:cNvPicPr>
          <p:nvPr/>
        </p:nvPicPr>
        <p:blipFill>
          <a:blip r:embed="rId8"/>
          <a:stretch/>
        </p:blipFill>
        <p:spPr bwMode="auto">
          <a:xfrm>
            <a:off x="0" y="0"/>
            <a:ext cx="9144000" cy="6858000"/>
          </a:xfrm>
          <a:prstGeom prst="rect">
            <a:avLst/>
          </a:prstGeom>
          <a:ln w="12700">
            <a:miter lim="400000"/>
          </a:ln>
        </p:spPr>
      </p:pic>
      <p:sp>
        <p:nvSpPr>
          <p:cNvPr id="5" name="Titeltext"/>
          <p:cNvSpPr>
            <a:spLocks noGrp="1"/>
          </p:cNvSpPr>
          <p:nvPr>
            <p:ph type="title"/>
          </p:nvPr>
        </p:nvSpPr>
        <p:spPr bwMode="auto">
          <a:xfrm>
            <a:off x="457200" y="274637"/>
            <a:ext cx="8229600" cy="1325563"/>
          </a:xfrm>
          <a:prstGeom prst="rect">
            <a:avLst/>
          </a:prstGeom>
          <a:ln w="12700">
            <a:miter lim="400000"/>
          </a:ln>
        </p:spPr>
        <p:txBody>
          <a:bodyPr lIns="45719" rIns="45719"/>
          <a:lstStyle/>
          <a:p>
            <a:pPr>
              <a:defRPr/>
            </a:pPr>
            <a:r>
              <a:t>Titeltext</a:t>
            </a:r>
          </a:p>
        </p:txBody>
      </p:sp>
      <p:sp>
        <p:nvSpPr>
          <p:cNvPr id="6" name="Textebene 1…"/>
          <p:cNvSpPr>
            <a:spLocks noGrp="1"/>
          </p:cNvSpPr>
          <p:nvPr>
            <p:ph type="body" idx="1"/>
          </p:nvPr>
        </p:nvSpPr>
        <p:spPr bwMode="auto">
          <a:xfrm>
            <a:off x="457200" y="1600200"/>
            <a:ext cx="8229600" cy="5257800"/>
          </a:xfrm>
          <a:prstGeom prst="rect">
            <a:avLst/>
          </a:prstGeom>
          <a:ln w="12700">
            <a:miter lim="400000"/>
          </a:ln>
        </p:spPr>
        <p:txBody>
          <a:bodyPr lIns="45719" rIns="45719"/>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7" name="Foliennummer"/>
          <p:cNvSpPr>
            <a:spLocks noGrp="1"/>
          </p:cNvSpPr>
          <p:nvPr>
            <p:ph type="sldNum" sz="quarter" idx="2"/>
          </p:nvPr>
        </p:nvSpPr>
        <p:spPr bwMode="auto">
          <a:xfrm>
            <a:off x="8332778" y="6553200"/>
            <a:ext cx="330210" cy="307340"/>
          </a:xfrm>
          <a:prstGeom prst="rect">
            <a:avLst/>
          </a:prstGeom>
          <a:ln w="12700">
            <a:miter lim="400000"/>
          </a:ln>
        </p:spPr>
        <p:txBody>
          <a:bodyPr wrap="none" lIns="45719" rIns="45719">
            <a:spAutoFit/>
          </a:bodyPr>
          <a:lstStyle>
            <a:lvl1pPr algn="r">
              <a:defRPr sz="1400">
                <a:latin typeface="Verdana"/>
                <a:ea typeface="Verdana"/>
                <a:cs typeface="Verdana"/>
              </a:defRPr>
            </a:lvl1pPr>
          </a:lstStyle>
          <a:p>
            <a:pPr>
              <a:defRPr/>
            </a:pPr>
            <a:fld id="{86CB4B4D-7CA3-9044-876B-883B54F8677D}" type="slidenum">
              <a:rPr/>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1pPr>
      <a:lvl2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2pPr>
      <a:lvl3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3pPr>
      <a:lvl4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4pPr>
      <a:lvl5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5pPr>
      <a:lvl6pPr marL="0" marR="0" indent="4572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6pPr>
      <a:lvl7pPr marL="0" marR="0" indent="9144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7pPr>
      <a:lvl8pPr marL="0" marR="0" indent="13716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8pPr>
      <a:lvl9pPr marL="0" marR="0" indent="18288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9pPr>
    </p:titleStyle>
    <p:bodyStyle>
      <a:lvl1pPr marL="342900" marR="0" indent="-34290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1pPr>
      <a:lvl2pPr marL="790575" marR="0" indent="-333375"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2pPr>
      <a:lvl3pPr marL="1234439" marR="0" indent="-320039"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3pPr>
      <a:lvl4pPr marL="1727199" marR="0" indent="-35560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4pPr>
      <a:lvl5pPr marL="22288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5pPr>
      <a:lvl6pPr marL="26860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6pPr>
      <a:lvl7pPr marL="31432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7pPr>
      <a:lvl8pPr marL="36004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8pPr>
      <a:lvl9pPr marL="40576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9pPr>
    </p:bodyStyle>
    <p:otherStyle>
      <a:lvl1pPr marL="0" marR="0" indent="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1pPr>
      <a:lvl2pPr marL="0" marR="0" indent="4572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2pPr>
      <a:lvl3pPr marL="0" marR="0" indent="9144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3pPr>
      <a:lvl4pPr marL="0" marR="0" indent="13716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4pPr>
      <a:lvl5pPr marL="0" marR="0" indent="18288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5pPr>
      <a:lvl6pPr marL="0" marR="0" indent="22860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6pPr>
      <a:lvl7pPr marL="0" marR="0" indent="27432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7pPr>
      <a:lvl8pPr marL="0" marR="0" indent="32004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8pPr>
      <a:lvl9pPr marL="0" marR="0" indent="36576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mailto:ariane.sailer@isb.bayern.d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commons.wikimedia.org/wiki/File:Aerial_view_of_Berlin_(32881394137).jpg" TargetMode="External"/><Relationship Id="rId3" Type="http://schemas.openxmlformats.org/officeDocument/2006/relationships/image" Target="../media/image4.png"/><Relationship Id="rId7" Type="http://schemas.openxmlformats.org/officeDocument/2006/relationships/hyperlink" Target="https://www.flickr.com/photos/time-to-look/19747061682"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www.flickr.com/photos/132646954@N02/32291471386" TargetMode="External"/><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s://commons.wikimedia.org/wiki/File:Los_Angeles_Skyline_telephoto.jp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noChangeArrowheads="1"/>
          </p:cNvPicPr>
          <p:nvPr/>
        </p:nvPicPr>
        <p:blipFill>
          <a:blip r:embed="rId2"/>
          <a:stretch/>
        </p:blipFill>
        <p:spPr bwMode="auto">
          <a:xfrm>
            <a:off x="4067944" y="3965425"/>
            <a:ext cx="1092498" cy="1206714"/>
          </a:xfrm>
          <a:prstGeom prst="rect">
            <a:avLst/>
          </a:prstGeom>
          <a:noFill/>
          <a:ln>
            <a:noFill/>
          </a:ln>
        </p:spPr>
      </p:pic>
      <p:sp>
        <p:nvSpPr>
          <p:cNvPr id="5" name="Textfeld 5"/>
          <p:cNvSpPr>
            <a:spLocks/>
          </p:cNvSpPr>
          <p:nvPr/>
        </p:nvSpPr>
        <p:spPr bwMode="auto">
          <a:xfrm>
            <a:off x="971599" y="1484784"/>
            <a:ext cx="7488832" cy="220060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sz="2800" b="1" dirty="0" err="1">
                <a:solidFill>
                  <a:srgbClr val="339966"/>
                </a:solidFill>
              </a:rPr>
              <a:t>Methodenkompetenz</a:t>
            </a:r>
            <a:r>
              <a:rPr lang="en-GB" sz="2800" b="1" dirty="0">
                <a:solidFill>
                  <a:srgbClr val="339966"/>
                </a:solidFill>
              </a:rPr>
              <a:t> </a:t>
            </a:r>
            <a:r>
              <a:rPr lang="en-GB" sz="2800" b="1" dirty="0" err="1">
                <a:solidFill>
                  <a:srgbClr val="339966"/>
                </a:solidFill>
              </a:rPr>
              <a:t>im</a:t>
            </a:r>
            <a:r>
              <a:rPr lang="de-DE" sz="2800" b="1" dirty="0">
                <a:solidFill>
                  <a:srgbClr val="339966"/>
                </a:solidFill>
              </a:rPr>
              <a:t> Bilingualen Unterricht am Beispiel Geographie</a:t>
            </a:r>
            <a:endParaRPr dirty="0"/>
          </a:p>
          <a:p>
            <a:pPr marL="0" marR="0" indent="0" algn="ctr" defTabSz="914400">
              <a:lnSpc>
                <a:spcPct val="100000"/>
              </a:lnSpc>
              <a:spcBef>
                <a:spcPts val="0"/>
              </a:spcBef>
              <a:spcAft>
                <a:spcPts val="0"/>
              </a:spcAft>
              <a:buClrTx/>
              <a:buSzTx/>
              <a:buFontTx/>
              <a:buNone/>
              <a:defRPr/>
            </a:pPr>
            <a:endParaRPr lang="de-DE" sz="1000" dirty="0">
              <a:solidFill>
                <a:srgbClr val="339966"/>
              </a:solidFill>
            </a:endParaRPr>
          </a:p>
          <a:p>
            <a:pPr marR="0" algn="ctr" defTabSz="914400">
              <a:lnSpc>
                <a:spcPct val="100000"/>
              </a:lnSpc>
              <a:spcBef>
                <a:spcPts val="0"/>
              </a:spcBef>
              <a:spcAft>
                <a:spcPts val="0"/>
              </a:spcAft>
              <a:buClrTx/>
              <a:buSzTx/>
              <a:defRPr/>
            </a:pPr>
            <a:r>
              <a:rPr lang="de-DE" sz="2000" dirty="0">
                <a:solidFill>
                  <a:srgbClr val="339966"/>
                </a:solidFill>
              </a:rPr>
              <a:t>REALSCHULE BAYERN </a:t>
            </a:r>
          </a:p>
          <a:p>
            <a:pPr marR="0" algn="ctr" defTabSz="914400">
              <a:lnSpc>
                <a:spcPct val="100000"/>
              </a:lnSpc>
              <a:spcBef>
                <a:spcPts val="0"/>
              </a:spcBef>
              <a:spcAft>
                <a:spcPts val="0"/>
              </a:spcAft>
              <a:buClrTx/>
              <a:buSzTx/>
              <a:defRPr/>
            </a:pPr>
            <a:endParaRPr lang="de-DE" sz="2000" dirty="0">
              <a:solidFill>
                <a:srgbClr val="339966"/>
              </a:solidFill>
            </a:endParaRPr>
          </a:p>
          <a:p>
            <a:pPr marR="0" algn="ctr" defTabSz="914400">
              <a:lnSpc>
                <a:spcPct val="100000"/>
              </a:lnSpc>
              <a:spcBef>
                <a:spcPts val="0"/>
              </a:spcBef>
              <a:spcAft>
                <a:spcPts val="0"/>
              </a:spcAft>
              <a:buClrTx/>
              <a:buSzTx/>
              <a:defRPr/>
            </a:pPr>
            <a:endParaRPr lang="de-DE" sz="2000" dirty="0">
              <a:solidFill>
                <a:srgbClr val="339966"/>
              </a:solidFill>
            </a:endParaRPr>
          </a:p>
          <a:p>
            <a:pPr marR="0" algn="ctr" defTabSz="914400">
              <a:lnSpc>
                <a:spcPct val="100000"/>
              </a:lnSpc>
              <a:spcBef>
                <a:spcPts val="0"/>
              </a:spcBef>
              <a:spcAft>
                <a:spcPts val="0"/>
              </a:spcAft>
              <a:buClrTx/>
              <a:buSzTx/>
              <a:defRPr/>
            </a:pPr>
            <a:r>
              <a:rPr lang="de-DE" sz="1100" dirty="0">
                <a:solidFill>
                  <a:srgbClr val="339966"/>
                </a:solidFill>
              </a:rPr>
              <a:t>25.01.2022 Stefanie Hartl</a:t>
            </a:r>
            <a:endParaRPr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4678204"/>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a:buSzPct val="100000"/>
              <a:defRPr sz="2400"/>
            </a:pPr>
            <a:r>
              <a:rPr lang="de-DE" sz="1600" b="1" u="sng" dirty="0">
                <a:solidFill>
                  <a:schemeClr val="tx1"/>
                </a:solidFill>
                <a:latin typeface="Arial"/>
                <a:cs typeface="Arial"/>
              </a:rPr>
              <a:t>4. Drawing a </a:t>
            </a:r>
            <a:r>
              <a:rPr lang="de-DE" sz="1600" b="1" u="sng" dirty="0" err="1">
                <a:solidFill>
                  <a:schemeClr val="tx1"/>
                </a:solidFill>
                <a:latin typeface="Arial"/>
                <a:cs typeface="Arial"/>
              </a:rPr>
              <a:t>life</a:t>
            </a:r>
            <a:r>
              <a:rPr lang="de-DE" sz="1600" b="1" u="sng" dirty="0">
                <a:solidFill>
                  <a:schemeClr val="tx1"/>
                </a:solidFill>
                <a:latin typeface="Arial"/>
                <a:cs typeface="Arial"/>
              </a:rPr>
              <a:t> </a:t>
            </a:r>
            <a:r>
              <a:rPr lang="de-DE" sz="1600" b="1" u="sng" dirty="0" err="1">
                <a:solidFill>
                  <a:schemeClr val="tx1"/>
                </a:solidFill>
                <a:latin typeface="Arial"/>
                <a:cs typeface="Arial"/>
              </a:rPr>
              <a:t>line</a:t>
            </a:r>
            <a:endParaRPr lang="de-DE" sz="1600" b="1" u="sng" dirty="0">
              <a:solidFill>
                <a:schemeClr val="tx1"/>
              </a:solidFill>
              <a:latin typeface="Arial"/>
              <a:cs typeface="Arial"/>
            </a:endParaRPr>
          </a:p>
          <a:p>
            <a:pPr>
              <a:buSzPct val="100000"/>
              <a:defRPr sz="2400"/>
            </a:pPr>
            <a:endParaRPr lang="de-DE" sz="1400" b="1"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r>
              <a:rPr lang="de-DE" sz="1600" b="1" dirty="0">
                <a:solidFill>
                  <a:schemeClr val="tx1"/>
                </a:solidFill>
                <a:latin typeface="Arial"/>
                <a:cs typeface="Arial"/>
              </a:rPr>
              <a:t>Vorgehensweise:</a:t>
            </a:r>
          </a:p>
          <a:p>
            <a:pPr marL="285750" indent="-285750">
              <a:lnSpc>
                <a:spcPct val="150000"/>
              </a:lnSpc>
              <a:buSzPct val="100000"/>
              <a:buFont typeface="Arial" panose="020B0604020202020204" pitchFamily="34" charset="0"/>
              <a:buChar char="•"/>
              <a:defRPr sz="2400"/>
            </a:pPr>
            <a:r>
              <a:rPr lang="de-DE" sz="1600">
                <a:solidFill>
                  <a:schemeClr val="tx1"/>
                </a:solidFill>
                <a:latin typeface="Arial"/>
                <a:cs typeface="Arial"/>
              </a:rPr>
              <a:t>Schülerinnen und Schüler erhalten </a:t>
            </a:r>
            <a:r>
              <a:rPr lang="de-DE" sz="1600" dirty="0">
                <a:solidFill>
                  <a:schemeClr val="tx1"/>
                </a:solidFill>
                <a:latin typeface="Arial"/>
                <a:cs typeface="Arial"/>
              </a:rPr>
              <a:t>ein Arbeitsblatt mit chronologisch geordneten Aussagen zu einem bestimmten Sachverhalt.</a:t>
            </a:r>
          </a:p>
          <a:p>
            <a:pPr marL="285750" indent="-285750">
              <a:lnSpc>
                <a:spcPct val="150000"/>
              </a:lnSpc>
              <a:buSzPct val="100000"/>
              <a:buFont typeface="Arial" panose="020B0604020202020204" pitchFamily="34" charset="0"/>
              <a:buChar char="•"/>
              <a:defRPr sz="2400"/>
            </a:pPr>
            <a:r>
              <a:rPr lang="de-DE" sz="1600">
                <a:solidFill>
                  <a:schemeClr val="tx1"/>
                </a:solidFill>
                <a:latin typeface="Arial"/>
                <a:cs typeface="Arial"/>
              </a:rPr>
              <a:t>Sie benötigen </a:t>
            </a:r>
            <a:r>
              <a:rPr lang="de-DE" sz="1600" dirty="0">
                <a:solidFill>
                  <a:schemeClr val="tx1"/>
                </a:solidFill>
                <a:latin typeface="Arial"/>
                <a:cs typeface="Arial"/>
              </a:rPr>
              <a:t>auch ein Achsenkreuz, wobei die x-Achse die Zeitleiste und die y-Achse die positiven bzw. negativen Gefühle der Hauptpersonen repräsentieren.</a:t>
            </a: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Zu jedem Ereignis wird nun die positive, negative oder neutrale Gefühlslage mit einem Kreuz auf der y-Achse versehen, das am Ende zu einer Kurve verbunden wird.</a:t>
            </a:r>
          </a:p>
          <a:p>
            <a:pPr>
              <a:buSzPct val="100000"/>
              <a:defRPr sz="2400"/>
            </a:pPr>
            <a:endParaRPr lang="de-DE" sz="1600" b="1" u="sng"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spTree>
    <p:extLst>
      <p:ext uri="{BB962C8B-B14F-4D97-AF65-F5344CB8AC3E}">
        <p14:creationId xmlns:p14="http://schemas.microsoft.com/office/powerpoint/2010/main" val="885799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4339650"/>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r>
              <a:rPr lang="de-DE" sz="1600" b="1" dirty="0">
                <a:solidFill>
                  <a:schemeClr val="tx1"/>
                </a:solidFill>
                <a:latin typeface="Arial"/>
                <a:cs typeface="Arial"/>
              </a:rPr>
              <a:t>Ziel: </a:t>
            </a:r>
            <a:r>
              <a:rPr lang="de-DE" sz="1600" dirty="0">
                <a:solidFill>
                  <a:schemeClr val="tx1"/>
                </a:solidFill>
                <a:latin typeface="Arial"/>
                <a:cs typeface="Arial"/>
              </a:rPr>
              <a:t>Lebensgefühl der Hauptperson mit Höhen und Tiefen wird dargestellt</a:t>
            </a:r>
          </a:p>
          <a:p>
            <a:pPr marL="285750" indent="-285750">
              <a:lnSpc>
                <a:spcPct val="150000"/>
              </a:lnSpc>
              <a:buSzPct val="100000"/>
              <a:buFont typeface="Arial" panose="020B0604020202020204" pitchFamily="34" charset="0"/>
              <a:buChar char="•"/>
              <a:defRPr sz="2400"/>
            </a:pPr>
            <a:r>
              <a:rPr lang="de-DE" sz="1600" b="1" dirty="0">
                <a:solidFill>
                  <a:schemeClr val="tx1"/>
                </a:solidFill>
                <a:latin typeface="Arial"/>
                <a:cs typeface="Arial"/>
              </a:rPr>
              <a:t>Variante: </a:t>
            </a: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Man kann auch alle Lebensliniendiagramme sichtbar aufhängen und miteinander vergleichen.</a:t>
            </a: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Als Vertiefung können einzelne Aussagen von Personen nach Fertigstellung des Diagramms dem Zeitpunkt zugeordnet werden, wann sie wahrscheinlich getroffen worden sind.</a:t>
            </a:r>
          </a:p>
          <a:p>
            <a:pPr>
              <a:buSzPct val="100000"/>
              <a:defRPr sz="2400"/>
            </a:pPr>
            <a:endParaRPr lang="de-DE" sz="1600" b="1" u="sng"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spTree>
    <p:extLst>
      <p:ext uri="{BB962C8B-B14F-4D97-AF65-F5344CB8AC3E}">
        <p14:creationId xmlns:p14="http://schemas.microsoft.com/office/powerpoint/2010/main" val="3096210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624736" cy="1785104"/>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a:buSzPct val="100000"/>
              <a:defRPr sz="2400"/>
            </a:pPr>
            <a:r>
              <a:rPr lang="de-DE" sz="1400" u="sng" dirty="0">
                <a:solidFill>
                  <a:schemeClr val="tx1"/>
                </a:solidFill>
                <a:latin typeface="Arial"/>
                <a:cs typeface="Arial"/>
              </a:rPr>
              <a:t>Beispiel: </a:t>
            </a:r>
          </a:p>
          <a:p>
            <a:pPr>
              <a:buSzPct val="100000"/>
              <a:defRPr sz="2400"/>
            </a:pPr>
            <a:r>
              <a:rPr lang="de-DE" sz="1400" dirty="0">
                <a:solidFill>
                  <a:schemeClr val="tx1"/>
                </a:solidFill>
                <a:latin typeface="Arial"/>
                <a:cs typeface="Arial"/>
              </a:rPr>
              <a:t>Life </a:t>
            </a:r>
            <a:r>
              <a:rPr lang="de-DE" sz="1400" dirty="0" err="1">
                <a:solidFill>
                  <a:schemeClr val="tx1"/>
                </a:solidFill>
                <a:latin typeface="Arial"/>
                <a:cs typeface="Arial"/>
              </a:rPr>
              <a:t>line</a:t>
            </a:r>
            <a:r>
              <a:rPr lang="de-DE" sz="1400" dirty="0">
                <a:solidFill>
                  <a:schemeClr val="tx1"/>
                </a:solidFill>
                <a:latin typeface="Arial"/>
                <a:cs typeface="Arial"/>
              </a:rPr>
              <a:t> </a:t>
            </a:r>
            <a:r>
              <a:rPr lang="de-DE" sz="1400" dirty="0" err="1">
                <a:solidFill>
                  <a:schemeClr val="tx1"/>
                </a:solidFill>
                <a:latin typeface="Arial"/>
                <a:cs typeface="Arial"/>
              </a:rPr>
              <a:t>about</a:t>
            </a:r>
            <a:r>
              <a:rPr lang="de-DE" sz="1400" dirty="0">
                <a:solidFill>
                  <a:schemeClr val="tx1"/>
                </a:solidFill>
                <a:latin typeface="Arial"/>
                <a:cs typeface="Arial"/>
              </a:rPr>
              <a:t> </a:t>
            </a:r>
            <a:r>
              <a:rPr lang="de-DE" sz="1400" dirty="0" err="1">
                <a:solidFill>
                  <a:schemeClr val="tx1"/>
                </a:solidFill>
                <a:latin typeface="Arial"/>
                <a:cs typeface="Arial"/>
              </a:rPr>
              <a:t>the</a:t>
            </a:r>
            <a:r>
              <a:rPr lang="de-DE" sz="1400" dirty="0">
                <a:solidFill>
                  <a:schemeClr val="tx1"/>
                </a:solidFill>
                <a:latin typeface="Arial"/>
                <a:cs typeface="Arial"/>
              </a:rPr>
              <a:t> </a:t>
            </a:r>
            <a:r>
              <a:rPr lang="de-DE" sz="1400" dirty="0" err="1">
                <a:solidFill>
                  <a:schemeClr val="tx1"/>
                </a:solidFill>
                <a:latin typeface="Arial"/>
                <a:cs typeface="Arial"/>
              </a:rPr>
              <a:t>topic</a:t>
            </a:r>
            <a:r>
              <a:rPr lang="de-DE" sz="1400" dirty="0">
                <a:solidFill>
                  <a:schemeClr val="tx1"/>
                </a:solidFill>
                <a:latin typeface="Arial"/>
                <a:cs typeface="Arial"/>
              </a:rPr>
              <a:t> </a:t>
            </a:r>
          </a:p>
          <a:p>
            <a:pPr>
              <a:buSzPct val="100000"/>
              <a:defRPr sz="2400"/>
            </a:pPr>
            <a:r>
              <a:rPr lang="de-DE" sz="1400" dirty="0">
                <a:solidFill>
                  <a:schemeClr val="tx1"/>
                </a:solidFill>
                <a:latin typeface="Arial"/>
                <a:cs typeface="Arial"/>
              </a:rPr>
              <a:t>„Illegal </a:t>
            </a:r>
            <a:r>
              <a:rPr lang="de-DE" sz="1400" dirty="0" err="1">
                <a:solidFill>
                  <a:schemeClr val="tx1"/>
                </a:solidFill>
                <a:latin typeface="Arial"/>
                <a:cs typeface="Arial"/>
              </a:rPr>
              <a:t>immigrants</a:t>
            </a:r>
            <a:r>
              <a:rPr lang="de-DE" sz="1400" dirty="0">
                <a:solidFill>
                  <a:schemeClr val="tx1"/>
                </a:solidFill>
                <a:latin typeface="Arial"/>
                <a:cs typeface="Arial"/>
              </a:rPr>
              <a:t> in </a:t>
            </a:r>
            <a:r>
              <a:rPr lang="de-DE" sz="1400" dirty="0" err="1">
                <a:solidFill>
                  <a:schemeClr val="tx1"/>
                </a:solidFill>
                <a:latin typeface="Arial"/>
                <a:cs typeface="Arial"/>
              </a:rPr>
              <a:t>the</a:t>
            </a:r>
            <a:r>
              <a:rPr lang="de-DE" sz="1400" dirty="0">
                <a:solidFill>
                  <a:schemeClr val="tx1"/>
                </a:solidFill>
                <a:latin typeface="Arial"/>
                <a:cs typeface="Arial"/>
              </a:rPr>
              <a:t> USA“</a:t>
            </a:r>
          </a:p>
          <a:p>
            <a:pPr>
              <a:buSzPct val="100000"/>
              <a:defRPr sz="2400"/>
            </a:pP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sp>
        <p:nvSpPr>
          <p:cNvPr id="3" name="Rectangle 1">
            <a:extLst>
              <a:ext uri="{FF2B5EF4-FFF2-40B4-BE49-F238E27FC236}">
                <a16:creationId xmlns:a16="http://schemas.microsoft.com/office/drawing/2014/main" id="{67337959-4F51-4B0F-BB0E-C9A87CA7BB28}"/>
              </a:ext>
            </a:extLst>
          </p:cNvPr>
          <p:cNvSpPr>
            <a:spLocks noChangeArrowheads="1"/>
          </p:cNvSpPr>
          <p:nvPr/>
        </p:nvSpPr>
        <p:spPr bwMode="auto">
          <a:xfrm>
            <a:off x="2906199" y="170074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aphicFrame>
        <p:nvGraphicFramePr>
          <p:cNvPr id="7" name="Tabelle 6">
            <a:extLst>
              <a:ext uri="{FF2B5EF4-FFF2-40B4-BE49-F238E27FC236}">
                <a16:creationId xmlns:a16="http://schemas.microsoft.com/office/drawing/2014/main" id="{2E7B8AF1-EAF4-42F6-B374-D519112D3CF6}"/>
              </a:ext>
            </a:extLst>
          </p:cNvPr>
          <p:cNvGraphicFramePr>
            <a:graphicFrameLocks noGrp="1"/>
          </p:cNvGraphicFramePr>
          <p:nvPr>
            <p:extLst>
              <p:ext uri="{D42A27DB-BD31-4B8C-83A1-F6EECF244321}">
                <p14:modId xmlns:p14="http://schemas.microsoft.com/office/powerpoint/2010/main" val="1951482493"/>
              </p:ext>
            </p:extLst>
          </p:nvPr>
        </p:nvGraphicFramePr>
        <p:xfrm>
          <a:off x="3491880" y="1714799"/>
          <a:ext cx="4608512" cy="4896235"/>
        </p:xfrm>
        <a:graphic>
          <a:graphicData uri="http://schemas.openxmlformats.org/drawingml/2006/table">
            <a:tbl>
              <a:tblPr/>
              <a:tblGrid>
                <a:gridCol w="357627">
                  <a:extLst>
                    <a:ext uri="{9D8B030D-6E8A-4147-A177-3AD203B41FA5}">
                      <a16:colId xmlns:a16="http://schemas.microsoft.com/office/drawing/2014/main" val="3991958652"/>
                    </a:ext>
                  </a:extLst>
                </a:gridCol>
                <a:gridCol w="648200">
                  <a:extLst>
                    <a:ext uri="{9D8B030D-6E8A-4147-A177-3AD203B41FA5}">
                      <a16:colId xmlns:a16="http://schemas.microsoft.com/office/drawing/2014/main" val="332455529"/>
                    </a:ext>
                  </a:extLst>
                </a:gridCol>
                <a:gridCol w="3602685">
                  <a:extLst>
                    <a:ext uri="{9D8B030D-6E8A-4147-A177-3AD203B41FA5}">
                      <a16:colId xmlns:a16="http://schemas.microsoft.com/office/drawing/2014/main" val="3046221653"/>
                    </a:ext>
                  </a:extLst>
                </a:gridCol>
              </a:tblGrid>
              <a:tr h="245607">
                <a:tc>
                  <a:txBody>
                    <a:bodyPr/>
                    <a:lstStyle/>
                    <a:p>
                      <a:pPr>
                        <a:lnSpc>
                          <a:spcPct val="100000"/>
                        </a:lnSpc>
                        <a:spcAft>
                          <a:spcPts val="800"/>
                        </a:spcAft>
                      </a:pPr>
                      <a:r>
                        <a:rPr lang="en-GB" sz="900" b="1" dirty="0">
                          <a:effectLst/>
                          <a:latin typeface="Arial Narrow" panose="020B0606020202030204" pitchFamily="34" charset="0"/>
                          <a:ea typeface="Calibri" panose="020F0502020204030204" pitchFamily="34" charset="0"/>
                          <a:cs typeface="Arial Narrow" panose="020B0606020202030204" pitchFamily="34" charset="0"/>
                        </a:rPr>
                        <a:t>1</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1989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Tijuana is a city near the border to the USA. Candido was born here. His family is very poor.</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0125537"/>
                  </a:ext>
                </a:extLst>
              </a:tr>
              <a:tr h="245607">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1994</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The Rio Bravo or Rio Grande (the American name for it) is shallow enough for Mexicans to cross the river easily. </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076429"/>
                  </a:ext>
                </a:extLst>
              </a:tr>
              <a:tr h="245607">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3</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2003</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Spanish has become the main language in a lot of communities in the south of the USA.</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74097"/>
                  </a:ext>
                </a:extLst>
              </a:tr>
              <a:tr h="245607">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4</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2008</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Human rights organisations want people to pay more attention to the living conditions of illegal immigrants in the USA.</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7838264"/>
                  </a:ext>
                </a:extLst>
              </a:tr>
              <a:tr h="36841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5</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2010</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On May 28, 2010, a dozen border patrol agents beat Hernández Rojas, a father of five children, who wanted to cross the border.</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5522564"/>
                  </a:ext>
                </a:extLst>
              </a:tr>
              <a:tr h="73682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6</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2014</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President Obama announced that the immigration system of the USA had been broken for decades. And while the American government waited to act, millions of undocumented immigrants were living in the shadows: Those who wanted to pay taxes and play by the same rules as everyone else had no chance to live legally.</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571120"/>
                  </a:ext>
                </a:extLst>
              </a:tr>
              <a:tr h="245607">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7</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2015</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More and more white communities in the USA want to have a wall around their houses.</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645238"/>
                  </a:ext>
                </a:extLst>
              </a:tr>
              <a:tr h="491214">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8</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2016</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Although the economy has grown in recent years the gap between rich and poor people in Mexico is getting larger. About 50 % of the inhabitants live in poverty. Candido can´t find a job in Mexico.</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2427725"/>
                  </a:ext>
                </a:extLst>
              </a:tr>
              <a:tr h="368410">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2017</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The border to the USA is already secured with double or even triple fencing. The border patrol is equipped with portable watch towers.</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2500159"/>
                  </a:ext>
                </a:extLst>
              </a:tr>
              <a:tr h="122803">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10</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2018</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In California there are about 2.3 million illegal immigrants.</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900142"/>
                  </a:ext>
                </a:extLst>
              </a:tr>
              <a:tr h="245607">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11</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Jan. 2019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Candido marries a Mexican girl called Selma.</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2688961"/>
                  </a:ext>
                </a:extLst>
              </a:tr>
              <a:tr h="245607">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12</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Mar. 2019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Candido makes the decision to cross the tortilla curtain, find work in the USA and live a good life with his wife Selma.</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919782"/>
                  </a:ext>
                </a:extLst>
              </a:tr>
              <a:tr h="245607">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13</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Apr. 2019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Candido borrows some money to start their journey to California.</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0461783"/>
                  </a:ext>
                </a:extLst>
              </a:tr>
              <a:tr h="245607">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14</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Nov. 2019</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Candido and Selma arrive in the USA. They live in a canyon where they are protected from heavy rainfall and the cold.</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590367"/>
                  </a:ext>
                </a:extLst>
              </a:tr>
              <a:tr h="245607">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15</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2020</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Candido can´t find a job. They are not able to rent an apartment.</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05799"/>
                  </a:ext>
                </a:extLst>
              </a:tr>
              <a:tr h="122803">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16</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GB" sz="900" b="1">
                          <a:effectLst/>
                          <a:latin typeface="Arial Narrow" panose="020B0606020202030204" pitchFamily="34" charset="0"/>
                          <a:ea typeface="Calibri" panose="020F0502020204030204" pitchFamily="34" charset="0"/>
                          <a:cs typeface="Arial Narrow" panose="020B0606020202030204" pitchFamily="34" charset="0"/>
                        </a:rPr>
                        <a:t>2021</a:t>
                      </a:r>
                      <a:endParaRPr lang="de-DE" sz="90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Aft>
                          <a:spcPts val="800"/>
                        </a:spcAft>
                      </a:pPr>
                      <a:r>
                        <a:rPr lang="en-GB" sz="900" dirty="0">
                          <a:effectLst/>
                          <a:latin typeface="Arial Narrow" panose="020B0606020202030204" pitchFamily="34" charset="0"/>
                          <a:ea typeface="Calibri" panose="020F0502020204030204" pitchFamily="34" charset="0"/>
                          <a:cs typeface="Arial Narrow" panose="020B0606020202030204" pitchFamily="34" charset="0"/>
                        </a:rPr>
                        <a:t>Selma is pregnant.</a:t>
                      </a:r>
                      <a:endParaRPr lang="de-DE"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2813" marR="528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6815483"/>
                  </a:ext>
                </a:extLst>
              </a:tr>
            </a:tbl>
          </a:graphicData>
        </a:graphic>
      </p:graphicFrame>
    </p:spTree>
    <p:extLst>
      <p:ext uri="{BB962C8B-B14F-4D97-AF65-F5344CB8AC3E}">
        <p14:creationId xmlns:p14="http://schemas.microsoft.com/office/powerpoint/2010/main" val="3848639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796606" y="1206042"/>
            <a:ext cx="6552729" cy="5155257"/>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dirty="0"/>
          </a:p>
          <a:p>
            <a:pPr>
              <a:buSzPct val="100000"/>
              <a:defRPr sz="2400"/>
            </a:pPr>
            <a:endParaRPr lang="de-DE" sz="2000" dirty="0"/>
          </a:p>
          <a:p>
            <a:pPr>
              <a:buSzPct val="100000"/>
              <a:defRPr sz="2400"/>
            </a:pPr>
            <a:r>
              <a:rPr lang="de-DE" sz="1600" b="1" u="sng" dirty="0">
                <a:solidFill>
                  <a:schemeClr val="tx1"/>
                </a:solidFill>
                <a:latin typeface="Arial"/>
                <a:cs typeface="Arial"/>
              </a:rPr>
              <a:t>5. Mystery</a:t>
            </a:r>
          </a:p>
          <a:p>
            <a:pPr>
              <a:buSzPct val="100000"/>
              <a:defRPr sz="2400"/>
            </a:pPr>
            <a:endParaRPr lang="de-DE" sz="1400" dirty="0">
              <a:solidFill>
                <a:schemeClr val="tx1"/>
              </a:solidFill>
              <a:latin typeface="Arial"/>
              <a:cs typeface="Arial"/>
            </a:endParaRPr>
          </a:p>
          <a:p>
            <a:pPr>
              <a:buSzPct val="100000"/>
              <a:defRPr sz="2400"/>
            </a:pPr>
            <a:r>
              <a:rPr lang="de-DE" sz="1400" b="1" dirty="0">
                <a:solidFill>
                  <a:schemeClr val="tx1"/>
                </a:solidFill>
                <a:latin typeface="Arial"/>
                <a:cs typeface="Arial"/>
              </a:rPr>
              <a:t>Vorgehensweise:</a:t>
            </a:r>
            <a:endParaRPr lang="de-DE" sz="1400"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rPr>
              <a:t>Bearbeitung in Gruppen</a:t>
            </a: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rPr>
              <a:t>Eine Leitfrage.</a:t>
            </a: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rPr>
              <a:t>Informationskärtchen, z. B. in Briefumschlag</a:t>
            </a: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rPr>
              <a:t>Zusätzliche Materialien, wie Bilder, Zeitungsausschnitte, Diagramme,…</a:t>
            </a: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rPr>
              <a:t>Zunächst Schaffen eines Überblicks (Informationen auf dem Tisch auslegen),  dann Identifizieren von unbekannten Wörtern.</a:t>
            </a:r>
          </a:p>
          <a:p>
            <a:pPr>
              <a:lnSpc>
                <a:spcPct val="150000"/>
              </a:lnSpc>
              <a:buSzPct val="100000"/>
              <a:defRPr sz="2400"/>
            </a:pPr>
            <a:r>
              <a:rPr lang="de-DE" sz="1400" dirty="0">
                <a:solidFill>
                  <a:schemeClr val="tx1"/>
                </a:solidFill>
                <a:latin typeface="Arial"/>
                <a:cs typeface="Arial"/>
                <a:sym typeface="Wingdings" panose="05000000000000000000" pitchFamily="2" charset="2"/>
              </a:rPr>
              <a:t>	 </a:t>
            </a:r>
            <a:r>
              <a:rPr lang="de-DE" sz="1400" dirty="0" err="1">
                <a:solidFill>
                  <a:schemeClr val="tx1"/>
                </a:solidFill>
                <a:latin typeface="Arial"/>
                <a:cs typeface="Arial"/>
                <a:sym typeface="Wingdings" panose="05000000000000000000" pitchFamily="2" charset="2"/>
              </a:rPr>
              <a:t>dictionary</a:t>
            </a:r>
            <a:r>
              <a:rPr lang="de-DE" sz="1400" dirty="0">
                <a:solidFill>
                  <a:schemeClr val="tx1"/>
                </a:solidFill>
                <a:latin typeface="Arial"/>
                <a:cs typeface="Arial"/>
                <a:sym typeface="Wingdings" panose="05000000000000000000" pitchFamily="2" charset="2"/>
              </a:rPr>
              <a:t> </a:t>
            </a:r>
            <a:r>
              <a:rPr lang="de-DE" sz="1400" dirty="0" err="1">
                <a:solidFill>
                  <a:schemeClr val="tx1"/>
                </a:solidFill>
                <a:latin typeface="Arial"/>
                <a:cs typeface="Arial"/>
                <a:sym typeface="Wingdings" panose="05000000000000000000" pitchFamily="2" charset="2"/>
              </a:rPr>
              <a:t>work</a:t>
            </a:r>
            <a:endParaRPr lang="de-DE" sz="1400" dirty="0">
              <a:solidFill>
                <a:schemeClr val="tx1"/>
              </a:solidFill>
              <a:latin typeface="Arial"/>
              <a:cs typeface="Arial"/>
              <a:sym typeface="Wingdings" panose="05000000000000000000" pitchFamily="2" charset="2"/>
            </a:endParaRPr>
          </a:p>
          <a:p>
            <a:pPr marL="285750" indent="-285750">
              <a:lnSpc>
                <a:spcPct val="150000"/>
              </a:lnSpc>
              <a:buSzPct val="100000"/>
              <a:buFont typeface="Arial" panose="020B0604020202020204" pitchFamily="34" charset="0"/>
              <a:buChar char="•"/>
              <a:defRPr sz="2400"/>
            </a:pPr>
            <a:r>
              <a:rPr lang="de-DE" sz="1400">
                <a:solidFill>
                  <a:schemeClr val="tx1"/>
                </a:solidFill>
                <a:latin typeface="Arial"/>
                <a:cs typeface="Arial"/>
                <a:sym typeface="Wingdings" panose="05000000000000000000" pitchFamily="2" charset="2"/>
              </a:rPr>
              <a:t>Hinweise an die Klasse: </a:t>
            </a:r>
            <a:endParaRPr lang="de-DE" sz="1400" dirty="0">
              <a:solidFill>
                <a:schemeClr val="tx1"/>
              </a:solidFill>
              <a:latin typeface="Arial"/>
              <a:cs typeface="Arial"/>
              <a:sym typeface="Wingdings" panose="05000000000000000000" pitchFamily="2" charset="2"/>
            </a:endParaRPr>
          </a:p>
          <a:p>
            <a:pPr>
              <a:lnSpc>
                <a:spcPct val="150000"/>
              </a:lnSpc>
              <a:buSzPct val="100000"/>
              <a:defRPr sz="2400"/>
            </a:pPr>
            <a:r>
              <a:rPr lang="de-DE" sz="1400" dirty="0">
                <a:solidFill>
                  <a:schemeClr val="tx1"/>
                </a:solidFill>
                <a:latin typeface="Arial"/>
                <a:cs typeface="Arial"/>
                <a:sym typeface="Wingdings" panose="05000000000000000000" pitchFamily="2" charset="2"/>
              </a:rPr>
              <a:t>Nicht jede Information ist wichtig.</a:t>
            </a:r>
          </a:p>
          <a:p>
            <a:pPr>
              <a:lnSpc>
                <a:spcPct val="150000"/>
              </a:lnSpc>
              <a:buSzPct val="100000"/>
              <a:defRPr sz="2400"/>
            </a:pPr>
            <a:r>
              <a:rPr lang="de-DE" sz="1400" dirty="0">
                <a:solidFill>
                  <a:schemeClr val="tx1"/>
                </a:solidFill>
                <a:latin typeface="Arial"/>
                <a:cs typeface="Arial"/>
                <a:sym typeface="Wingdings" panose="05000000000000000000" pitchFamily="2" charset="2"/>
              </a:rPr>
              <a:t>Das sinnvolle Ordnen der Informationskärtchen ist wichtig.</a:t>
            </a:r>
          </a:p>
          <a:p>
            <a:pPr>
              <a:lnSpc>
                <a:spcPct val="150000"/>
              </a:lnSpc>
              <a:buSzPct val="100000"/>
              <a:defRPr sz="2400"/>
            </a:pPr>
            <a:r>
              <a:rPr lang="de-DE" sz="1400" dirty="0">
                <a:solidFill>
                  <a:schemeClr val="tx1"/>
                </a:solidFill>
                <a:latin typeface="Arial"/>
                <a:cs typeface="Arial"/>
                <a:sym typeface="Wingdings" panose="05000000000000000000" pitchFamily="2" charset="2"/>
              </a:rPr>
              <a:t>Topographische Informationen sollen mit Hilfe des Atlas verortet werden.</a:t>
            </a:r>
          </a:p>
          <a:p>
            <a:pPr>
              <a:buSzPct val="100000"/>
              <a:defRPr sz="2400"/>
            </a:pPr>
            <a:endParaRPr lang="de-DE" sz="1400"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spTree>
    <p:extLst>
      <p:ext uri="{BB962C8B-B14F-4D97-AF65-F5344CB8AC3E}">
        <p14:creationId xmlns:p14="http://schemas.microsoft.com/office/powerpoint/2010/main" val="2994280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3884205"/>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dirty="0"/>
          </a:p>
          <a:p>
            <a:pPr>
              <a:buSzPct val="100000"/>
              <a:defRPr sz="2400"/>
            </a:pPr>
            <a:endParaRPr lang="de-DE" sz="2000" dirty="0"/>
          </a:p>
          <a:p>
            <a:pPr>
              <a:buSzPct val="100000"/>
              <a:defRPr sz="2400"/>
            </a:pPr>
            <a:endParaRPr lang="de-DE" sz="2000" dirty="0"/>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sym typeface="Wingdings" panose="05000000000000000000" pitchFamily="2" charset="2"/>
              </a:rPr>
              <a:t>Ergebnissicherung: </a:t>
            </a:r>
          </a:p>
          <a:p>
            <a:pPr>
              <a:lnSpc>
                <a:spcPct val="150000"/>
              </a:lnSpc>
              <a:buSzPct val="100000"/>
              <a:defRPr sz="2400"/>
            </a:pPr>
            <a:r>
              <a:rPr lang="de-DE" sz="1400" dirty="0">
                <a:solidFill>
                  <a:schemeClr val="tx1"/>
                </a:solidFill>
                <a:latin typeface="Arial"/>
                <a:cs typeface="Arial"/>
                <a:sym typeface="Wingdings" panose="05000000000000000000" pitchFamily="2" charset="2"/>
              </a:rPr>
              <a:t>	mündlich bzw. schriftlich </a:t>
            </a:r>
          </a:p>
          <a:p>
            <a:pPr>
              <a:lnSpc>
                <a:spcPct val="150000"/>
              </a:lnSpc>
              <a:buSzPct val="100000"/>
              <a:defRPr sz="2400"/>
            </a:pPr>
            <a:r>
              <a:rPr lang="de-DE" sz="1400" dirty="0">
                <a:solidFill>
                  <a:schemeClr val="tx1"/>
                </a:solidFill>
                <a:latin typeface="Arial"/>
                <a:cs typeface="Arial"/>
                <a:sym typeface="Wingdings" panose="05000000000000000000" pitchFamily="2" charset="2"/>
              </a:rPr>
              <a:t>	auf Plakat </a:t>
            </a:r>
          </a:p>
          <a:p>
            <a:pPr>
              <a:lnSpc>
                <a:spcPct val="150000"/>
              </a:lnSpc>
              <a:buSzPct val="100000"/>
              <a:defRPr sz="2400"/>
            </a:pPr>
            <a:r>
              <a:rPr lang="de-DE" sz="1400" dirty="0">
                <a:solidFill>
                  <a:schemeClr val="tx1"/>
                </a:solidFill>
                <a:latin typeface="Arial"/>
                <a:cs typeface="Arial"/>
                <a:sym typeface="Wingdings" panose="05000000000000000000" pitchFamily="2" charset="2"/>
              </a:rPr>
              <a:t>	</a:t>
            </a:r>
          </a:p>
          <a:p>
            <a:pPr marL="285750" indent="-285750">
              <a:lnSpc>
                <a:spcPct val="150000"/>
              </a:lnSpc>
              <a:buSzPct val="100000"/>
              <a:buFont typeface="Arial" panose="020B0604020202020204" pitchFamily="34" charset="0"/>
              <a:buChar char="•"/>
              <a:defRPr sz="2400"/>
            </a:pPr>
            <a:r>
              <a:rPr lang="de-DE" sz="1400" dirty="0">
                <a:solidFill>
                  <a:schemeClr val="tx1"/>
                </a:solidFill>
                <a:latin typeface="Arial"/>
                <a:cs typeface="Arial"/>
                <a:sym typeface="Wingdings" panose="05000000000000000000" pitchFamily="2" charset="2"/>
              </a:rPr>
              <a:t>Ziel: Die Leitfrage soll unter Mobilisierung von Vorwissen umfassend beantwortet werden.</a:t>
            </a:r>
            <a:endParaRPr lang="de-DE" sz="1400"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endParaRPr lang="de-DE" sz="1400" dirty="0">
              <a:solidFill>
                <a:schemeClr val="tx1"/>
              </a:solidFill>
              <a:latin typeface="Arial"/>
              <a:cs typeface="Arial"/>
            </a:endParaRPr>
          </a:p>
          <a:p>
            <a:pPr>
              <a:lnSpc>
                <a:spcPct val="150000"/>
              </a:lnSpc>
              <a:buSzPct val="100000"/>
              <a:defRPr sz="2400"/>
            </a:pPr>
            <a:endParaRPr lang="de-DE" sz="1400" dirty="0">
              <a:solidFill>
                <a:schemeClr val="tx1"/>
              </a:solidFill>
              <a:latin typeface="Arial"/>
              <a:cs typeface="Arial"/>
            </a:endParaRPr>
          </a:p>
          <a:p>
            <a:pPr>
              <a:lnSpc>
                <a:spcPct val="150000"/>
              </a:lnSpc>
              <a:buSzPct val="100000"/>
              <a:defRPr sz="2400"/>
            </a:pPr>
            <a:endParaRPr lang="de-DE" sz="1400"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spTree>
    <p:extLst>
      <p:ext uri="{BB962C8B-B14F-4D97-AF65-F5344CB8AC3E}">
        <p14:creationId xmlns:p14="http://schemas.microsoft.com/office/powerpoint/2010/main" val="4203399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1329659"/>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dirty="0"/>
          </a:p>
          <a:p>
            <a:pPr>
              <a:lnSpc>
                <a:spcPct val="150000"/>
              </a:lnSpc>
              <a:buSzPct val="100000"/>
              <a:defRPr sz="2400"/>
            </a:pPr>
            <a:r>
              <a:rPr lang="de-DE" sz="1400" dirty="0">
                <a:solidFill>
                  <a:schemeClr val="tx1"/>
                </a:solidFill>
                <a:latin typeface="Arial"/>
                <a:cs typeface="Arial"/>
              </a:rPr>
              <a:t>Beispiel Mystery: „Can Candido and Selma </a:t>
            </a:r>
            <a:r>
              <a:rPr lang="de-DE" sz="1400" dirty="0" err="1">
                <a:solidFill>
                  <a:schemeClr val="tx1"/>
                </a:solidFill>
                <a:latin typeface="Arial"/>
                <a:cs typeface="Arial"/>
              </a:rPr>
              <a:t>start</a:t>
            </a:r>
            <a:r>
              <a:rPr lang="de-DE" sz="1400" dirty="0">
                <a:solidFill>
                  <a:schemeClr val="tx1"/>
                </a:solidFill>
                <a:latin typeface="Arial"/>
                <a:cs typeface="Arial"/>
              </a:rPr>
              <a:t> a </a:t>
            </a:r>
            <a:r>
              <a:rPr lang="de-DE" sz="1400" dirty="0" err="1">
                <a:solidFill>
                  <a:schemeClr val="tx1"/>
                </a:solidFill>
                <a:latin typeface="Arial"/>
                <a:cs typeface="Arial"/>
              </a:rPr>
              <a:t>new</a:t>
            </a:r>
            <a:r>
              <a:rPr lang="de-DE" sz="1400" dirty="0">
                <a:solidFill>
                  <a:schemeClr val="tx1"/>
                </a:solidFill>
                <a:latin typeface="Arial"/>
                <a:cs typeface="Arial"/>
              </a:rPr>
              <a:t> </a:t>
            </a:r>
            <a:r>
              <a:rPr lang="de-DE" sz="1400" dirty="0" err="1">
                <a:solidFill>
                  <a:schemeClr val="tx1"/>
                </a:solidFill>
                <a:latin typeface="Arial"/>
                <a:cs typeface="Arial"/>
              </a:rPr>
              <a:t>life</a:t>
            </a:r>
            <a:r>
              <a:rPr lang="de-DE" sz="1400" dirty="0">
                <a:solidFill>
                  <a:schemeClr val="tx1"/>
                </a:solidFill>
                <a:latin typeface="Arial"/>
                <a:cs typeface="Arial"/>
              </a:rPr>
              <a:t> in California?“</a:t>
            </a:r>
          </a:p>
          <a:p>
            <a:pPr>
              <a:lnSpc>
                <a:spcPct val="150000"/>
              </a:lnSpc>
              <a:buSzPct val="100000"/>
              <a:defRPr sz="2400"/>
            </a:pPr>
            <a:endParaRPr lang="de-DE" sz="1400" dirty="0">
              <a:solidFill>
                <a:schemeClr val="tx1"/>
              </a:solidFill>
              <a:latin typeface="Arial"/>
              <a:cs typeface="Arial"/>
            </a:endParaRPr>
          </a:p>
          <a:p>
            <a:pPr>
              <a:lnSpc>
                <a:spcPct val="150000"/>
              </a:lnSpc>
              <a:buSzPct val="100000"/>
              <a:defRPr sz="2400"/>
            </a:pPr>
            <a:endParaRPr lang="de-DE" sz="1400"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graphicFrame>
        <p:nvGraphicFramePr>
          <p:cNvPr id="2" name="Tabelle 1">
            <a:extLst>
              <a:ext uri="{FF2B5EF4-FFF2-40B4-BE49-F238E27FC236}">
                <a16:creationId xmlns:a16="http://schemas.microsoft.com/office/drawing/2014/main" id="{16FCD211-C846-4EB1-B575-4C2EFB83BA6E}"/>
              </a:ext>
            </a:extLst>
          </p:cNvPr>
          <p:cNvGraphicFramePr>
            <a:graphicFrameLocks noGrp="1"/>
          </p:cNvGraphicFramePr>
          <p:nvPr>
            <p:extLst>
              <p:ext uri="{D42A27DB-BD31-4B8C-83A1-F6EECF244321}">
                <p14:modId xmlns:p14="http://schemas.microsoft.com/office/powerpoint/2010/main" val="1798145218"/>
              </p:ext>
            </p:extLst>
          </p:nvPr>
        </p:nvGraphicFramePr>
        <p:xfrm>
          <a:off x="1331640" y="1985224"/>
          <a:ext cx="5616624" cy="4756144"/>
        </p:xfrm>
        <a:graphic>
          <a:graphicData uri="http://schemas.openxmlformats.org/drawingml/2006/table">
            <a:tbl>
              <a:tblPr/>
              <a:tblGrid>
                <a:gridCol w="1869731">
                  <a:extLst>
                    <a:ext uri="{9D8B030D-6E8A-4147-A177-3AD203B41FA5}">
                      <a16:colId xmlns:a16="http://schemas.microsoft.com/office/drawing/2014/main" val="5632768"/>
                    </a:ext>
                  </a:extLst>
                </a:gridCol>
                <a:gridCol w="1870351">
                  <a:extLst>
                    <a:ext uri="{9D8B030D-6E8A-4147-A177-3AD203B41FA5}">
                      <a16:colId xmlns:a16="http://schemas.microsoft.com/office/drawing/2014/main" val="3054725075"/>
                    </a:ext>
                  </a:extLst>
                </a:gridCol>
                <a:gridCol w="1876542">
                  <a:extLst>
                    <a:ext uri="{9D8B030D-6E8A-4147-A177-3AD203B41FA5}">
                      <a16:colId xmlns:a16="http://schemas.microsoft.com/office/drawing/2014/main" val="3620492628"/>
                    </a:ext>
                  </a:extLst>
                </a:gridCol>
              </a:tblGrid>
              <a:tr h="390307">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Candido makes the decision to cross the tortilla curtain, find work in the USA and live a good life with his wife Selma.</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The Rio Bravo or Rio Grande (the American name for it) is shallow enough for Mexicans to cross the river easily.</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San Diego, a city in California, offers a lot of jobs.</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9841174"/>
                  </a:ext>
                </a:extLst>
              </a:tr>
              <a:tr h="396519">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More and more communities want to have a wall around their houses.</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They have already run out of food and just one bottle of water is left on their way to the border.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 34-year-old man was told about the booming city of San Diego by his neighbor, who has already worked in the USA.</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7847086"/>
                  </a:ext>
                </a:extLst>
              </a:tr>
              <a:tr h="396519">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Candido is hit by a car on a busy road in San Diego and severely injured. His hip is damaged, so he won´t be able to work for weeks.</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Injuries take much longer to heal without medical treatment. Candido can’t afford to see a doctor.</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In California there are about 2.3 million illegal immigrants.</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9285019"/>
                  </a:ext>
                </a:extLst>
              </a:tr>
              <a:tr h="296357">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Most illegals leave at noon without being hired. You have to try again the next day.</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Candido was born and brought up in Tijuana.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Selma becomes pregnant. But they cannot afford to see a doctor or go to a hospital.</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1114090"/>
                  </a:ext>
                </a:extLst>
              </a:tr>
              <a:tr h="396519">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Sweatshops are small factories near the border where imported parts of goods are assembled and sent back to the USA.</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After crossing the border for the first time a border patrol catches them and sends them back.</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Officially the city of Tijuana has about 1.5 million inhabitants. </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569574"/>
                  </a:ext>
                </a:extLst>
              </a:tr>
              <a:tr h="697005">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 border between the USA and Mexico is called “the Tortilla Curtain”.</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There are big halls where illegal immigrants can go to in the mornings and if you are lucky, one of the white people will offer you a job for one day. If you work hard enough, you might be hired for another day or even two days.</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Candido borrows some money to start their journey to California.</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3858400"/>
                  </a:ext>
                </a:extLst>
              </a:tr>
              <a:tr h="596842">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After some time they try to cross the border again because in Mexico there aren´t a lot of well-paid jobs. You could work in a sweatshop where you are treated like a slave.</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Candido gets married to a 17-year- old girl called Selma in his hometown after his divorce from his first wife.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Right at this moment they think they are safe living in the canyon outside the city of San Diego. Candido just needs to find work.</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7086092"/>
                  </a:ext>
                </a:extLst>
              </a:tr>
              <a:tr h="296357">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Their dream is to have their own apartment in an American city and be part of the society.</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In a sweatshop you earn about 40-70 dollars a week.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In the canyon they are protected from heavy rainfall and the cold. And nobody can find them.</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5040473"/>
                  </a:ext>
                </a:extLst>
              </a:tr>
              <a:tr h="496681">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Selma scrubs the copper statues in a rich man´s house without wearing gloves. The skin of her hands is burned.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His wife has to start working. </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Although the economy has grown in recent years, the gap between rich and poor people in Mexico is getting larger. About 50 % of the inhabitants live in poverty.</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7433381"/>
                  </a:ext>
                </a:extLst>
              </a:tr>
              <a:tr h="396519">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Spanish has become the main language in a lot of communities in the south of the USA.</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The border to the USA is secured with double or even triple fencing. The border patrol is equipped with portable watch towers.</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Human rights organisations want people to pay more attention to the living conditions of “</a:t>
                      </a:r>
                      <a:r>
                        <a:rPr lang="en-GB" sz="700" dirty="0" err="1">
                          <a:effectLst/>
                          <a:latin typeface="Arial Narrow" panose="020B0606020202030204" pitchFamily="34" charset="0"/>
                          <a:ea typeface="Calibri" panose="020F0502020204030204" pitchFamily="34" charset="0"/>
                          <a:cs typeface="Arial Narrow" panose="020B0606020202030204" pitchFamily="34" charset="0"/>
                        </a:rPr>
                        <a:t>indocumentados</a:t>
                      </a:r>
                      <a:r>
                        <a:rPr lang="en-GB" sz="700" dirty="0">
                          <a:effectLst/>
                          <a:latin typeface="Arial Narrow" panose="020B0606020202030204" pitchFamily="34" charset="0"/>
                          <a:ea typeface="Calibri" panose="020F0502020204030204" pitchFamily="34" charset="0"/>
                          <a:cs typeface="Arial Narrow" panose="020B0606020202030204" pitchFamily="34" charset="0"/>
                        </a:rPr>
                        <a:t>” in the USA.</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69163"/>
                  </a:ext>
                </a:extLst>
              </a:tr>
              <a:tr h="396519">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Selma misses her family in Mexico. She wants to talk to her mother about the baby.</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a:effectLst/>
                          <a:latin typeface="Arial Narrow" panose="020B0606020202030204" pitchFamily="34" charset="0"/>
                          <a:ea typeface="Calibri" panose="020F0502020204030204" pitchFamily="34" charset="0"/>
                          <a:cs typeface="Arial Narrow" panose="020B0606020202030204" pitchFamily="34" charset="0"/>
                        </a:rPr>
                        <a:t>Candido tries to rent an apartment for just some days but he is robbed, so all the money they saved is gone.</a:t>
                      </a:r>
                      <a:endParaRPr lang="de-DE" sz="70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2000"/>
                        </a:lnSpc>
                        <a:spcAft>
                          <a:spcPts val="800"/>
                        </a:spcAft>
                      </a:pPr>
                      <a:r>
                        <a:rPr lang="en-GB" sz="700" dirty="0">
                          <a:effectLst/>
                          <a:latin typeface="Arial Narrow" panose="020B0606020202030204" pitchFamily="34" charset="0"/>
                          <a:ea typeface="Calibri" panose="020F0502020204030204" pitchFamily="34" charset="0"/>
                          <a:cs typeface="Arial Narrow" panose="020B0606020202030204" pitchFamily="34" charset="0"/>
                        </a:rPr>
                        <a:t>The second time they try to cross the border it works. Candido and his beautiful wife arrive in California.</a:t>
                      </a:r>
                      <a:endParaRPr lang="de-D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348" marR="44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79529"/>
                  </a:ext>
                </a:extLst>
              </a:tr>
            </a:tbl>
          </a:graphicData>
        </a:graphic>
      </p:graphicFrame>
    </p:spTree>
    <p:extLst>
      <p:ext uri="{BB962C8B-B14F-4D97-AF65-F5344CB8AC3E}">
        <p14:creationId xmlns:p14="http://schemas.microsoft.com/office/powerpoint/2010/main" val="3509747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1652825"/>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dirty="0"/>
          </a:p>
          <a:p>
            <a:pPr>
              <a:lnSpc>
                <a:spcPct val="150000"/>
              </a:lnSpc>
              <a:buSzPct val="100000"/>
              <a:defRPr sz="2400"/>
            </a:pPr>
            <a:r>
              <a:rPr lang="de-DE" sz="1400" dirty="0">
                <a:solidFill>
                  <a:schemeClr val="tx1"/>
                </a:solidFill>
                <a:latin typeface="Arial"/>
                <a:cs typeface="Arial"/>
              </a:rPr>
              <a:t>Beispiel Mystery: „Will Candido and Selma </a:t>
            </a:r>
            <a:r>
              <a:rPr lang="de-DE" sz="1400" dirty="0" err="1">
                <a:solidFill>
                  <a:schemeClr val="tx1"/>
                </a:solidFill>
                <a:latin typeface="Arial"/>
                <a:cs typeface="Arial"/>
              </a:rPr>
              <a:t>be</a:t>
            </a:r>
            <a:r>
              <a:rPr lang="de-DE" sz="1400" dirty="0">
                <a:solidFill>
                  <a:schemeClr val="tx1"/>
                </a:solidFill>
                <a:latin typeface="Arial"/>
                <a:cs typeface="Arial"/>
              </a:rPr>
              <a:t> </a:t>
            </a:r>
            <a:r>
              <a:rPr lang="de-DE" sz="1400" dirty="0" err="1">
                <a:solidFill>
                  <a:schemeClr val="tx1"/>
                </a:solidFill>
                <a:latin typeface="Arial"/>
                <a:cs typeface="Arial"/>
              </a:rPr>
              <a:t>able</a:t>
            </a:r>
            <a:r>
              <a:rPr lang="de-DE" sz="1400" dirty="0">
                <a:solidFill>
                  <a:schemeClr val="tx1"/>
                </a:solidFill>
                <a:latin typeface="Arial"/>
                <a:cs typeface="Arial"/>
              </a:rPr>
              <a:t> </a:t>
            </a:r>
            <a:r>
              <a:rPr lang="de-DE" sz="1400" dirty="0" err="1">
                <a:solidFill>
                  <a:schemeClr val="tx1"/>
                </a:solidFill>
                <a:latin typeface="Arial"/>
                <a:cs typeface="Arial"/>
              </a:rPr>
              <a:t>to</a:t>
            </a:r>
            <a:r>
              <a:rPr lang="de-DE" sz="1400" dirty="0">
                <a:solidFill>
                  <a:schemeClr val="tx1"/>
                </a:solidFill>
                <a:latin typeface="Arial"/>
                <a:cs typeface="Arial"/>
              </a:rPr>
              <a:t> </a:t>
            </a:r>
            <a:r>
              <a:rPr lang="de-DE" sz="1400" dirty="0" err="1">
                <a:solidFill>
                  <a:schemeClr val="tx1"/>
                </a:solidFill>
                <a:latin typeface="Arial"/>
                <a:cs typeface="Arial"/>
              </a:rPr>
              <a:t>afford</a:t>
            </a:r>
            <a:r>
              <a:rPr lang="de-DE" sz="1400" dirty="0">
                <a:solidFill>
                  <a:schemeClr val="tx1"/>
                </a:solidFill>
                <a:latin typeface="Arial"/>
                <a:cs typeface="Arial"/>
              </a:rPr>
              <a:t> a </a:t>
            </a:r>
            <a:r>
              <a:rPr lang="de-DE" sz="1400" dirty="0" err="1">
                <a:solidFill>
                  <a:schemeClr val="tx1"/>
                </a:solidFill>
                <a:latin typeface="Arial"/>
                <a:cs typeface="Arial"/>
              </a:rPr>
              <a:t>new</a:t>
            </a:r>
            <a:r>
              <a:rPr lang="de-DE" sz="1400" dirty="0">
                <a:solidFill>
                  <a:schemeClr val="tx1"/>
                </a:solidFill>
                <a:latin typeface="Arial"/>
                <a:cs typeface="Arial"/>
              </a:rPr>
              <a:t> </a:t>
            </a:r>
            <a:r>
              <a:rPr lang="de-DE" sz="1400" dirty="0" err="1">
                <a:solidFill>
                  <a:schemeClr val="tx1"/>
                </a:solidFill>
                <a:latin typeface="Arial"/>
                <a:cs typeface="Arial"/>
              </a:rPr>
              <a:t>life</a:t>
            </a:r>
            <a:r>
              <a:rPr lang="de-DE" sz="1400" dirty="0">
                <a:solidFill>
                  <a:schemeClr val="tx1"/>
                </a:solidFill>
                <a:latin typeface="Arial"/>
                <a:cs typeface="Arial"/>
              </a:rPr>
              <a:t> in California?“</a:t>
            </a:r>
          </a:p>
          <a:p>
            <a:pPr>
              <a:lnSpc>
                <a:spcPct val="150000"/>
              </a:lnSpc>
              <a:buSzPct val="100000"/>
              <a:defRPr sz="2400"/>
            </a:pPr>
            <a:endParaRPr lang="de-DE" sz="1400" dirty="0">
              <a:solidFill>
                <a:schemeClr val="tx1"/>
              </a:solidFill>
              <a:latin typeface="Arial"/>
              <a:cs typeface="Arial"/>
            </a:endParaRPr>
          </a:p>
          <a:p>
            <a:pPr>
              <a:lnSpc>
                <a:spcPct val="150000"/>
              </a:lnSpc>
              <a:buSzPct val="100000"/>
              <a:defRPr sz="2400"/>
            </a:pPr>
            <a:endParaRPr lang="de-DE" sz="1400"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pic>
        <p:nvPicPr>
          <p:cNvPr id="2" name="Grafik 1">
            <a:extLst>
              <a:ext uri="{FF2B5EF4-FFF2-40B4-BE49-F238E27FC236}">
                <a16:creationId xmlns:a16="http://schemas.microsoft.com/office/drawing/2014/main" id="{8188676C-96D2-486A-9DB9-D241A97DF3BB}"/>
              </a:ext>
            </a:extLst>
          </p:cNvPr>
          <p:cNvPicPr>
            <a:picLocks noChangeAspect="1"/>
          </p:cNvPicPr>
          <p:nvPr/>
        </p:nvPicPr>
        <p:blipFill>
          <a:blip r:embed="rId2"/>
          <a:stretch>
            <a:fillRect/>
          </a:stretch>
        </p:blipFill>
        <p:spPr>
          <a:xfrm>
            <a:off x="1043608" y="2338766"/>
            <a:ext cx="5976664" cy="4473157"/>
          </a:xfrm>
          <a:prstGeom prst="rect">
            <a:avLst/>
          </a:prstGeom>
        </p:spPr>
      </p:pic>
    </p:spTree>
    <p:extLst>
      <p:ext uri="{BB962C8B-B14F-4D97-AF65-F5344CB8AC3E}">
        <p14:creationId xmlns:p14="http://schemas.microsoft.com/office/powerpoint/2010/main" val="3866908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1375826"/>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dirty="0"/>
          </a:p>
          <a:p>
            <a:pPr>
              <a:lnSpc>
                <a:spcPct val="150000"/>
              </a:lnSpc>
              <a:buSzPct val="100000"/>
              <a:defRPr sz="2400"/>
            </a:pPr>
            <a:r>
              <a:rPr lang="de-DE" sz="1600" b="1" u="sng" dirty="0">
                <a:solidFill>
                  <a:schemeClr val="tx1"/>
                </a:solidFill>
                <a:latin typeface="Arial"/>
                <a:cs typeface="Arial"/>
              </a:rPr>
              <a:t>6. </a:t>
            </a:r>
            <a:r>
              <a:rPr lang="de-DE" sz="1600" b="1" u="sng" dirty="0" err="1">
                <a:solidFill>
                  <a:schemeClr val="tx1"/>
                </a:solidFill>
                <a:latin typeface="Arial"/>
                <a:cs typeface="Arial"/>
              </a:rPr>
              <a:t>Creating</a:t>
            </a:r>
            <a:r>
              <a:rPr lang="de-DE" sz="1600" b="1" u="sng" dirty="0">
                <a:solidFill>
                  <a:schemeClr val="tx1"/>
                </a:solidFill>
                <a:latin typeface="Arial"/>
                <a:cs typeface="Arial"/>
              </a:rPr>
              <a:t> a </a:t>
            </a:r>
            <a:r>
              <a:rPr lang="de-DE" sz="1600" b="1" u="sng" dirty="0" err="1">
                <a:solidFill>
                  <a:schemeClr val="tx1"/>
                </a:solidFill>
                <a:latin typeface="Arial"/>
                <a:cs typeface="Arial"/>
              </a:rPr>
              <a:t>video</a:t>
            </a:r>
            <a:r>
              <a:rPr lang="de-DE" sz="1600" b="1" u="sng" dirty="0">
                <a:solidFill>
                  <a:schemeClr val="tx1"/>
                </a:solidFill>
                <a:latin typeface="Arial"/>
                <a:cs typeface="Arial"/>
              </a:rPr>
              <a:t> (Adobe Spark)</a:t>
            </a:r>
          </a:p>
          <a:p>
            <a:pPr>
              <a:lnSpc>
                <a:spcPct val="150000"/>
              </a:lnSpc>
              <a:buSzPct val="100000"/>
              <a:defRPr sz="2400"/>
            </a:pPr>
            <a:endParaRPr lang="de-DE" sz="1400" dirty="0">
              <a:solidFill>
                <a:schemeClr val="tx1"/>
              </a:solidFill>
              <a:latin typeface="Arial"/>
              <a:cs typeface="Arial"/>
            </a:endParaRPr>
          </a:p>
          <a:p>
            <a:pPr>
              <a:lnSpc>
                <a:spcPct val="150000"/>
              </a:lnSpc>
              <a:buSzPct val="100000"/>
              <a:defRPr sz="2400"/>
            </a:pPr>
            <a:endParaRPr lang="de-DE" sz="1400"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pic>
        <p:nvPicPr>
          <p:cNvPr id="7" name="Grafik 6">
            <a:extLst>
              <a:ext uri="{FF2B5EF4-FFF2-40B4-BE49-F238E27FC236}">
                <a16:creationId xmlns:a16="http://schemas.microsoft.com/office/drawing/2014/main" id="{DD8E0C0D-FC1C-4999-B853-8985117D0587}"/>
              </a:ext>
            </a:extLst>
          </p:cNvPr>
          <p:cNvPicPr>
            <a:picLocks noChangeAspect="1"/>
          </p:cNvPicPr>
          <p:nvPr/>
        </p:nvPicPr>
        <p:blipFill>
          <a:blip r:embed="rId2"/>
          <a:stretch>
            <a:fillRect/>
          </a:stretch>
        </p:blipFill>
        <p:spPr>
          <a:xfrm>
            <a:off x="1187623" y="2060848"/>
            <a:ext cx="6192689" cy="4950122"/>
          </a:xfrm>
          <a:prstGeom prst="rect">
            <a:avLst/>
          </a:prstGeom>
        </p:spPr>
      </p:pic>
    </p:spTree>
    <p:extLst>
      <p:ext uri="{BB962C8B-B14F-4D97-AF65-F5344CB8AC3E}">
        <p14:creationId xmlns:p14="http://schemas.microsoft.com/office/powerpoint/2010/main" val="466265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 name="Textfeld 8"/>
          <p:cNvSpPr>
            <a:spLocks/>
          </p:cNvSpPr>
          <p:nvPr/>
        </p:nvSpPr>
        <p:spPr bwMode="auto">
          <a:xfrm>
            <a:off x="8501282" y="765067"/>
            <a:ext cx="523218"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b="0" i="0" u="none" strike="noStrike" cap="none" spc="0">
                <a:ln>
                  <a:noFill/>
                </a:ln>
                <a:solidFill>
                  <a:srgbClr val="000000"/>
                </a:solidFill>
                <a:latin typeface="+mj-lt"/>
                <a:ea typeface="+mj-ea"/>
                <a:cs typeface="+mj-cs"/>
              </a:rPr>
              <a:t>C     Fragen, Wünsche, Anregungen</a:t>
            </a:r>
          </a:p>
        </p:txBody>
      </p:sp>
      <p:sp>
        <p:nvSpPr>
          <p:cNvPr id="2" name="Textfeld 7">
            <a:extLst>
              <a:ext uri="{FF2B5EF4-FFF2-40B4-BE49-F238E27FC236}">
                <a16:creationId xmlns:a16="http://schemas.microsoft.com/office/drawing/2014/main" id="{3C6D89F4-F4BC-4346-BA84-05662CE09C12}"/>
              </a:ext>
            </a:extLst>
          </p:cNvPr>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dirty="0">
                <a:solidFill>
                  <a:srgbClr val="339966"/>
                </a:solidFill>
              </a:rPr>
              <a:t>Methodenkompetenz im bilingualen Unterricht</a:t>
            </a:r>
            <a:endParaRPr dirty="0"/>
          </a:p>
        </p:txBody>
      </p:sp>
      <p:sp>
        <p:nvSpPr>
          <p:cNvPr id="3" name="Rechteck 2">
            <a:extLst>
              <a:ext uri="{FF2B5EF4-FFF2-40B4-BE49-F238E27FC236}">
                <a16:creationId xmlns:a16="http://schemas.microsoft.com/office/drawing/2014/main" id="{03CF8B6B-BFB4-4C07-BFFE-3749954C4E6C}"/>
              </a:ext>
            </a:extLst>
          </p:cNvPr>
          <p:cNvSpPr/>
          <p:nvPr/>
        </p:nvSpPr>
        <p:spPr bwMode="auto">
          <a:xfrm>
            <a:off x="755373" y="1878901"/>
            <a:ext cx="6912768" cy="3494316"/>
          </a:xfrm>
          <a:prstGeom prst="rect">
            <a:avLst/>
          </a:prstGeom>
          <a:solidFill>
            <a:schemeClr val="accent3">
              <a:lumOff val="44000"/>
            </a:schemeClr>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r>
              <a:rPr lang="de-DE" sz="3600" b="1" dirty="0"/>
              <a:t>Fragen, Wünsche, Anregungen?</a:t>
            </a:r>
          </a:p>
          <a:p>
            <a:pPr algn="ctr"/>
            <a:endParaRPr lang="de-DE" sz="3600" b="1" dirty="0"/>
          </a:p>
          <a:p>
            <a:pPr algn="ctr"/>
            <a:endParaRPr lang="de-DE" sz="3600" b="1" dirty="0"/>
          </a:p>
        </p:txBody>
      </p:sp>
      <p:pic>
        <p:nvPicPr>
          <p:cNvPr id="7170" name="Picture 2" descr="C:\Users\di36pir\Filr\Meine Dateien\AK_BILI\08_PORTAL_NEU NEU\00_bildchen\bili-guru\01_IMG_6870_weiß_c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9793" y="3645024"/>
            <a:ext cx="3327320" cy="14951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8347394" y="765067"/>
            <a:ext cx="677106" cy="5616624"/>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 wrap="square" lIns="45719" tIns="45719" rIns="45719" bIns="45719" numCol="1" spcCol="38100" rtlCol="0" anchor="t">
            <a:spAutoFit/>
          </a:bodyPr>
          <a:lstStyle/>
          <a:p>
            <a:pPr algn="ctr"/>
            <a:endParaRPr lang="de-DE" sz="1000" dirty="0"/>
          </a:p>
          <a:p>
            <a:pPr algn="ctr"/>
            <a:r>
              <a:rPr lang="de-DE" dirty="0">
                <a:solidFill>
                  <a:schemeClr val="bg1">
                    <a:lumMod val="95000"/>
                  </a:schemeClr>
                </a:solidFill>
              </a:rPr>
              <a:t>C</a:t>
            </a:r>
            <a:endParaRPr lang="de-DE" sz="1000" dirty="0">
              <a:solidFill>
                <a:schemeClr val="bg1">
                  <a:lumMod val="95000"/>
                </a:schemeClr>
              </a:solidFill>
            </a:endParaRPr>
          </a:p>
          <a:p>
            <a:pPr algn="ctr"/>
            <a:endParaRPr lang="de-DE" sz="1000"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874858"/>
            <a:ext cx="1679229" cy="1854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2339752" y="4294420"/>
            <a:ext cx="3744416"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a:defRPr sz="1600">
                <a:solidFill>
                  <a:srgbClr val="A6A6A6"/>
                </a:solidFill>
              </a:defRPr>
            </a:pPr>
            <a:r>
              <a:rPr lang="de-DE" sz="2000" dirty="0" err="1">
                <a:solidFill>
                  <a:srgbClr val="339966"/>
                </a:solidFill>
                <a:sym typeface="Verdana"/>
              </a:rPr>
              <a:t>StRin</a:t>
            </a:r>
            <a:r>
              <a:rPr lang="de-DE" sz="2000" dirty="0">
                <a:solidFill>
                  <a:srgbClr val="339966"/>
                </a:solidFill>
                <a:sym typeface="Verdana"/>
              </a:rPr>
              <a:t> Stefanie Hartl</a:t>
            </a:r>
            <a:endParaRPr lang="de-DE" sz="2000" dirty="0">
              <a:solidFill>
                <a:srgbClr val="339966"/>
              </a:solidFill>
              <a:ea typeface="Verdana"/>
              <a:cs typeface="Verdana"/>
              <a:sym typeface="Verdana"/>
            </a:endParaRPr>
          </a:p>
          <a:p>
            <a:pPr lvl="0">
              <a:defRPr sz="1600">
                <a:solidFill>
                  <a:srgbClr val="A6A6A6"/>
                </a:solidFill>
              </a:defRPr>
            </a:pPr>
            <a:r>
              <a:rPr lang="de-DE" sz="2000" dirty="0">
                <a:solidFill>
                  <a:srgbClr val="339966"/>
                </a:solidFill>
              </a:rPr>
              <a:t>Arbeitskreis Bilingual am ISB</a:t>
            </a:r>
            <a:br>
              <a:rPr lang="de-DE" sz="2000" dirty="0">
                <a:solidFill>
                  <a:srgbClr val="339966"/>
                </a:solidFill>
              </a:rPr>
            </a:br>
            <a:r>
              <a:rPr lang="de-DE" sz="2000" dirty="0">
                <a:solidFill>
                  <a:srgbClr val="339966"/>
                </a:solidFill>
              </a:rPr>
              <a:t>Stefanie.Hartl2@schule.bayern.de</a:t>
            </a:r>
            <a:endParaRPr lang="de-DE" sz="2000" u="sng" dirty="0">
              <a:solidFill>
                <a:srgbClr val="009999"/>
              </a:solidFill>
              <a:uFill>
                <a:solidFill>
                  <a:srgbClr val="009999"/>
                </a:solidFill>
              </a:uFill>
              <a:hlinkClick r:id="rId4"/>
            </a:endParaRPr>
          </a:p>
        </p:txBody>
      </p:sp>
      <p:sp>
        <p:nvSpPr>
          <p:cNvPr id="13" name="Rechteck 12">
            <a:extLst>
              <a:ext uri="{FF2B5EF4-FFF2-40B4-BE49-F238E27FC236}">
                <a16:creationId xmlns:a16="http://schemas.microsoft.com/office/drawing/2014/main" id="{03CF8B6B-BFB4-4C07-BFFE-3749954C4E6C}"/>
              </a:ext>
            </a:extLst>
          </p:cNvPr>
          <p:cNvSpPr/>
          <p:nvPr/>
        </p:nvSpPr>
        <p:spPr bwMode="auto">
          <a:xfrm>
            <a:off x="827584" y="1916832"/>
            <a:ext cx="6912768" cy="1574846"/>
          </a:xfrm>
          <a:prstGeom prst="rect">
            <a:avLst/>
          </a:prstGeom>
          <a:solidFill>
            <a:schemeClr val="accent3">
              <a:lumOff val="44000"/>
            </a:schemeClr>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r>
              <a:rPr lang="de-DE" sz="3600" b="1"/>
              <a:t>Vielen Dank für Ihre Aufmerksamkeit!</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759" y="3874858"/>
            <a:ext cx="1930406" cy="1930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339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5067"/>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a:t>AGENDA</a:t>
            </a:r>
            <a:endParaRPr lang="de-DE" sz="18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p:txBody>
      </p:sp>
      <p:sp>
        <p:nvSpPr>
          <p:cNvPr id="6" name="Textfeld 2"/>
          <p:cNvSpPr>
            <a:spLocks/>
          </p:cNvSpPr>
          <p:nvPr/>
        </p:nvSpPr>
        <p:spPr bwMode="auto">
          <a:xfrm>
            <a:off x="1115616" y="1473573"/>
            <a:ext cx="5832648" cy="4568943"/>
          </a:xfrm>
          <a:prstGeom prst="rect">
            <a:avLst/>
          </a:prstGeom>
          <a:ln w="12700">
            <a:miter lim="400000"/>
          </a:ln>
        </p:spPr>
        <p:txBody>
          <a:bodyPr wrap="square" lIns="45719" rIns="45719">
            <a:spAutoFit/>
          </a:bodyPr>
          <a:lstStyle/>
          <a:p>
            <a:pPr>
              <a:lnSpc>
                <a:spcPct val="150000"/>
              </a:lnSpc>
              <a:defRPr sz="2400" b="1"/>
            </a:pPr>
            <a:r>
              <a:rPr lang="de-DE" sz="2000" dirty="0"/>
              <a:t>AGENDA</a:t>
            </a:r>
            <a:endParaRPr dirty="0"/>
          </a:p>
          <a:p>
            <a:pPr>
              <a:lnSpc>
                <a:spcPct val="150000"/>
              </a:lnSpc>
              <a:defRPr sz="2400" b="1"/>
            </a:pPr>
            <a:endParaRPr lang="de-DE" sz="2000" dirty="0"/>
          </a:p>
          <a:p>
            <a:pPr>
              <a:lnSpc>
                <a:spcPct val="150000"/>
              </a:lnSpc>
              <a:defRPr sz="2400" b="1"/>
            </a:pPr>
            <a:r>
              <a:rPr sz="2000" dirty="0"/>
              <a:t>A	</a:t>
            </a:r>
            <a:r>
              <a:rPr lang="de-DE" sz="2000" dirty="0"/>
              <a:t>Allgemeine Information zu Lernmethoden</a:t>
            </a:r>
            <a:br>
              <a:rPr lang="de-DE" sz="2000" dirty="0"/>
            </a:br>
            <a:r>
              <a:rPr lang="de-DE" sz="2000" dirty="0"/>
              <a:t>B</a:t>
            </a:r>
            <a:r>
              <a:rPr sz="2000" dirty="0"/>
              <a:t>	</a:t>
            </a:r>
            <a:r>
              <a:rPr lang="de-DE" sz="2000" dirty="0"/>
              <a:t>Vorstellung ausgewählter Lernmethoden</a:t>
            </a:r>
          </a:p>
          <a:p>
            <a:pPr marL="342900" lvl="2" indent="-342900">
              <a:lnSpc>
                <a:spcPct val="150000"/>
              </a:lnSpc>
              <a:buFont typeface="+mj-lt"/>
              <a:buAutoNum type="arabicPeriod"/>
              <a:defRPr sz="2400" b="1"/>
            </a:pPr>
            <a:r>
              <a:rPr lang="de-DE" sz="1600" dirty="0"/>
              <a:t>             Odd </a:t>
            </a:r>
            <a:r>
              <a:rPr lang="de-DE" sz="1600" dirty="0" err="1"/>
              <a:t>word</a:t>
            </a:r>
            <a:r>
              <a:rPr lang="de-DE" sz="1600" dirty="0"/>
              <a:t> out</a:t>
            </a:r>
          </a:p>
          <a:p>
            <a:pPr marL="342900" lvl="6" indent="-342900">
              <a:lnSpc>
                <a:spcPct val="150000"/>
              </a:lnSpc>
              <a:buAutoNum type="arabicPeriod" startAt="2"/>
              <a:defRPr sz="2400" b="1"/>
            </a:pPr>
            <a:r>
              <a:rPr lang="de-DE" sz="1600" dirty="0"/>
              <a:t>             </a:t>
            </a:r>
            <a:r>
              <a:rPr lang="de-DE" sz="1600" dirty="0" err="1"/>
              <a:t>Interviewing</a:t>
            </a:r>
            <a:r>
              <a:rPr lang="de-DE" sz="1600" dirty="0"/>
              <a:t> </a:t>
            </a:r>
            <a:r>
              <a:rPr lang="de-DE" sz="1600" dirty="0" err="1"/>
              <a:t>pictures</a:t>
            </a:r>
            <a:endParaRPr lang="de-DE" sz="1600" dirty="0"/>
          </a:p>
          <a:p>
            <a:pPr marL="342900" lvl="8" indent="-342900">
              <a:lnSpc>
                <a:spcPct val="150000"/>
              </a:lnSpc>
              <a:buAutoNum type="arabicPeriod" startAt="3"/>
              <a:defRPr sz="2400" b="1"/>
            </a:pPr>
            <a:r>
              <a:rPr lang="de-DE" sz="1600" dirty="0"/>
              <a:t>             Maps in </a:t>
            </a:r>
            <a:r>
              <a:rPr lang="de-DE" sz="1600" dirty="0" err="1"/>
              <a:t>your</a:t>
            </a:r>
            <a:r>
              <a:rPr lang="de-DE" sz="1600" dirty="0"/>
              <a:t> </a:t>
            </a:r>
            <a:r>
              <a:rPr lang="de-DE" sz="1600" dirty="0" err="1"/>
              <a:t>head</a:t>
            </a:r>
            <a:endParaRPr lang="de-DE" sz="1600" dirty="0"/>
          </a:p>
          <a:p>
            <a:pPr marL="342900" lvl="3" indent="-342900">
              <a:lnSpc>
                <a:spcPct val="150000"/>
              </a:lnSpc>
              <a:buAutoNum type="arabicPeriod" startAt="4"/>
              <a:defRPr sz="2400" b="1"/>
            </a:pPr>
            <a:r>
              <a:rPr lang="de-DE" sz="1600" dirty="0"/>
              <a:t>             Drawing a </a:t>
            </a:r>
            <a:r>
              <a:rPr lang="de-DE" sz="1600" dirty="0" err="1"/>
              <a:t>life</a:t>
            </a:r>
            <a:r>
              <a:rPr lang="de-DE" sz="1600" dirty="0"/>
              <a:t> </a:t>
            </a:r>
            <a:r>
              <a:rPr lang="de-DE" sz="1600" dirty="0" err="1"/>
              <a:t>line</a:t>
            </a:r>
            <a:endParaRPr lang="de-DE" sz="1600" dirty="0"/>
          </a:p>
          <a:p>
            <a:pPr marL="342900" lvl="3" indent="-342900">
              <a:lnSpc>
                <a:spcPct val="150000"/>
              </a:lnSpc>
              <a:buAutoNum type="arabicPeriod" startAt="4"/>
              <a:defRPr sz="2400" b="1"/>
            </a:pPr>
            <a:r>
              <a:rPr lang="de-DE" sz="1600" dirty="0"/>
              <a:t>             Mystery</a:t>
            </a:r>
          </a:p>
          <a:p>
            <a:pPr lvl="4" indent="0">
              <a:lnSpc>
                <a:spcPct val="150000"/>
              </a:lnSpc>
              <a:defRPr sz="2400" b="1"/>
            </a:pPr>
            <a:r>
              <a:rPr lang="de-DE" sz="1600" dirty="0"/>
              <a:t>6.                 </a:t>
            </a:r>
            <a:r>
              <a:rPr lang="de-DE" sz="1600" dirty="0" err="1"/>
              <a:t>Creating</a:t>
            </a:r>
            <a:r>
              <a:rPr lang="de-DE" sz="1600" dirty="0"/>
              <a:t> a </a:t>
            </a:r>
            <a:r>
              <a:rPr lang="de-DE" sz="1600" dirty="0" err="1"/>
              <a:t>video</a:t>
            </a:r>
            <a:r>
              <a:rPr lang="de-DE" sz="1600" dirty="0"/>
              <a:t> (Adobe Spark)</a:t>
            </a:r>
          </a:p>
          <a:p>
            <a:pPr>
              <a:lnSpc>
                <a:spcPct val="150000"/>
              </a:lnSpc>
              <a:defRPr sz="2400" b="1"/>
            </a:pPr>
            <a:r>
              <a:rPr lang="de-DE" sz="2000" dirty="0"/>
              <a:t>C	Fragen, Wünsche, Anregungen</a:t>
            </a:r>
            <a:endParaRPr dirty="0"/>
          </a:p>
        </p:txBody>
      </p:sp>
      <p:sp>
        <p:nvSpPr>
          <p:cNvPr id="7" name="Textfeld 7">
            <a:extLst>
              <a:ext uri="{FF2B5EF4-FFF2-40B4-BE49-F238E27FC236}">
                <a16:creationId xmlns:a16="http://schemas.microsoft.com/office/drawing/2014/main" id="{28B1FAF8-DE2E-4F17-A288-900C5190C982}"/>
              </a:ext>
            </a:extLst>
          </p:cNvPr>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A     Allgemeine Informationen zu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5586658"/>
          </a:xfrm>
          <a:prstGeom prst="rect">
            <a:avLst/>
          </a:prstGeom>
          <a:ln w="12700">
            <a:miter lim="400000"/>
          </a:ln>
        </p:spPr>
        <p:txBody>
          <a:bodyPr wrap="square" lIns="45719" rIns="45719">
            <a:spAutoFit/>
          </a:bodyPr>
          <a:lstStyle/>
          <a:p>
            <a:pPr>
              <a:buSzPct val="100000"/>
              <a:defRPr sz="2400"/>
            </a:pPr>
            <a:r>
              <a:rPr lang="de-DE" sz="2000" b="1" dirty="0"/>
              <a:t>A      Allgemeine Informationen zu Lernmethoden</a:t>
            </a:r>
            <a:endParaRPr dirty="0"/>
          </a:p>
          <a:p>
            <a:pPr>
              <a:buSzPct val="100000"/>
              <a:defRPr sz="2400"/>
            </a:pPr>
            <a:endParaRPr lang="de-DE" sz="2000" dirty="0"/>
          </a:p>
          <a:p>
            <a:pPr>
              <a:buSzPct val="100000"/>
              <a:defRPr sz="2400"/>
            </a:pPr>
            <a:r>
              <a:rPr lang="de-DE" sz="1600" b="1" u="sng" dirty="0">
                <a:solidFill>
                  <a:schemeClr val="tx1"/>
                </a:solidFill>
                <a:latin typeface="Arial"/>
                <a:cs typeface="Arial"/>
              </a:rPr>
              <a:t>Besonderheiten der ausgewählten Lernmethoden</a:t>
            </a:r>
          </a:p>
          <a:p>
            <a:pPr>
              <a:buSzPct val="100000"/>
              <a:defRPr sz="2400"/>
            </a:pPr>
            <a:endParaRPr lang="de-DE" sz="1600" b="1" u="sng"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Es gibt nicht nur eine Lösung. </a:t>
            </a:r>
          </a:p>
          <a:p>
            <a:pPr>
              <a:lnSpc>
                <a:spcPct val="150000"/>
              </a:lnSpc>
              <a:buSzPct val="100000"/>
              <a:defRPr sz="2400"/>
            </a:pPr>
            <a:r>
              <a:rPr lang="de-DE" sz="1400" dirty="0">
                <a:solidFill>
                  <a:schemeClr val="tx1"/>
                </a:solidFill>
                <a:latin typeface="Arial"/>
                <a:cs typeface="Arial"/>
              </a:rPr>
              <a:t>Alle Aufgaben sind so konstruiert, dass sie mehrere richtige Antworten zulassen</a:t>
            </a:r>
            <a:r>
              <a:rPr lang="de-DE" sz="1400">
                <a:solidFill>
                  <a:schemeClr val="tx1"/>
                </a:solidFill>
                <a:latin typeface="Arial"/>
                <a:cs typeface="Arial"/>
              </a:rPr>
              <a:t>. Schülerinnen und Schüler müssen </a:t>
            </a:r>
            <a:r>
              <a:rPr lang="de-DE" sz="1400" dirty="0">
                <a:solidFill>
                  <a:schemeClr val="tx1"/>
                </a:solidFill>
                <a:latin typeface="Arial"/>
                <a:cs typeface="Arial"/>
              </a:rPr>
              <a:t>argumentieren und sich letztendlich für eine Lösung entscheiden.</a:t>
            </a:r>
          </a:p>
          <a:p>
            <a:pPr marL="285750" marR="0" lvl="0" indent="-28575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1600" b="0" i="0" u="none" strike="noStrike" kern="0" cap="none" spc="0" normalizeH="0" baseline="0" noProof="0" dirty="0">
                <a:ln>
                  <a:noFill/>
                </a:ln>
                <a:solidFill>
                  <a:schemeClr val="tx1"/>
                </a:solidFill>
                <a:effectLst/>
                <a:uLnTx/>
                <a:uFillTx/>
                <a:latin typeface="Arial"/>
                <a:cs typeface="Arial"/>
              </a:rPr>
              <a:t>Die Beispiele stammen aus der Realität.</a:t>
            </a:r>
          </a:p>
          <a:p>
            <a:pPr marR="0" lvl="0" algn="l" defTabSz="914400" eaLnBrk="1" fontAlgn="auto" latinLnBrk="0" hangingPunct="1">
              <a:lnSpc>
                <a:spcPct val="150000"/>
              </a:lnSpc>
              <a:spcBef>
                <a:spcPts val="0"/>
              </a:spcBef>
              <a:spcAft>
                <a:spcPts val="0"/>
              </a:spcAft>
              <a:buClrTx/>
              <a:buSzTx/>
              <a:tabLst/>
              <a:defRPr/>
            </a:pPr>
            <a:r>
              <a:rPr kumimoji="0" lang="de-DE" sz="1400" b="0" i="0" u="none" strike="noStrike" kern="0" cap="none" spc="0" normalizeH="0" baseline="0" noProof="0" dirty="0">
                <a:ln>
                  <a:noFill/>
                </a:ln>
                <a:solidFill>
                  <a:schemeClr val="tx1"/>
                </a:solidFill>
                <a:effectLst/>
                <a:uLnTx/>
                <a:uFillTx/>
                <a:latin typeface="Arial"/>
                <a:cs typeface="Arial"/>
              </a:rPr>
              <a:t>Dies macht die Komplexität der Sachverhalte aus. Zusammenhänge zu verstehen erfordert eine enorme Denkleistung. </a:t>
            </a:r>
          </a:p>
          <a:p>
            <a:pPr marL="285750" marR="0" lvl="0" indent="-28575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1600" b="0" i="0" u="none" strike="noStrike" kern="0" cap="none" spc="0" normalizeH="0" baseline="0" noProof="0">
                <a:ln>
                  <a:noFill/>
                </a:ln>
                <a:solidFill>
                  <a:schemeClr val="tx1"/>
                </a:solidFill>
                <a:effectLst/>
                <a:uLnTx/>
                <a:uFillTx/>
                <a:latin typeface="Arial"/>
                <a:cs typeface="Arial"/>
              </a:rPr>
              <a:t>Die Schülerinnen und Schüler </a:t>
            </a:r>
            <a:r>
              <a:rPr kumimoji="0" lang="de-DE" sz="1600" b="0" i="0" u="none" strike="noStrike" kern="0" cap="none" spc="0" normalizeH="0" baseline="0" noProof="0" dirty="0">
                <a:ln>
                  <a:noFill/>
                </a:ln>
                <a:solidFill>
                  <a:schemeClr val="tx1"/>
                </a:solidFill>
                <a:effectLst/>
                <a:uLnTx/>
                <a:uFillTx/>
                <a:latin typeface="Arial"/>
                <a:cs typeface="Arial"/>
              </a:rPr>
              <a:t>werden selbst aktiv.</a:t>
            </a:r>
          </a:p>
          <a:p>
            <a:pPr marR="0" lvl="0" algn="l" defTabSz="914400" eaLnBrk="1" fontAlgn="auto" latinLnBrk="0" hangingPunct="1">
              <a:lnSpc>
                <a:spcPct val="150000"/>
              </a:lnSpc>
              <a:spcBef>
                <a:spcPts val="0"/>
              </a:spcBef>
              <a:spcAft>
                <a:spcPts val="0"/>
              </a:spcAft>
              <a:buClrTx/>
              <a:buSzTx/>
              <a:tabLst/>
              <a:defRPr/>
            </a:pPr>
            <a:r>
              <a:rPr lang="de-DE" sz="1400" dirty="0">
                <a:solidFill>
                  <a:schemeClr val="tx1"/>
                </a:solidFill>
                <a:latin typeface="Arial"/>
                <a:cs typeface="Arial"/>
              </a:rPr>
              <a:t>Egal ob Diskussionen in der Gruppe oder das aktive Arbeiten mit den bereitgestellten Materialien fordern die </a:t>
            </a:r>
            <a:r>
              <a:rPr lang="de-DE" sz="1400">
                <a:solidFill>
                  <a:schemeClr val="tx1"/>
                </a:solidFill>
                <a:latin typeface="Arial"/>
                <a:cs typeface="Arial"/>
              </a:rPr>
              <a:t>Teilnahme aller.</a:t>
            </a:r>
            <a:endParaRPr kumimoji="0" lang="de-DE" sz="1400" b="0" i="0" u="none" strike="noStrike" kern="0" cap="none" spc="0" normalizeH="0" baseline="0" noProof="0" dirty="0">
              <a:ln>
                <a:noFill/>
              </a:ln>
              <a:solidFill>
                <a:schemeClr val="tx1"/>
              </a:solidFill>
              <a:effectLst/>
              <a:uLnTx/>
              <a:uFillTx/>
              <a:latin typeface="Arial"/>
              <a:cs typeface="Arial"/>
            </a:endParaRPr>
          </a:p>
          <a:p>
            <a:pPr marL="285750" marR="0" lvl="0" indent="-285750" algn="l"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de-DE" sz="1600" b="0" i="0" u="none" strike="noStrike" kern="0" cap="none" spc="0" normalizeH="0" baseline="0" noProof="0">
                <a:ln>
                  <a:noFill/>
                </a:ln>
                <a:solidFill>
                  <a:schemeClr val="tx1"/>
                </a:solidFill>
                <a:effectLst/>
                <a:uLnTx/>
                <a:uFillTx/>
                <a:latin typeface="Arial"/>
                <a:cs typeface="Arial"/>
              </a:rPr>
              <a:t>Schüler</a:t>
            </a:r>
            <a:r>
              <a:rPr lang="de-DE" sz="1600">
                <a:solidFill>
                  <a:schemeClr val="tx1"/>
                </a:solidFill>
                <a:latin typeface="Arial"/>
                <a:cs typeface="Arial"/>
              </a:rPr>
              <a:t>innen und Schüler </a:t>
            </a:r>
            <a:r>
              <a:rPr lang="de-DE" sz="1600" dirty="0">
                <a:solidFill>
                  <a:schemeClr val="tx1"/>
                </a:solidFill>
                <a:latin typeface="Arial"/>
                <a:cs typeface="Arial"/>
              </a:rPr>
              <a:t>wachsen an Herausforderungen.</a:t>
            </a:r>
          </a:p>
          <a:p>
            <a:pPr marR="0" lvl="0" algn="l" defTabSz="914400" eaLnBrk="1" fontAlgn="auto" latinLnBrk="0" hangingPunct="1">
              <a:lnSpc>
                <a:spcPct val="150000"/>
              </a:lnSpc>
              <a:spcBef>
                <a:spcPts val="0"/>
              </a:spcBef>
              <a:spcAft>
                <a:spcPts val="0"/>
              </a:spcAft>
              <a:buClrTx/>
              <a:buSzTx/>
              <a:tabLst/>
              <a:defRPr/>
            </a:pPr>
            <a:r>
              <a:rPr lang="de-DE" sz="1400" dirty="0">
                <a:solidFill>
                  <a:schemeClr val="tx1"/>
                </a:solidFill>
                <a:latin typeface="Arial"/>
                <a:cs typeface="Arial"/>
              </a:rPr>
              <a:t>Nachdenken erhöht die Motivation, einfache Aufgaben sind oftmals zu langweilig.</a:t>
            </a:r>
            <a:br>
              <a:rPr kumimoji="0" lang="de-DE" sz="1600" b="0" i="0" u="none" strike="noStrike" kern="0" cap="none" spc="0" normalizeH="0" baseline="0" noProof="0" dirty="0">
                <a:ln>
                  <a:noFill/>
                </a:ln>
                <a:solidFill>
                  <a:schemeClr val="tx1"/>
                </a:solidFill>
                <a:effectLst/>
                <a:uLnTx/>
                <a:uFillTx/>
                <a:latin typeface="Arial"/>
                <a:cs typeface="Arial"/>
              </a:rPr>
            </a:br>
            <a:endParaRPr kumimoji="0" lang="de-DE" sz="1600" b="0" i="0" u="none" strike="noStrike" kern="0" cap="none" spc="0" normalizeH="0" baseline="0" noProof="0" dirty="0">
              <a:ln>
                <a:noFill/>
              </a:ln>
              <a:solidFill>
                <a:schemeClr val="tx1"/>
              </a:solidFill>
              <a:effectLst/>
              <a:uLnTx/>
              <a:uFillTx/>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5139869"/>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dirty="0"/>
          </a:p>
          <a:p>
            <a:pPr>
              <a:buSzPct val="100000"/>
              <a:defRPr sz="2400"/>
            </a:pPr>
            <a:endParaRPr lang="de-DE" sz="2000" dirty="0"/>
          </a:p>
          <a:p>
            <a:pPr>
              <a:buSzPct val="100000"/>
              <a:defRPr sz="2400"/>
            </a:pPr>
            <a:r>
              <a:rPr lang="de-DE" sz="1600" b="1" u="sng" dirty="0">
                <a:solidFill>
                  <a:schemeClr val="tx1"/>
                </a:solidFill>
                <a:latin typeface="Arial"/>
                <a:cs typeface="Arial"/>
              </a:rPr>
              <a:t>1. Odd </a:t>
            </a:r>
            <a:r>
              <a:rPr lang="de-DE" sz="1600" b="1" u="sng" dirty="0" err="1">
                <a:solidFill>
                  <a:schemeClr val="tx1"/>
                </a:solidFill>
                <a:latin typeface="Arial"/>
                <a:cs typeface="Arial"/>
              </a:rPr>
              <a:t>word</a:t>
            </a:r>
            <a:r>
              <a:rPr lang="de-DE" sz="1600" b="1" u="sng" dirty="0">
                <a:solidFill>
                  <a:schemeClr val="tx1"/>
                </a:solidFill>
                <a:latin typeface="Arial"/>
                <a:cs typeface="Arial"/>
              </a:rPr>
              <a:t> out</a:t>
            </a:r>
          </a:p>
          <a:p>
            <a:pPr>
              <a:buSzPct val="100000"/>
              <a:defRPr sz="2400"/>
            </a:pPr>
            <a:endParaRPr lang="de-DE" sz="1600" b="1" u="sng" dirty="0">
              <a:solidFill>
                <a:schemeClr val="tx1"/>
              </a:solidFill>
              <a:latin typeface="Arial"/>
              <a:cs typeface="Arial"/>
            </a:endParaRPr>
          </a:p>
          <a:p>
            <a:pPr marL="285750" indent="-285750">
              <a:buSzPct val="100000"/>
              <a:buFont typeface="Arial" panose="020B0604020202020204" pitchFamily="34" charset="0"/>
              <a:buChar char="•"/>
              <a:defRPr sz="2400"/>
            </a:pPr>
            <a:r>
              <a:rPr lang="de-DE" sz="1600" dirty="0">
                <a:solidFill>
                  <a:schemeClr val="tx1"/>
                </a:solidFill>
                <a:latin typeface="Arial"/>
                <a:cs typeface="Arial"/>
              </a:rPr>
              <a:t>Dreier – oder Viererreihe von Begriffen vorgeben </a:t>
            </a:r>
            <a:r>
              <a:rPr lang="de-DE" sz="1600">
                <a:solidFill>
                  <a:schemeClr val="tx1"/>
                </a:solidFill>
                <a:latin typeface="Arial"/>
                <a:cs typeface="Arial"/>
              </a:rPr>
              <a:t>und überlegen</a:t>
            </a:r>
            <a:r>
              <a:rPr lang="de-DE" sz="1600" dirty="0">
                <a:solidFill>
                  <a:schemeClr val="tx1"/>
                </a:solidFill>
                <a:latin typeface="Arial"/>
                <a:cs typeface="Arial"/>
              </a:rPr>
              <a:t>, welcher der Begriffe nicht dazu passt.</a:t>
            </a:r>
          </a:p>
          <a:p>
            <a:pPr>
              <a:buSzPct val="100000"/>
              <a:defRPr sz="2400"/>
            </a:pPr>
            <a:endParaRPr lang="de-DE" sz="1600" dirty="0">
              <a:solidFill>
                <a:schemeClr val="tx1"/>
              </a:solidFill>
              <a:latin typeface="Arial"/>
              <a:cs typeface="Arial"/>
            </a:endParaRPr>
          </a:p>
          <a:p>
            <a:pPr marL="285750" indent="-285750">
              <a:buSzPct val="100000"/>
              <a:buFont typeface="Arial" panose="020B0604020202020204" pitchFamily="34" charset="0"/>
              <a:buChar char="•"/>
              <a:defRPr sz="2400"/>
            </a:pPr>
            <a:r>
              <a:rPr lang="de-DE" sz="1600" dirty="0">
                <a:solidFill>
                  <a:schemeClr val="tx1"/>
                </a:solidFill>
                <a:latin typeface="Arial"/>
                <a:cs typeface="Arial"/>
              </a:rPr>
              <a:t>Wichtig: Es können mehrere Antworten richtig sein, es kommt auf die Begründung bzw. Erklärung der Zusammenhänge an.</a:t>
            </a:r>
          </a:p>
          <a:p>
            <a:pPr>
              <a:buSzPct val="100000"/>
              <a:defRPr sz="2400"/>
            </a:pPr>
            <a:endParaRPr lang="de-DE" sz="1600" dirty="0">
              <a:solidFill>
                <a:schemeClr val="tx1"/>
              </a:solidFill>
              <a:latin typeface="Arial"/>
              <a:cs typeface="Arial"/>
            </a:endParaRPr>
          </a:p>
          <a:p>
            <a:pPr>
              <a:buSzPct val="100000"/>
              <a:defRPr sz="2400"/>
            </a:pPr>
            <a:endParaRPr lang="de-DE" sz="1600" dirty="0">
              <a:solidFill>
                <a:schemeClr val="tx1"/>
              </a:solidFill>
              <a:latin typeface="Arial"/>
              <a:cs typeface="Arial"/>
            </a:endParaRPr>
          </a:p>
          <a:p>
            <a:pPr>
              <a:buSzPct val="100000"/>
              <a:defRPr sz="2400"/>
            </a:pPr>
            <a:r>
              <a:rPr lang="de-DE" sz="1600" u="sng" dirty="0">
                <a:solidFill>
                  <a:schemeClr val="tx1"/>
                </a:solidFill>
                <a:latin typeface="Arial"/>
                <a:cs typeface="Arial"/>
              </a:rPr>
              <a:t>Beispiele: </a:t>
            </a:r>
          </a:p>
          <a:p>
            <a:pPr>
              <a:buSzPct val="100000"/>
              <a:defRPr sz="2400"/>
            </a:pPr>
            <a:endParaRPr lang="de-DE" sz="1600" dirty="0">
              <a:solidFill>
                <a:schemeClr val="tx1"/>
              </a:solidFill>
              <a:latin typeface="Arial"/>
              <a:cs typeface="Arial"/>
            </a:endParaRPr>
          </a:p>
          <a:p>
            <a:pPr>
              <a:buSzPct val="100000"/>
              <a:defRPr sz="2400"/>
            </a:pPr>
            <a:r>
              <a:rPr lang="de-DE" sz="1600" dirty="0">
                <a:solidFill>
                  <a:schemeClr val="tx1"/>
                </a:solidFill>
                <a:latin typeface="Arial"/>
                <a:cs typeface="Arial"/>
              </a:rPr>
              <a:t>The </a:t>
            </a:r>
            <a:r>
              <a:rPr lang="de-DE" sz="1600" dirty="0" err="1">
                <a:solidFill>
                  <a:schemeClr val="tx1"/>
                </a:solidFill>
                <a:latin typeface="Arial"/>
                <a:cs typeface="Arial"/>
              </a:rPr>
              <a:t>Tropes</a:t>
            </a:r>
            <a:r>
              <a:rPr lang="de-DE" sz="1600" dirty="0">
                <a:solidFill>
                  <a:schemeClr val="tx1"/>
                </a:solidFill>
                <a:latin typeface="Arial"/>
                <a:cs typeface="Arial"/>
              </a:rPr>
              <a:t>:</a:t>
            </a:r>
          </a:p>
          <a:p>
            <a:pPr>
              <a:buSzPct val="100000"/>
              <a:defRPr sz="2400"/>
            </a:pPr>
            <a:r>
              <a:rPr lang="de-DE" sz="1600" dirty="0">
                <a:solidFill>
                  <a:schemeClr val="tx1"/>
                </a:solidFill>
                <a:latin typeface="Arial"/>
                <a:cs typeface="Arial"/>
              </a:rPr>
              <a:t>Lake Victoria  -  Amazon River -  Niger River  -  </a:t>
            </a:r>
            <a:r>
              <a:rPr lang="de-DE" sz="1600" dirty="0" err="1">
                <a:solidFill>
                  <a:schemeClr val="tx1"/>
                </a:solidFill>
                <a:latin typeface="Arial"/>
                <a:cs typeface="Arial"/>
              </a:rPr>
              <a:t>Congo</a:t>
            </a:r>
            <a:r>
              <a:rPr lang="de-DE" sz="1600" dirty="0">
                <a:solidFill>
                  <a:schemeClr val="tx1"/>
                </a:solidFill>
                <a:latin typeface="Arial"/>
                <a:cs typeface="Arial"/>
              </a:rPr>
              <a:t> River</a:t>
            </a:r>
          </a:p>
          <a:p>
            <a:pPr>
              <a:buSzPct val="100000"/>
              <a:defRPr sz="2400"/>
            </a:pPr>
            <a:endParaRPr lang="de-DE" sz="1600" dirty="0">
              <a:solidFill>
                <a:schemeClr val="tx1"/>
              </a:solidFill>
              <a:latin typeface="Arial"/>
              <a:cs typeface="Arial"/>
            </a:endParaRPr>
          </a:p>
          <a:p>
            <a:pPr>
              <a:buSzPct val="100000"/>
              <a:defRPr sz="2400"/>
            </a:pPr>
            <a:r>
              <a:rPr lang="de-DE" sz="1600" dirty="0">
                <a:solidFill>
                  <a:schemeClr val="tx1"/>
                </a:solidFill>
                <a:latin typeface="Arial"/>
                <a:cs typeface="Arial"/>
              </a:rPr>
              <a:t>Population:</a:t>
            </a:r>
          </a:p>
          <a:p>
            <a:pPr>
              <a:buSzPct val="100000"/>
              <a:defRPr sz="2400"/>
            </a:pPr>
            <a:r>
              <a:rPr lang="de-DE" sz="1600" dirty="0" err="1">
                <a:solidFill>
                  <a:schemeClr val="tx1"/>
                </a:solidFill>
                <a:latin typeface="Arial"/>
                <a:cs typeface="Arial"/>
              </a:rPr>
              <a:t>marriage</a:t>
            </a:r>
            <a:r>
              <a:rPr lang="de-DE" sz="1600" dirty="0">
                <a:solidFill>
                  <a:schemeClr val="tx1"/>
                </a:solidFill>
                <a:latin typeface="Arial"/>
                <a:cs typeface="Arial"/>
              </a:rPr>
              <a:t> </a:t>
            </a:r>
            <a:r>
              <a:rPr lang="de-DE" sz="1600" dirty="0" err="1">
                <a:solidFill>
                  <a:schemeClr val="tx1"/>
                </a:solidFill>
                <a:latin typeface="Arial"/>
                <a:cs typeface="Arial"/>
              </a:rPr>
              <a:t>age</a:t>
            </a:r>
            <a:r>
              <a:rPr lang="de-DE" sz="1600" dirty="0">
                <a:solidFill>
                  <a:schemeClr val="tx1"/>
                </a:solidFill>
                <a:latin typeface="Arial"/>
                <a:cs typeface="Arial"/>
              </a:rPr>
              <a:t>  - </a:t>
            </a:r>
            <a:r>
              <a:rPr lang="de-DE" sz="1600" dirty="0" err="1">
                <a:solidFill>
                  <a:schemeClr val="tx1"/>
                </a:solidFill>
                <a:latin typeface="Arial"/>
                <a:cs typeface="Arial"/>
              </a:rPr>
              <a:t>birth</a:t>
            </a:r>
            <a:r>
              <a:rPr lang="de-DE" sz="1600" dirty="0">
                <a:solidFill>
                  <a:schemeClr val="tx1"/>
                </a:solidFill>
                <a:latin typeface="Arial"/>
                <a:cs typeface="Arial"/>
              </a:rPr>
              <a:t> rate -  </a:t>
            </a:r>
            <a:r>
              <a:rPr lang="de-DE" sz="1600" dirty="0" err="1">
                <a:solidFill>
                  <a:schemeClr val="tx1"/>
                </a:solidFill>
                <a:latin typeface="Arial"/>
                <a:cs typeface="Arial"/>
              </a:rPr>
              <a:t>career</a:t>
            </a:r>
            <a:r>
              <a:rPr lang="de-DE" sz="1600" dirty="0">
                <a:solidFill>
                  <a:schemeClr val="tx1"/>
                </a:solidFill>
                <a:latin typeface="Arial"/>
                <a:cs typeface="Arial"/>
              </a:rPr>
              <a:t> - </a:t>
            </a:r>
            <a:r>
              <a:rPr lang="de-DE" sz="1600" dirty="0" err="1">
                <a:solidFill>
                  <a:schemeClr val="tx1"/>
                </a:solidFill>
                <a:latin typeface="Arial"/>
                <a:cs typeface="Arial"/>
              </a:rPr>
              <a:t>cholera</a:t>
            </a:r>
            <a:endParaRPr lang="de-DE" sz="1600" dirty="0">
              <a:solidFill>
                <a:schemeClr val="tx1"/>
              </a:solidFill>
              <a:latin typeface="Arial"/>
              <a:cs typeface="Arial"/>
            </a:endParaRPr>
          </a:p>
          <a:p>
            <a:pPr>
              <a:buSzPct val="100000"/>
              <a:defRPr sz="2400"/>
            </a:pPr>
            <a:endParaRPr lang="de-DE" sz="1600" dirty="0">
              <a:solidFill>
                <a:schemeClr val="tx1"/>
              </a:solidFill>
              <a:latin typeface="Arial"/>
              <a:cs typeface="Arial"/>
            </a:endParaRPr>
          </a:p>
          <a:p>
            <a:pPr>
              <a:buSzPct val="100000"/>
              <a:defRPr sz="2400"/>
            </a:pPr>
            <a:r>
              <a:rPr lang="de-DE" sz="1600" dirty="0">
                <a:solidFill>
                  <a:schemeClr val="tx1"/>
                </a:solidFill>
                <a:latin typeface="Arial"/>
                <a:cs typeface="Arial"/>
              </a:rPr>
              <a:t> </a:t>
            </a: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spTree>
    <p:extLst>
      <p:ext uri="{BB962C8B-B14F-4D97-AF65-F5344CB8AC3E}">
        <p14:creationId xmlns:p14="http://schemas.microsoft.com/office/powerpoint/2010/main" val="4126644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892552"/>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a:buSzPct val="100000"/>
              <a:defRPr sz="2400"/>
            </a:pPr>
            <a:r>
              <a:rPr lang="de-DE" sz="1600" u="sng" dirty="0">
                <a:solidFill>
                  <a:schemeClr val="tx1"/>
                </a:solidFill>
                <a:latin typeface="Arial"/>
                <a:cs typeface="Arial"/>
              </a:rPr>
              <a:t>Beispiel:</a:t>
            </a:r>
            <a:r>
              <a:rPr lang="de-DE" sz="1600" dirty="0">
                <a:solidFill>
                  <a:schemeClr val="tx1"/>
                </a:solidFill>
                <a:latin typeface="Arial"/>
                <a:cs typeface="Arial"/>
              </a:rPr>
              <a:t> </a:t>
            </a:r>
            <a:r>
              <a:rPr lang="de-DE" sz="1600" dirty="0" err="1">
                <a:solidFill>
                  <a:schemeClr val="tx1"/>
                </a:solidFill>
                <a:latin typeface="Arial"/>
                <a:cs typeface="Arial"/>
              </a:rPr>
              <a:t>Functions</a:t>
            </a:r>
            <a:r>
              <a:rPr lang="de-DE" sz="1600" dirty="0">
                <a:solidFill>
                  <a:schemeClr val="tx1"/>
                </a:solidFill>
                <a:latin typeface="Arial"/>
                <a:cs typeface="Arial"/>
              </a:rPr>
              <a:t> </a:t>
            </a:r>
            <a:r>
              <a:rPr lang="de-DE" sz="1600" dirty="0" err="1">
                <a:solidFill>
                  <a:schemeClr val="tx1"/>
                </a:solidFill>
                <a:latin typeface="Arial"/>
                <a:cs typeface="Arial"/>
              </a:rPr>
              <a:t>of</a:t>
            </a:r>
            <a:r>
              <a:rPr lang="de-DE" sz="1600" dirty="0">
                <a:solidFill>
                  <a:schemeClr val="tx1"/>
                </a:solidFill>
                <a:latin typeface="Arial"/>
                <a:cs typeface="Arial"/>
              </a:rPr>
              <a:t> </a:t>
            </a:r>
            <a:r>
              <a:rPr lang="de-DE" sz="1600" dirty="0" err="1">
                <a:solidFill>
                  <a:schemeClr val="tx1"/>
                </a:solidFill>
                <a:latin typeface="Arial"/>
                <a:cs typeface="Arial"/>
              </a:rPr>
              <a:t>cities</a:t>
            </a:r>
            <a:endParaRPr lang="de-DE" sz="1600"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pic>
        <p:nvPicPr>
          <p:cNvPr id="2" name="Grafik 1">
            <a:extLst>
              <a:ext uri="{FF2B5EF4-FFF2-40B4-BE49-F238E27FC236}">
                <a16:creationId xmlns:a16="http://schemas.microsoft.com/office/drawing/2014/main" id="{FC12F6EE-85A3-4DEE-9DF7-498C12034E17}"/>
              </a:ext>
            </a:extLst>
          </p:cNvPr>
          <p:cNvPicPr>
            <a:picLocks noChangeAspect="1"/>
          </p:cNvPicPr>
          <p:nvPr/>
        </p:nvPicPr>
        <p:blipFill>
          <a:blip r:embed="rId2"/>
          <a:stretch>
            <a:fillRect/>
          </a:stretch>
        </p:blipFill>
        <p:spPr>
          <a:xfrm>
            <a:off x="4859139" y="2141777"/>
            <a:ext cx="2615987" cy="1775644"/>
          </a:xfrm>
          <a:prstGeom prst="rect">
            <a:avLst/>
          </a:prstGeom>
        </p:spPr>
      </p:pic>
      <p:pic>
        <p:nvPicPr>
          <p:cNvPr id="3" name="Grafik 2">
            <a:extLst>
              <a:ext uri="{FF2B5EF4-FFF2-40B4-BE49-F238E27FC236}">
                <a16:creationId xmlns:a16="http://schemas.microsoft.com/office/drawing/2014/main" id="{D396AE4A-DB2A-44FA-B5E0-0D8DF9A8A1D5}"/>
              </a:ext>
            </a:extLst>
          </p:cNvPr>
          <p:cNvPicPr>
            <a:picLocks noChangeAspect="1"/>
          </p:cNvPicPr>
          <p:nvPr/>
        </p:nvPicPr>
        <p:blipFill>
          <a:blip r:embed="rId3"/>
          <a:stretch>
            <a:fillRect/>
          </a:stretch>
        </p:blipFill>
        <p:spPr>
          <a:xfrm>
            <a:off x="2195176" y="2160686"/>
            <a:ext cx="2537315" cy="1775644"/>
          </a:xfrm>
          <a:prstGeom prst="rect">
            <a:avLst/>
          </a:prstGeom>
        </p:spPr>
      </p:pic>
      <p:pic>
        <p:nvPicPr>
          <p:cNvPr id="7" name="Grafik 6">
            <a:extLst>
              <a:ext uri="{FF2B5EF4-FFF2-40B4-BE49-F238E27FC236}">
                <a16:creationId xmlns:a16="http://schemas.microsoft.com/office/drawing/2014/main" id="{2A5963A8-43E7-468E-BA80-90F616F61ACF}"/>
              </a:ext>
            </a:extLst>
          </p:cNvPr>
          <p:cNvPicPr>
            <a:picLocks noChangeAspect="1"/>
          </p:cNvPicPr>
          <p:nvPr/>
        </p:nvPicPr>
        <p:blipFill>
          <a:blip r:embed="rId4"/>
          <a:stretch>
            <a:fillRect/>
          </a:stretch>
        </p:blipFill>
        <p:spPr>
          <a:xfrm>
            <a:off x="2189558" y="3985168"/>
            <a:ext cx="2548550" cy="1601259"/>
          </a:xfrm>
          <a:prstGeom prst="rect">
            <a:avLst/>
          </a:prstGeom>
        </p:spPr>
      </p:pic>
      <p:pic>
        <p:nvPicPr>
          <p:cNvPr id="8" name="Grafik 7">
            <a:extLst>
              <a:ext uri="{FF2B5EF4-FFF2-40B4-BE49-F238E27FC236}">
                <a16:creationId xmlns:a16="http://schemas.microsoft.com/office/drawing/2014/main" id="{0C052608-D5A0-4BF1-B048-E08085EE5C5E}"/>
              </a:ext>
            </a:extLst>
          </p:cNvPr>
          <p:cNvPicPr>
            <a:picLocks noChangeAspect="1"/>
          </p:cNvPicPr>
          <p:nvPr/>
        </p:nvPicPr>
        <p:blipFill>
          <a:blip r:embed="rId5"/>
          <a:stretch>
            <a:fillRect/>
          </a:stretch>
        </p:blipFill>
        <p:spPr>
          <a:xfrm>
            <a:off x="4859139" y="3985168"/>
            <a:ext cx="2636379" cy="1615079"/>
          </a:xfrm>
          <a:prstGeom prst="rect">
            <a:avLst/>
          </a:prstGeom>
        </p:spPr>
      </p:pic>
      <p:sp>
        <p:nvSpPr>
          <p:cNvPr id="9" name="Textfeld 9">
            <a:extLst>
              <a:ext uri="{FF2B5EF4-FFF2-40B4-BE49-F238E27FC236}">
                <a16:creationId xmlns:a16="http://schemas.microsoft.com/office/drawing/2014/main" id="{1873A8F0-D17F-49E6-A606-0FA764D6B941}"/>
              </a:ext>
            </a:extLst>
          </p:cNvPr>
          <p:cNvSpPr txBox="1"/>
          <p:nvPr/>
        </p:nvSpPr>
        <p:spPr>
          <a:xfrm>
            <a:off x="1020127" y="5635265"/>
            <a:ext cx="7103745" cy="888365"/>
          </a:xfrm>
          <a:prstGeom prst="rect">
            <a:avLst/>
          </a:prstGeom>
          <a:solidFill>
            <a:srgbClr val="FFFFFF"/>
          </a:solidFill>
          <a:ln>
            <a:noFill/>
            <a:prstDash/>
          </a:ln>
        </p:spPr>
        <p:txBody>
          <a:bodyPr vert="horz" wrap="square" lIns="0" tIns="0" rIns="0" bIns="0" anchor="t" anchorCtr="0" compatLnSpc="1">
            <a:noAutofit/>
          </a:bodyPr>
          <a:lstStyle/>
          <a:p>
            <a:pPr>
              <a:spcBef>
                <a:spcPts val="500"/>
              </a:spcBef>
              <a:spcAft>
                <a:spcPts val="1000"/>
              </a:spcAft>
            </a:pPr>
            <a:r>
              <a:rPr lang="de-DE" sz="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Abbildung 1 oben links: </a:t>
            </a:r>
            <a:r>
              <a:rPr lang="de-DE" sz="800"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dronepicr</a:t>
            </a:r>
            <a: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800"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flickr</a:t>
            </a:r>
            <a: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The Shard London. </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https://www.flickr.com/photos/132646954@N02/32291471386</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lizensiert </a:t>
            </a:r>
            <a:r>
              <a:rPr lang="en-US" sz="800"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nach</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CC0</a:t>
            </a:r>
            <a:b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800" b="1"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Abbildung</a:t>
            </a:r>
            <a:r>
              <a:rPr lang="en-US" sz="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800" b="1"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oben</a:t>
            </a:r>
            <a:r>
              <a:rPr lang="en-US" sz="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800" b="1"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rechts</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Ted McGrath (</a:t>
            </a:r>
            <a:r>
              <a:rPr lang="en-US" sz="800"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flickr</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Rothenburg ob der Tauber. </a:t>
            </a:r>
            <a: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hlinkClick r:id="rId7"/>
              </a:rPr>
              <a:t>https://www.flickr.com/photos/time-to-look/19747061682</a:t>
            </a:r>
            <a: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800" b="0" i="1" u="none" strike="noStrike" kern="0" cap="none" spc="0" normalizeH="0" baseline="0" noProof="0" dirty="0">
                <a:ln>
                  <a:noFill/>
                </a:ln>
                <a:solidFill>
                  <a:srgbClr val="44546A"/>
                </a:solidFill>
                <a:effectLst/>
                <a:uLnTx/>
                <a:uFillTx/>
                <a:latin typeface="Times New Roman" panose="02020603050405020304" pitchFamily="18" charset="0"/>
                <a:ea typeface="Calibri" panose="020F0502020204030204" pitchFamily="34" charset="0"/>
                <a:cs typeface="Times New Roman" panose="02020603050405020304" pitchFamily="18" charset="0"/>
              </a:rPr>
              <a:t>lizensiert </a:t>
            </a:r>
            <a:r>
              <a:rPr kumimoji="0" lang="en-US" sz="800" b="0" i="1" u="none" strike="noStrike" kern="0" cap="none" spc="0" normalizeH="0" baseline="0" noProof="0" dirty="0" err="1">
                <a:ln>
                  <a:noFill/>
                </a:ln>
                <a:solidFill>
                  <a:srgbClr val="44546A"/>
                </a:solidFill>
                <a:effectLst/>
                <a:uLnTx/>
                <a:uFillTx/>
                <a:latin typeface="Times New Roman" panose="02020603050405020304" pitchFamily="18" charset="0"/>
                <a:ea typeface="Calibri" panose="020F0502020204030204" pitchFamily="34" charset="0"/>
                <a:cs typeface="Times New Roman" panose="02020603050405020304" pitchFamily="18" charset="0"/>
              </a:rPr>
              <a:t>nach</a:t>
            </a:r>
            <a:r>
              <a:rPr kumimoji="0" lang="en-US" sz="800" b="0" i="1" u="none" strike="noStrike" kern="0" cap="none" spc="0" normalizeH="0" baseline="0" noProof="0" dirty="0">
                <a:ln>
                  <a:noFill/>
                </a:ln>
                <a:solidFill>
                  <a:srgbClr val="44546A"/>
                </a:solidFill>
                <a:effectLst/>
                <a:uLnTx/>
                <a:uFillTx/>
                <a:latin typeface="Times New Roman" panose="02020603050405020304" pitchFamily="18" charset="0"/>
                <a:ea typeface="Calibri" panose="020F0502020204030204" pitchFamily="34" charset="0"/>
                <a:cs typeface="Times New Roman" panose="02020603050405020304" pitchFamily="18" charset="0"/>
              </a:rPr>
              <a:t> CC0</a:t>
            </a:r>
            <a:b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br>
            <a:r>
              <a:rPr lang="de-DE" sz="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Abbildung 3 unten links</a:t>
            </a:r>
            <a: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800"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dronepicr</a:t>
            </a:r>
            <a: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(Wikimedia). </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Aerial View of Berlin. </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hlinkClick r:id="rId8"/>
              </a:rPr>
              <a:t>https://commons.wikimedia.org/wiki/File:Aerial_view_of_Berlin_(32881394137).jpg</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lizensiert </a:t>
            </a:r>
            <a:r>
              <a:rPr lang="en-US" sz="800"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nach</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CC0</a:t>
            </a:r>
            <a:b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800" b="1"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Abbildung</a:t>
            </a:r>
            <a:r>
              <a:rPr lang="en-US" sz="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800" b="1" i="1" dirty="0">
                <a:solidFill>
                  <a:srgbClr val="44546A"/>
                </a:solidFill>
                <a:latin typeface="Times New Roman" panose="02020603050405020304" pitchFamily="18" charset="0"/>
                <a:ea typeface="Calibri" panose="020F0502020204030204" pitchFamily="34" charset="0"/>
                <a:cs typeface="Times New Roman" panose="02020603050405020304" pitchFamily="18" charset="0"/>
              </a:rPr>
              <a:t>4</a:t>
            </a:r>
            <a:r>
              <a:rPr lang="en-US" sz="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800" b="1"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unten</a:t>
            </a:r>
            <a:r>
              <a:rPr lang="en-US" sz="800" b="1"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800" b="1"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rechts</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800" i="1" dirty="0">
                <a:solidFill>
                  <a:srgbClr val="44546A"/>
                </a:solidFill>
                <a:effectLst/>
                <a:latin typeface="Times New Roman" panose="02020603050405020304" pitchFamily="18" charset="0"/>
                <a:ea typeface="MS Gothic" panose="020B0609070205080204" pitchFamily="49" charset="-128"/>
                <a:cs typeface="Times New Roman" panose="02020603050405020304" pitchFamily="18" charset="0"/>
              </a:rPr>
              <a:t>BDS 2006 (Wikimedia). </a:t>
            </a:r>
            <a: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Los Angeles Skyline </a:t>
            </a:r>
            <a:r>
              <a:rPr lang="de-DE" sz="800"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telephoto</a:t>
            </a:r>
            <a: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hlinkClick r:id="rId9"/>
              </a:rPr>
              <a:t>https://commons.wikimedia.org/wiki/File:Los_Angeles_Skyline_telephoto.jpg</a:t>
            </a:r>
            <a:r>
              <a:rPr lang="de-DE"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lizensiert </a:t>
            </a:r>
            <a:r>
              <a:rPr lang="en-US" sz="800" i="1" dirty="0" err="1">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nach</a:t>
            </a:r>
            <a:r>
              <a:rPr lang="en-US" sz="8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rPr>
              <a:t> CC0</a:t>
            </a:r>
            <a:endParaRPr lang="de-DE" sz="8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9524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1631216"/>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a:buSzPct val="100000"/>
              <a:defRPr sz="2400"/>
            </a:pPr>
            <a:r>
              <a:rPr lang="de-DE" sz="1600" b="1" u="sng" dirty="0">
                <a:solidFill>
                  <a:schemeClr val="tx1"/>
                </a:solidFill>
                <a:latin typeface="Arial"/>
                <a:cs typeface="Arial"/>
              </a:rPr>
              <a:t>2. </a:t>
            </a:r>
            <a:r>
              <a:rPr lang="de-DE" sz="1600" b="1" u="sng" dirty="0" err="1">
                <a:solidFill>
                  <a:schemeClr val="tx1"/>
                </a:solidFill>
                <a:latin typeface="Arial"/>
                <a:cs typeface="Arial"/>
              </a:rPr>
              <a:t>Interviewing</a:t>
            </a:r>
            <a:r>
              <a:rPr lang="de-DE" sz="1600" b="1" u="sng" dirty="0">
                <a:solidFill>
                  <a:schemeClr val="tx1"/>
                </a:solidFill>
                <a:latin typeface="Arial"/>
                <a:cs typeface="Arial"/>
              </a:rPr>
              <a:t> </a:t>
            </a:r>
            <a:r>
              <a:rPr lang="de-DE" sz="1600" b="1" u="sng" dirty="0" err="1">
                <a:solidFill>
                  <a:schemeClr val="tx1"/>
                </a:solidFill>
                <a:latin typeface="Arial"/>
                <a:cs typeface="Arial"/>
              </a:rPr>
              <a:t>pictures</a:t>
            </a: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marL="285750" indent="-285750">
              <a:buSzPct val="100000"/>
              <a:buFont typeface="Arial" panose="020B0604020202020204" pitchFamily="34" charset="0"/>
              <a:buChar char="•"/>
              <a:defRPr sz="2400"/>
            </a:pPr>
            <a:r>
              <a:rPr lang="de-DE" sz="1600" b="1" u="sng" dirty="0" err="1">
                <a:solidFill>
                  <a:schemeClr val="tx1"/>
                </a:solidFill>
                <a:latin typeface="Arial"/>
                <a:cs typeface="Arial"/>
              </a:rPr>
              <a:t>Leading</a:t>
            </a:r>
            <a:r>
              <a:rPr lang="de-DE" sz="1600" b="1" u="sng" dirty="0">
                <a:solidFill>
                  <a:schemeClr val="tx1"/>
                </a:solidFill>
                <a:latin typeface="Arial"/>
                <a:cs typeface="Arial"/>
              </a:rPr>
              <a:t> </a:t>
            </a:r>
            <a:r>
              <a:rPr lang="de-DE" sz="1600" b="1" u="sng" dirty="0" err="1">
                <a:solidFill>
                  <a:schemeClr val="tx1"/>
                </a:solidFill>
                <a:latin typeface="Arial"/>
                <a:cs typeface="Arial"/>
              </a:rPr>
              <a:t>question</a:t>
            </a:r>
            <a:r>
              <a:rPr lang="de-DE" sz="1600" b="1" u="sng" dirty="0">
                <a:solidFill>
                  <a:schemeClr val="tx1"/>
                </a:solidFill>
                <a:latin typeface="Arial"/>
                <a:cs typeface="Arial"/>
              </a:rPr>
              <a:t>: </a:t>
            </a:r>
            <a:r>
              <a:rPr lang="de-DE" sz="1600" dirty="0">
                <a:solidFill>
                  <a:schemeClr val="tx1"/>
                </a:solidFill>
                <a:latin typeface="Arial"/>
                <a:cs typeface="Arial"/>
              </a:rPr>
              <a:t>„</a:t>
            </a:r>
            <a:r>
              <a:rPr lang="de-DE" sz="1600" dirty="0" err="1">
                <a:solidFill>
                  <a:schemeClr val="tx1"/>
                </a:solidFill>
                <a:latin typeface="Arial"/>
                <a:cs typeface="Arial"/>
              </a:rPr>
              <a:t>Where</a:t>
            </a:r>
            <a:r>
              <a:rPr lang="de-DE" sz="1600" dirty="0">
                <a:solidFill>
                  <a:schemeClr val="tx1"/>
                </a:solidFill>
                <a:latin typeface="Arial"/>
                <a:cs typeface="Arial"/>
              </a:rPr>
              <a:t> was </a:t>
            </a:r>
            <a:r>
              <a:rPr lang="de-DE" sz="1600" dirty="0" err="1">
                <a:solidFill>
                  <a:schemeClr val="tx1"/>
                </a:solidFill>
                <a:latin typeface="Arial"/>
                <a:cs typeface="Arial"/>
              </a:rPr>
              <a:t>this</a:t>
            </a:r>
            <a:r>
              <a:rPr lang="de-DE" sz="1600" dirty="0">
                <a:solidFill>
                  <a:schemeClr val="tx1"/>
                </a:solidFill>
                <a:latin typeface="Arial"/>
                <a:cs typeface="Arial"/>
              </a:rPr>
              <a:t> </a:t>
            </a:r>
            <a:r>
              <a:rPr lang="de-DE" sz="1600" dirty="0" err="1">
                <a:solidFill>
                  <a:schemeClr val="tx1"/>
                </a:solidFill>
                <a:latin typeface="Arial"/>
                <a:cs typeface="Arial"/>
              </a:rPr>
              <a:t>picture</a:t>
            </a:r>
            <a:r>
              <a:rPr lang="de-DE" sz="1600" dirty="0">
                <a:solidFill>
                  <a:schemeClr val="tx1"/>
                </a:solidFill>
                <a:latin typeface="Arial"/>
                <a:cs typeface="Arial"/>
              </a:rPr>
              <a:t> </a:t>
            </a:r>
            <a:r>
              <a:rPr lang="de-DE" sz="1600" dirty="0" err="1">
                <a:solidFill>
                  <a:schemeClr val="tx1"/>
                </a:solidFill>
                <a:latin typeface="Arial"/>
                <a:cs typeface="Arial"/>
              </a:rPr>
              <a:t>taken</a:t>
            </a:r>
            <a:r>
              <a:rPr lang="de-DE" sz="1600" dirty="0">
                <a:solidFill>
                  <a:schemeClr val="tx1"/>
                </a:solidFill>
                <a:latin typeface="Arial"/>
                <a:cs typeface="Arial"/>
              </a:rPr>
              <a:t>?“</a:t>
            </a:r>
          </a:p>
          <a:p>
            <a:pPr marL="285750" indent="-285750">
              <a:buSzPct val="100000"/>
              <a:buFont typeface="Arial" panose="020B0604020202020204" pitchFamily="34" charset="0"/>
              <a:buChar char="•"/>
              <a:defRPr sz="2400"/>
            </a:pPr>
            <a:endParaRPr lang="de-DE" sz="1600"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sp>
        <p:nvSpPr>
          <p:cNvPr id="8" name="Textfeld 7">
            <a:extLst>
              <a:ext uri="{FF2B5EF4-FFF2-40B4-BE49-F238E27FC236}">
                <a16:creationId xmlns:a16="http://schemas.microsoft.com/office/drawing/2014/main" id="{5AC6DA77-03C2-4A51-A1E4-29573E25F963}"/>
              </a:ext>
            </a:extLst>
          </p:cNvPr>
          <p:cNvSpPr txBox="1"/>
          <p:nvPr/>
        </p:nvSpPr>
        <p:spPr bwMode="auto">
          <a:xfrm>
            <a:off x="5720749" y="5805264"/>
            <a:ext cx="1637928" cy="246221"/>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de-DE" sz="1000" dirty="0"/>
              <a:t>© Clipdealer</a:t>
            </a:r>
          </a:p>
        </p:txBody>
      </p:sp>
      <p:pic>
        <p:nvPicPr>
          <p:cNvPr id="2" name="Grafik 1">
            <a:extLst>
              <a:ext uri="{FF2B5EF4-FFF2-40B4-BE49-F238E27FC236}">
                <a16:creationId xmlns:a16="http://schemas.microsoft.com/office/drawing/2014/main" id="{90A2C5C0-4A25-45A9-94CB-53AA44B350B4}"/>
              </a:ext>
            </a:extLst>
          </p:cNvPr>
          <p:cNvPicPr>
            <a:picLocks noChangeAspect="1"/>
          </p:cNvPicPr>
          <p:nvPr/>
        </p:nvPicPr>
        <p:blipFill>
          <a:blip r:embed="rId2"/>
          <a:stretch>
            <a:fillRect/>
          </a:stretch>
        </p:blipFill>
        <p:spPr>
          <a:xfrm>
            <a:off x="856928" y="2761802"/>
            <a:ext cx="4886786" cy="3259486"/>
          </a:xfrm>
          <a:prstGeom prst="rect">
            <a:avLst/>
          </a:prstGeom>
        </p:spPr>
      </p:pic>
    </p:spTree>
    <p:extLst>
      <p:ext uri="{BB962C8B-B14F-4D97-AF65-F5344CB8AC3E}">
        <p14:creationId xmlns:p14="http://schemas.microsoft.com/office/powerpoint/2010/main" val="619035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4417107"/>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Die Methode „</a:t>
            </a:r>
            <a:r>
              <a:rPr lang="de-DE" sz="1600" dirty="0" err="1">
                <a:solidFill>
                  <a:schemeClr val="tx1"/>
                </a:solidFill>
                <a:latin typeface="Arial"/>
                <a:cs typeface="Arial"/>
              </a:rPr>
              <a:t>Interviewing</a:t>
            </a:r>
            <a:r>
              <a:rPr lang="de-DE" sz="1600" dirty="0">
                <a:solidFill>
                  <a:schemeClr val="tx1"/>
                </a:solidFill>
                <a:latin typeface="Arial"/>
                <a:cs typeface="Arial"/>
              </a:rPr>
              <a:t> </a:t>
            </a:r>
            <a:r>
              <a:rPr lang="de-DE" sz="1600" dirty="0" err="1">
                <a:solidFill>
                  <a:schemeClr val="tx1"/>
                </a:solidFill>
                <a:latin typeface="Arial"/>
                <a:cs typeface="Arial"/>
              </a:rPr>
              <a:t>pictures</a:t>
            </a:r>
            <a:r>
              <a:rPr lang="de-DE" sz="1600" dirty="0">
                <a:solidFill>
                  <a:schemeClr val="tx1"/>
                </a:solidFill>
                <a:latin typeface="Arial"/>
                <a:cs typeface="Arial"/>
              </a:rPr>
              <a:t>“ setzt sich aus zwei Teilen zusammen</a:t>
            </a: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1. Teil: </a:t>
            </a:r>
            <a:r>
              <a:rPr lang="de-DE" sz="1600" dirty="0" err="1">
                <a:solidFill>
                  <a:schemeClr val="tx1"/>
                </a:solidFill>
                <a:latin typeface="Arial"/>
                <a:cs typeface="Arial"/>
              </a:rPr>
              <a:t>picture</a:t>
            </a:r>
            <a:r>
              <a:rPr lang="de-DE" sz="1600" dirty="0">
                <a:solidFill>
                  <a:schemeClr val="tx1"/>
                </a:solidFill>
                <a:latin typeface="Arial"/>
                <a:cs typeface="Arial"/>
              </a:rPr>
              <a:t> description / </a:t>
            </a:r>
            <a:r>
              <a:rPr lang="de-DE" sz="1600" dirty="0" err="1">
                <a:solidFill>
                  <a:schemeClr val="tx1"/>
                </a:solidFill>
                <a:latin typeface="Arial"/>
                <a:cs typeface="Arial"/>
              </a:rPr>
              <a:t>wh</a:t>
            </a:r>
            <a:r>
              <a:rPr lang="de-DE" sz="1600" dirty="0">
                <a:solidFill>
                  <a:schemeClr val="tx1"/>
                </a:solidFill>
                <a:latin typeface="Arial"/>
                <a:cs typeface="Arial"/>
              </a:rPr>
              <a:t> - </a:t>
            </a:r>
            <a:r>
              <a:rPr lang="de-DE" sz="1600" dirty="0" err="1">
                <a:solidFill>
                  <a:schemeClr val="tx1"/>
                </a:solidFill>
                <a:latin typeface="Arial"/>
                <a:cs typeface="Arial"/>
              </a:rPr>
              <a:t>questions</a:t>
            </a:r>
            <a:r>
              <a:rPr lang="de-DE" sz="1600" dirty="0">
                <a:solidFill>
                  <a:schemeClr val="tx1"/>
                </a:solidFill>
                <a:latin typeface="Arial"/>
                <a:cs typeface="Arial"/>
              </a:rPr>
              <a:t> / </a:t>
            </a:r>
            <a:r>
              <a:rPr lang="de-DE" sz="1600" dirty="0" err="1">
                <a:solidFill>
                  <a:schemeClr val="tx1"/>
                </a:solidFill>
                <a:latin typeface="Arial"/>
                <a:cs typeface="Arial"/>
              </a:rPr>
              <a:t>making</a:t>
            </a:r>
            <a:r>
              <a:rPr lang="de-DE" sz="1600" dirty="0">
                <a:solidFill>
                  <a:schemeClr val="tx1"/>
                </a:solidFill>
                <a:latin typeface="Arial"/>
                <a:cs typeface="Arial"/>
              </a:rPr>
              <a:t> </a:t>
            </a:r>
            <a:r>
              <a:rPr lang="de-DE" sz="1600" dirty="0" err="1">
                <a:solidFill>
                  <a:schemeClr val="tx1"/>
                </a:solidFill>
                <a:latin typeface="Arial"/>
                <a:cs typeface="Arial"/>
              </a:rPr>
              <a:t>assumptions</a:t>
            </a:r>
            <a:r>
              <a:rPr lang="de-DE" sz="1600" dirty="0">
                <a:solidFill>
                  <a:schemeClr val="tx1"/>
                </a:solidFill>
                <a:latin typeface="Arial"/>
                <a:cs typeface="Arial"/>
              </a:rPr>
              <a:t> and </a:t>
            </a:r>
            <a:r>
              <a:rPr lang="de-DE" sz="1600" dirty="0" err="1">
                <a:solidFill>
                  <a:schemeClr val="tx1"/>
                </a:solidFill>
                <a:latin typeface="Arial"/>
                <a:cs typeface="Arial"/>
              </a:rPr>
              <a:t>suggestions</a:t>
            </a:r>
            <a:r>
              <a:rPr lang="de-DE" sz="1600" dirty="0">
                <a:solidFill>
                  <a:schemeClr val="tx1"/>
                </a:solidFill>
                <a:latin typeface="Arial"/>
                <a:cs typeface="Arial"/>
              </a:rPr>
              <a:t> / </a:t>
            </a:r>
            <a:r>
              <a:rPr lang="de-DE" sz="1600" dirty="0" err="1">
                <a:solidFill>
                  <a:schemeClr val="tx1"/>
                </a:solidFill>
                <a:latin typeface="Arial"/>
                <a:cs typeface="Arial"/>
              </a:rPr>
              <a:t>finding</a:t>
            </a:r>
            <a:r>
              <a:rPr lang="de-DE" sz="1600" dirty="0">
                <a:solidFill>
                  <a:schemeClr val="tx1"/>
                </a:solidFill>
                <a:latin typeface="Arial"/>
                <a:cs typeface="Arial"/>
              </a:rPr>
              <a:t> a </a:t>
            </a:r>
            <a:r>
              <a:rPr lang="de-DE" sz="1600" dirty="0" err="1">
                <a:solidFill>
                  <a:schemeClr val="tx1"/>
                </a:solidFill>
                <a:latin typeface="Arial"/>
                <a:cs typeface="Arial"/>
              </a:rPr>
              <a:t>heading</a:t>
            </a:r>
            <a:r>
              <a:rPr lang="de-DE" sz="1600" dirty="0">
                <a:solidFill>
                  <a:schemeClr val="tx1"/>
                </a:solidFill>
                <a:latin typeface="Arial"/>
                <a:cs typeface="Arial"/>
              </a:rPr>
              <a:t>,… in Partner – oder Einzelarbeit</a:t>
            </a:r>
          </a:p>
          <a:p>
            <a:pPr>
              <a:buSzPct val="100000"/>
              <a:defRPr sz="2400"/>
            </a:pPr>
            <a:endParaRPr lang="de-DE" sz="1600" b="1" dirty="0">
              <a:solidFill>
                <a:schemeClr val="tx1"/>
              </a:solidFill>
              <a:latin typeface="Arial"/>
              <a:cs typeface="Arial"/>
            </a:endParaRPr>
          </a:p>
          <a:p>
            <a:pPr marL="285750" indent="-285750">
              <a:lnSpc>
                <a:spcPct val="150000"/>
              </a:lnSpc>
              <a:buSzPct val="100000"/>
              <a:buFont typeface="Arial" panose="020B0604020202020204" pitchFamily="34" charset="0"/>
              <a:buChar char="•"/>
              <a:defRPr sz="2400"/>
            </a:pPr>
            <a:r>
              <a:rPr lang="de-DE" sz="1600" dirty="0">
                <a:solidFill>
                  <a:schemeClr val="tx1"/>
                </a:solidFill>
                <a:latin typeface="Arial"/>
                <a:cs typeface="Arial"/>
              </a:rPr>
              <a:t>2. Teil: Austeilen von Informationskärtchen zum Bild (z. B. drei </a:t>
            </a:r>
            <a:r>
              <a:rPr lang="de-DE" sz="1600">
                <a:solidFill>
                  <a:schemeClr val="tx1"/>
                </a:solidFill>
                <a:latin typeface="Arial"/>
                <a:cs typeface="Arial"/>
              </a:rPr>
              <a:t>pro Person)</a:t>
            </a:r>
            <a:endParaRPr lang="de-DE" sz="1600" dirty="0">
              <a:solidFill>
                <a:schemeClr val="tx1"/>
              </a:solidFill>
              <a:latin typeface="Arial"/>
              <a:cs typeface="Arial"/>
            </a:endParaRPr>
          </a:p>
          <a:p>
            <a:pPr marL="285750" indent="-285750">
              <a:lnSpc>
                <a:spcPct val="150000"/>
              </a:lnSpc>
              <a:buSzPct val="100000"/>
              <a:buFont typeface="Wingdings" panose="05000000000000000000" pitchFamily="2" charset="2"/>
              <a:buChar char="à"/>
              <a:defRPr sz="2400"/>
            </a:pPr>
            <a:r>
              <a:rPr lang="de-DE" sz="1600">
                <a:solidFill>
                  <a:schemeClr val="tx1"/>
                </a:solidFill>
                <a:latin typeface="Arial"/>
                <a:cs typeface="Arial"/>
                <a:sym typeface="Wingdings" panose="05000000000000000000" pitchFamily="2" charset="2"/>
              </a:rPr>
              <a:t>in </a:t>
            </a:r>
            <a:r>
              <a:rPr lang="de-DE" sz="1600" dirty="0">
                <a:solidFill>
                  <a:schemeClr val="tx1"/>
                </a:solidFill>
                <a:latin typeface="Arial"/>
                <a:cs typeface="Arial"/>
                <a:sym typeface="Wingdings" panose="05000000000000000000" pitchFamily="2" charset="2"/>
              </a:rPr>
              <a:t>Gruppen- oder </a:t>
            </a:r>
            <a:r>
              <a:rPr lang="de-DE" sz="1600">
                <a:solidFill>
                  <a:schemeClr val="tx1"/>
                </a:solidFill>
                <a:latin typeface="Arial"/>
                <a:cs typeface="Arial"/>
                <a:sym typeface="Wingdings" panose="05000000000000000000" pitchFamily="2" charset="2"/>
              </a:rPr>
              <a:t>Partnerarbeit herausfinden, </a:t>
            </a:r>
            <a:r>
              <a:rPr lang="de-DE" sz="1600" dirty="0">
                <a:solidFill>
                  <a:schemeClr val="tx1"/>
                </a:solidFill>
                <a:latin typeface="Arial"/>
                <a:cs typeface="Arial"/>
                <a:sym typeface="Wingdings" panose="05000000000000000000" pitchFamily="2" charset="2"/>
              </a:rPr>
              <a:t>wo das Bild aufgenommen wurde</a:t>
            </a:r>
          </a:p>
          <a:p>
            <a:pPr marL="285750" indent="-285750">
              <a:lnSpc>
                <a:spcPct val="150000"/>
              </a:lnSpc>
              <a:buSzPct val="100000"/>
              <a:buFont typeface="Wingdings" panose="05000000000000000000" pitchFamily="2" charset="2"/>
              <a:buChar char="à"/>
              <a:defRPr sz="2400"/>
            </a:pPr>
            <a:r>
              <a:rPr lang="de-DE" sz="1600">
                <a:solidFill>
                  <a:schemeClr val="tx1"/>
                </a:solidFill>
                <a:latin typeface="Arial"/>
                <a:cs typeface="Arial"/>
                <a:sym typeface="Wingdings" panose="05000000000000000000" pitchFamily="2" charset="2"/>
              </a:rPr>
              <a:t>eine verbesserte Bildüberschrift formulieren</a:t>
            </a:r>
            <a:endParaRPr lang="de-DE" sz="1600" b="1" u="sng"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spTree>
    <p:extLst>
      <p:ext uri="{BB962C8B-B14F-4D97-AF65-F5344CB8AC3E}">
        <p14:creationId xmlns:p14="http://schemas.microsoft.com/office/powerpoint/2010/main" val="2568228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2369880"/>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a:lnSpc>
                <a:spcPct val="150000"/>
              </a:lnSpc>
              <a:buSzPct val="100000"/>
              <a:defRPr sz="2400"/>
            </a:pPr>
            <a:r>
              <a:rPr lang="de-DE" sz="1600" b="1" u="sng" dirty="0">
                <a:solidFill>
                  <a:schemeClr val="tx1"/>
                </a:solidFill>
                <a:latin typeface="Arial"/>
                <a:cs typeface="Arial"/>
              </a:rPr>
              <a:t>Information </a:t>
            </a:r>
            <a:r>
              <a:rPr lang="de-DE" sz="1600" b="1" u="sng" dirty="0" err="1">
                <a:solidFill>
                  <a:schemeClr val="tx1"/>
                </a:solidFill>
                <a:latin typeface="Arial"/>
                <a:cs typeface="Arial"/>
              </a:rPr>
              <a:t>cards</a:t>
            </a:r>
            <a:r>
              <a:rPr lang="de-DE" sz="1600" b="1" u="sng" dirty="0">
                <a:solidFill>
                  <a:schemeClr val="tx1"/>
                </a:solidFill>
                <a:latin typeface="Arial"/>
                <a:cs typeface="Arial"/>
              </a:rPr>
              <a:t>: </a:t>
            </a:r>
            <a:r>
              <a:rPr lang="de-DE" sz="1600" dirty="0" err="1">
                <a:solidFill>
                  <a:schemeClr val="tx1"/>
                </a:solidFill>
                <a:latin typeface="Arial"/>
                <a:cs typeface="Arial"/>
              </a:rPr>
              <a:t>Ships</a:t>
            </a:r>
            <a:r>
              <a:rPr lang="de-DE" sz="1600" dirty="0">
                <a:solidFill>
                  <a:schemeClr val="tx1"/>
                </a:solidFill>
                <a:latin typeface="Arial"/>
                <a:cs typeface="Arial"/>
              </a:rPr>
              <a:t> in a </a:t>
            </a:r>
            <a:r>
              <a:rPr lang="de-DE" sz="1600" dirty="0" err="1">
                <a:solidFill>
                  <a:schemeClr val="tx1"/>
                </a:solidFill>
                <a:latin typeface="Arial"/>
                <a:cs typeface="Arial"/>
              </a:rPr>
              <a:t>desert</a:t>
            </a:r>
            <a:r>
              <a:rPr lang="de-DE" sz="1600" dirty="0">
                <a:solidFill>
                  <a:schemeClr val="tx1"/>
                </a:solidFill>
                <a:latin typeface="Arial"/>
                <a:cs typeface="Arial"/>
              </a:rPr>
              <a:t> </a:t>
            </a:r>
          </a:p>
          <a:p>
            <a:pPr>
              <a:lnSpc>
                <a:spcPct val="150000"/>
              </a:lnSpc>
              <a:buSzPct val="100000"/>
              <a:defRPr sz="2400"/>
            </a:pPr>
            <a:endParaRPr lang="de-DE" sz="1600" dirty="0">
              <a:solidFill>
                <a:schemeClr val="tx1"/>
              </a:solidFill>
              <a:latin typeface="Arial"/>
              <a:cs typeface="Arial"/>
            </a:endParaRPr>
          </a:p>
          <a:p>
            <a:pPr>
              <a:lnSpc>
                <a:spcPct val="150000"/>
              </a:lnSpc>
              <a:buSzPct val="100000"/>
              <a:defRPr sz="2400"/>
            </a:pPr>
            <a:endParaRPr lang="de-DE" sz="1600" b="1" u="sng" dirty="0">
              <a:solidFill>
                <a:schemeClr val="tx1"/>
              </a:solidFill>
              <a:latin typeface="Arial"/>
              <a:cs typeface="Arial"/>
            </a:endParaRPr>
          </a:p>
          <a:p>
            <a:pPr>
              <a:lnSpc>
                <a:spcPct val="150000"/>
              </a:lnSpc>
              <a:buSzPct val="100000"/>
              <a:defRPr sz="2400"/>
            </a:pPr>
            <a:endParaRPr lang="de-DE" sz="1600" b="1" u="sng" dirty="0">
              <a:solidFill>
                <a:schemeClr val="tx1"/>
              </a:solidFill>
              <a:latin typeface="Arial"/>
              <a:cs typeface="Arial"/>
            </a:endParaRPr>
          </a:p>
          <a:p>
            <a:pPr marL="285750" indent="-285750">
              <a:buSzPct val="100000"/>
              <a:buFont typeface="Arial" panose="020B0604020202020204" pitchFamily="34" charset="0"/>
              <a:buChar char="•"/>
              <a:defRPr sz="2400"/>
            </a:pPr>
            <a:endParaRPr lang="de-DE" sz="1600"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graphicFrame>
        <p:nvGraphicFramePr>
          <p:cNvPr id="3" name="Tabelle 2">
            <a:extLst>
              <a:ext uri="{FF2B5EF4-FFF2-40B4-BE49-F238E27FC236}">
                <a16:creationId xmlns:a16="http://schemas.microsoft.com/office/drawing/2014/main" id="{2C8E2239-E4BB-4C2E-9BB5-7ADDD91A8FD5}"/>
              </a:ext>
            </a:extLst>
          </p:cNvPr>
          <p:cNvGraphicFramePr>
            <a:graphicFrameLocks noGrp="1"/>
          </p:cNvGraphicFramePr>
          <p:nvPr>
            <p:extLst>
              <p:ext uri="{D42A27DB-BD31-4B8C-83A1-F6EECF244321}">
                <p14:modId xmlns:p14="http://schemas.microsoft.com/office/powerpoint/2010/main" val="3799441050"/>
              </p:ext>
            </p:extLst>
          </p:nvPr>
        </p:nvGraphicFramePr>
        <p:xfrm>
          <a:off x="899592" y="2492896"/>
          <a:ext cx="6726758" cy="3354311"/>
        </p:xfrm>
        <a:graphic>
          <a:graphicData uri="http://schemas.openxmlformats.org/drawingml/2006/table">
            <a:tbl>
              <a:tblPr>
                <a:tableStyleId>{0F68BA0D-66E5-0061-F600-45452354586A}</a:tableStyleId>
              </a:tblPr>
              <a:tblGrid>
                <a:gridCol w="2237591">
                  <a:extLst>
                    <a:ext uri="{9D8B030D-6E8A-4147-A177-3AD203B41FA5}">
                      <a16:colId xmlns:a16="http://schemas.microsoft.com/office/drawing/2014/main" val="2635654748"/>
                    </a:ext>
                  </a:extLst>
                </a:gridCol>
                <a:gridCol w="2237591">
                  <a:extLst>
                    <a:ext uri="{9D8B030D-6E8A-4147-A177-3AD203B41FA5}">
                      <a16:colId xmlns:a16="http://schemas.microsoft.com/office/drawing/2014/main" val="790254853"/>
                    </a:ext>
                  </a:extLst>
                </a:gridCol>
                <a:gridCol w="2251576">
                  <a:extLst>
                    <a:ext uri="{9D8B030D-6E8A-4147-A177-3AD203B41FA5}">
                      <a16:colId xmlns:a16="http://schemas.microsoft.com/office/drawing/2014/main" val="613752009"/>
                    </a:ext>
                  </a:extLst>
                </a:gridCol>
              </a:tblGrid>
              <a:tr h="780527">
                <a:tc>
                  <a:txBody>
                    <a:bodyPr/>
                    <a:lstStyle/>
                    <a:p>
                      <a:pPr algn="l">
                        <a:lnSpc>
                          <a:spcPct val="105000"/>
                        </a:lnSpc>
                        <a:spcAft>
                          <a:spcPts val="800"/>
                        </a:spcAft>
                      </a:pPr>
                      <a:r>
                        <a:rPr lang="en-GB" sz="1400" dirty="0">
                          <a:effectLst/>
                        </a:rPr>
                        <a:t>The picture was taken on the 46th Parallel.</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a:effectLst/>
                        </a:rPr>
                        <a:t>The average annual rainfall is about 140mm.</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a:effectLst/>
                        </a:rPr>
                        <a:t>This area is located in Asia.</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7598182"/>
                  </a:ext>
                </a:extLst>
              </a:tr>
              <a:tr h="1012730">
                <a:tc>
                  <a:txBody>
                    <a:bodyPr/>
                    <a:lstStyle/>
                    <a:p>
                      <a:pPr algn="l">
                        <a:lnSpc>
                          <a:spcPct val="105000"/>
                        </a:lnSpc>
                        <a:spcAft>
                          <a:spcPts val="800"/>
                        </a:spcAft>
                      </a:pPr>
                      <a:r>
                        <a:rPr lang="en-GB" sz="1400">
                          <a:effectLst/>
                        </a:rPr>
                        <a:t>Today you can only admire several fish in a museum.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dirty="0">
                          <a:effectLst/>
                        </a:rPr>
                        <a:t>The area of this former lake was located in Kazakhstan and Uzbekistan.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a:effectLst/>
                        </a:rPr>
                        <a:t>In the sixties most people here made their living from fishing.</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861050421"/>
                  </a:ext>
                </a:extLst>
              </a:tr>
              <a:tr h="1012730">
                <a:tc>
                  <a:txBody>
                    <a:bodyPr/>
                    <a:lstStyle/>
                    <a:p>
                      <a:pPr algn="l">
                        <a:lnSpc>
                          <a:spcPct val="105000"/>
                        </a:lnSpc>
                        <a:spcAft>
                          <a:spcPts val="800"/>
                        </a:spcAft>
                      </a:pPr>
                      <a:r>
                        <a:rPr lang="en-GB" sz="1400">
                          <a:effectLst/>
                        </a:rPr>
                        <a:t>Even the area of a harbor nearby has dried out.</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a:effectLst/>
                        </a:rPr>
                        <a:t>The lake is fed by two main feeder rivers -  The Amudarya and the Syrdarya.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de-DE" sz="1400" dirty="0">
                          <a:effectLst/>
                        </a:rPr>
                        <a:t>The </a:t>
                      </a:r>
                      <a:r>
                        <a:rPr lang="de-DE" sz="1400" dirty="0" err="1">
                          <a:effectLst/>
                        </a:rPr>
                        <a:t>elevation</a:t>
                      </a:r>
                      <a:r>
                        <a:rPr lang="de-DE" sz="1400" dirty="0">
                          <a:effectLst/>
                        </a:rPr>
                        <a:t> </a:t>
                      </a:r>
                      <a:r>
                        <a:rPr lang="de-DE" sz="1400" dirty="0" err="1">
                          <a:effectLst/>
                        </a:rPr>
                        <a:t>is</a:t>
                      </a:r>
                      <a:r>
                        <a:rPr lang="de-DE" sz="1400" dirty="0">
                          <a:effectLst/>
                        </a:rPr>
                        <a:t> 60m.</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192045113"/>
                  </a:ext>
                </a:extLst>
              </a:tr>
              <a:tr h="548324">
                <a:tc>
                  <a:txBody>
                    <a:bodyPr/>
                    <a:lstStyle/>
                    <a:p>
                      <a:pPr algn="l">
                        <a:lnSpc>
                          <a:spcPct val="105000"/>
                        </a:lnSpc>
                        <a:spcAft>
                          <a:spcPts val="800"/>
                        </a:spcAft>
                      </a:pPr>
                      <a:r>
                        <a:rPr lang="en-GB" sz="1400">
                          <a:effectLst/>
                        </a:rPr>
                        <a:t>Winters are very cold and windy.  </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a:effectLst/>
                        </a:rPr>
                        <a:t>There you can find continental climate.</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5000"/>
                        </a:lnSpc>
                        <a:spcAft>
                          <a:spcPts val="800"/>
                        </a:spcAft>
                      </a:pPr>
                      <a:r>
                        <a:rPr lang="en-GB" sz="1400" dirty="0">
                          <a:effectLst/>
                        </a:rPr>
                        <a:t>The hottest month is July.</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076729907"/>
                  </a:ext>
                </a:extLst>
              </a:tr>
            </a:tbl>
          </a:graphicData>
        </a:graphic>
      </p:graphicFrame>
    </p:spTree>
    <p:extLst>
      <p:ext uri="{BB962C8B-B14F-4D97-AF65-F5344CB8AC3E}">
        <p14:creationId xmlns:p14="http://schemas.microsoft.com/office/powerpoint/2010/main" val="560202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4"/>
          <p:cNvSpPr>
            <a:spLocks/>
          </p:cNvSpPr>
          <p:nvPr/>
        </p:nvSpPr>
        <p:spPr bwMode="auto">
          <a:xfrm>
            <a:off x="8347394" y="764704"/>
            <a:ext cx="677106" cy="5616624"/>
          </a:xfrm>
          <a:prstGeom prst="rect">
            <a:avLst/>
          </a:prstGeom>
          <a:solidFill>
            <a:schemeClr val="bg1">
              <a:lumMod val="95000"/>
            </a:schemeClr>
          </a:solid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dirty="0"/>
              <a:t>B    Vorstellung ausgewählter Lernmethoden</a:t>
            </a:r>
            <a:endParaRPr lang="de-DE" sz="1800" b="0" i="0" u="none" strike="noStrike" cap="none" spc="0" dirty="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dirty="0">
              <a:ln>
                <a:noFill/>
              </a:ln>
              <a:solidFill>
                <a:srgbClr val="000000"/>
              </a:solidFill>
              <a:latin typeface="+mj-lt"/>
              <a:ea typeface="+mj-ea"/>
              <a:cs typeface="+mj-cs"/>
            </a:endParaRPr>
          </a:p>
        </p:txBody>
      </p:sp>
      <p:sp>
        <p:nvSpPr>
          <p:cNvPr id="5" name="Textfeld 2"/>
          <p:cNvSpPr>
            <a:spLocks/>
          </p:cNvSpPr>
          <p:nvPr/>
        </p:nvSpPr>
        <p:spPr bwMode="auto">
          <a:xfrm>
            <a:off x="827584" y="1277687"/>
            <a:ext cx="6552729" cy="1138773"/>
          </a:xfrm>
          <a:prstGeom prst="rect">
            <a:avLst/>
          </a:prstGeom>
          <a:ln w="12700">
            <a:miter lim="400000"/>
          </a:ln>
        </p:spPr>
        <p:txBody>
          <a:bodyPr wrap="square" lIns="45719" rIns="45719">
            <a:spAutoFit/>
          </a:bodyPr>
          <a:lstStyle/>
          <a:p>
            <a:pPr>
              <a:buSzPct val="100000"/>
              <a:defRPr sz="2400"/>
            </a:pPr>
            <a:r>
              <a:rPr lang="de-DE" sz="2000" b="1" dirty="0"/>
              <a:t>B         Vorstellung ausgewählter Lernmethoden</a:t>
            </a: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a:p>
            <a:pPr>
              <a:buSzPct val="100000"/>
              <a:defRPr sz="2400"/>
            </a:pPr>
            <a:r>
              <a:rPr lang="de-DE" sz="1600" b="1" u="sng" dirty="0">
                <a:solidFill>
                  <a:schemeClr val="tx1"/>
                </a:solidFill>
                <a:latin typeface="Arial"/>
                <a:cs typeface="Arial"/>
              </a:rPr>
              <a:t>3. Maps in </a:t>
            </a:r>
            <a:r>
              <a:rPr lang="de-DE" sz="1600" b="1" u="sng" dirty="0" err="1">
                <a:solidFill>
                  <a:schemeClr val="tx1"/>
                </a:solidFill>
                <a:latin typeface="Arial"/>
                <a:cs typeface="Arial"/>
              </a:rPr>
              <a:t>your</a:t>
            </a:r>
            <a:r>
              <a:rPr lang="de-DE" sz="1600" b="1" u="sng" dirty="0">
                <a:solidFill>
                  <a:schemeClr val="tx1"/>
                </a:solidFill>
                <a:latin typeface="Arial"/>
                <a:cs typeface="Arial"/>
              </a:rPr>
              <a:t> </a:t>
            </a:r>
            <a:r>
              <a:rPr lang="de-DE" sz="1600" b="1" u="sng" dirty="0" err="1">
                <a:solidFill>
                  <a:schemeClr val="tx1"/>
                </a:solidFill>
                <a:latin typeface="Arial"/>
                <a:cs typeface="Arial"/>
              </a:rPr>
              <a:t>head</a:t>
            </a:r>
            <a:endParaRPr lang="de-DE" sz="1600" b="1" u="sng" dirty="0">
              <a:solidFill>
                <a:schemeClr val="tx1"/>
              </a:solidFill>
              <a:latin typeface="Arial"/>
              <a:cs typeface="Arial"/>
            </a:endParaRPr>
          </a:p>
          <a:p>
            <a:pPr>
              <a:buSzPct val="100000"/>
              <a:defRPr sz="2400"/>
            </a:pPr>
            <a:endParaRPr lang="de-DE" sz="1600" b="1" u="sng" dirty="0">
              <a:solidFill>
                <a:schemeClr val="tx1"/>
              </a:solidFill>
              <a:latin typeface="Arial"/>
              <a:cs typeface="Arial"/>
            </a:endParaRPr>
          </a:p>
        </p:txBody>
      </p:sp>
      <p:sp>
        <p:nvSpPr>
          <p:cNvPr id="6" name="Textfeld 7"/>
          <p:cNvSpPr>
            <a:spLocks/>
          </p:cNvSpPr>
          <p:nvPr/>
        </p:nvSpPr>
        <p:spPr bwMode="auto">
          <a:xfrm>
            <a:off x="179512" y="836712"/>
            <a:ext cx="8167882" cy="369330"/>
          </a:xfrm>
          <a:prstGeom prst="rect">
            <a:avLst/>
          </a:prstGeom>
          <a:noFill/>
          <a:ln w="12700" cap="flat">
            <a:noFill/>
            <a:miter lim="400000"/>
          </a:ln>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en-GB" dirty="0" err="1">
                <a:solidFill>
                  <a:srgbClr val="339966"/>
                </a:solidFill>
              </a:rPr>
              <a:t>Methodenkompetenz</a:t>
            </a:r>
            <a:r>
              <a:rPr lang="en-GB" dirty="0">
                <a:solidFill>
                  <a:srgbClr val="339966"/>
                </a:solidFill>
              </a:rPr>
              <a:t> </a:t>
            </a:r>
            <a:r>
              <a:rPr lang="en-GB" dirty="0" err="1">
                <a:solidFill>
                  <a:srgbClr val="339966"/>
                </a:solidFill>
              </a:rPr>
              <a:t>im</a:t>
            </a:r>
            <a:r>
              <a:rPr lang="en-GB" dirty="0">
                <a:solidFill>
                  <a:srgbClr val="339966"/>
                </a:solidFill>
              </a:rPr>
              <a:t> </a:t>
            </a:r>
            <a:r>
              <a:rPr lang="en-GB" dirty="0" err="1">
                <a:solidFill>
                  <a:srgbClr val="339966"/>
                </a:solidFill>
              </a:rPr>
              <a:t>bilingualen</a:t>
            </a:r>
            <a:r>
              <a:rPr lang="en-GB" dirty="0">
                <a:solidFill>
                  <a:srgbClr val="339966"/>
                </a:solidFill>
              </a:rPr>
              <a:t> </a:t>
            </a:r>
            <a:r>
              <a:rPr lang="en-GB" dirty="0" err="1">
                <a:solidFill>
                  <a:srgbClr val="339966"/>
                </a:solidFill>
              </a:rPr>
              <a:t>Unterricht</a:t>
            </a:r>
            <a:endParaRPr dirty="0"/>
          </a:p>
        </p:txBody>
      </p:sp>
      <p:pic>
        <p:nvPicPr>
          <p:cNvPr id="2" name="Grafik 1">
            <a:extLst>
              <a:ext uri="{FF2B5EF4-FFF2-40B4-BE49-F238E27FC236}">
                <a16:creationId xmlns:a16="http://schemas.microsoft.com/office/drawing/2014/main" id="{AAB7DA4C-59AB-4462-986E-429D15A6ED43}"/>
              </a:ext>
            </a:extLst>
          </p:cNvPr>
          <p:cNvPicPr>
            <a:picLocks noChangeAspect="1"/>
          </p:cNvPicPr>
          <p:nvPr/>
        </p:nvPicPr>
        <p:blipFill>
          <a:blip r:embed="rId2"/>
          <a:stretch>
            <a:fillRect/>
          </a:stretch>
        </p:blipFill>
        <p:spPr>
          <a:xfrm>
            <a:off x="3059832" y="1700808"/>
            <a:ext cx="4818891" cy="4824992"/>
          </a:xfrm>
          <a:prstGeom prst="rect">
            <a:avLst/>
          </a:prstGeom>
        </p:spPr>
      </p:pic>
    </p:spTree>
    <p:extLst>
      <p:ext uri="{BB962C8B-B14F-4D97-AF65-F5344CB8AC3E}">
        <p14:creationId xmlns:p14="http://schemas.microsoft.com/office/powerpoint/2010/main" val="3123474555"/>
      </p:ext>
    </p:extLst>
  </p:cSld>
  <p:clrMapOvr>
    <a:masterClrMapping/>
  </p:clrMapOvr>
</p:sld>
</file>

<file path=ppt/theme/theme1.xml><?xml version="1.0" encoding="utf-8"?>
<a:theme xmlns:a="http://schemas.openxmlformats.org/drawingml/2006/main" name="Standarddesign">
  <a:themeElements>
    <a:clrScheme name="Standard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Standarddesign">
      <a:majorFont>
        <a:latin typeface="Calibri"/>
        <a:ea typeface="Calibri"/>
        <a:cs typeface="Calibri"/>
      </a:majorFont>
      <a:minorFont>
        <a:latin typeface="Helvetica"/>
        <a:ea typeface="Helvetica"/>
        <a:cs typeface="Helvetica"/>
      </a:minorFont>
    </a:fontScheme>
    <a:fmtScheme name="Standarddesign">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chemeClr val="accent3">
            <a:lumOff val="44000"/>
          </a:schemeClr>
        </a:solid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2179</Words>
  <Application>Microsoft Office PowerPoint</Application>
  <DocSecurity>0</DocSecurity>
  <PresentationFormat>Bildschirmpräsentation (4:3)</PresentationFormat>
  <Paragraphs>274</Paragraphs>
  <Slides>19</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19</vt:i4>
      </vt:variant>
    </vt:vector>
  </HeadingPairs>
  <TitlesOfParts>
    <vt:vector size="27" baseType="lpstr">
      <vt:lpstr>MS Gothic</vt:lpstr>
      <vt:lpstr>Arial</vt:lpstr>
      <vt:lpstr>Arial Narrow</vt:lpstr>
      <vt:lpstr>Calibri</vt:lpstr>
      <vt:lpstr>Times New Roman</vt:lpstr>
      <vt:lpstr>Verdana</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Sailer, Ariane</dc:creator>
  <cp:lastModifiedBy>Ariane.Sailer</cp:lastModifiedBy>
  <cp:revision>369</cp:revision>
  <dcterms:modified xsi:type="dcterms:W3CDTF">2022-03-02T09:05:13Z</dcterms:modified>
  <dc:identifier/>
  <dc:language/>
  <cp:version/>
</cp:coreProperties>
</file>