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336" r:id="rId4"/>
    <p:sldId id="326" r:id="rId5"/>
    <p:sldId id="337" r:id="rId6"/>
    <p:sldId id="338" r:id="rId7"/>
    <p:sldId id="339" r:id="rId8"/>
    <p:sldId id="340" r:id="rId9"/>
    <p:sldId id="348" r:id="rId10"/>
    <p:sldId id="357" r:id="rId11"/>
    <p:sldId id="341" r:id="rId12"/>
    <p:sldId id="349" r:id="rId13"/>
    <p:sldId id="358" r:id="rId14"/>
    <p:sldId id="342" r:id="rId15"/>
    <p:sldId id="350" r:id="rId16"/>
    <p:sldId id="356" r:id="rId17"/>
    <p:sldId id="343" r:id="rId18"/>
    <p:sldId id="271" r:id="rId19"/>
    <p:sldId id="344" r:id="rId20"/>
    <p:sldId id="346" r:id="rId21"/>
    <p:sldId id="347" r:id="rId22"/>
    <p:sldId id="351" r:id="rId23"/>
    <p:sldId id="360" r:id="rId24"/>
    <p:sldId id="278" r:id="rId25"/>
    <p:sldId id="295" r:id="rId26"/>
    <p:sldId id="389" r:id="rId27"/>
  </p:sldIdLst>
  <p:sldSz cx="9144000" cy="6858000" type="screen4x3"/>
  <p:notesSz cx="6858000" cy="9144000"/>
  <p:defaultTextStyle>
    <a:def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</a:defRPr>
    </a:defPPr>
    <a:lvl1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1pPr>
    <a:lvl2pPr marL="0" marR="0" indent="4572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2pPr>
    <a:lvl3pPr marL="0" marR="0" indent="9144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3pPr>
    <a:lvl4pPr marL="0" marR="0" indent="13716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4pPr>
    <a:lvl5pPr marL="0" marR="0" indent="18288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5pPr>
    <a:lvl6pPr marL="0" marR="0" indent="22860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6pPr>
    <a:lvl7pPr marL="0" marR="0" indent="27432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7pPr>
    <a:lvl8pPr marL="0" marR="0" indent="32004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8pPr>
    <a:lvl9pPr marL="0" marR="0" indent="36576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3CEFEFA-9262-FADE-2297-CDA690D61487}">
  <a:tblStyle styleId="{63CEFEFA-9262-FADE-2297-CDA690D61487}" styleName="Keine Formatvorlage, Tabellenraster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solidFill>
                <a:schemeClr val="tx1"/>
              </a:solidFill>
            </a:ln>
          </a:left>
          <a:right>
            <a:ln w="12700">
              <a:solidFill>
                <a:schemeClr val="tx1"/>
              </a:solidFill>
            </a:ln>
          </a:right>
          <a:top>
            <a:ln w="12700">
              <a:solidFill>
                <a:schemeClr val="tx1"/>
              </a:solidFill>
            </a:ln>
          </a:top>
          <a:bottom>
            <a:ln w="12700">
              <a:solidFill>
                <a:schemeClr val="tx1"/>
              </a:solidFill>
            </a:ln>
          </a:bottom>
          <a:insideH>
            <a:ln w="12700">
              <a:solidFill>
                <a:schemeClr val="tx1"/>
              </a:solidFill>
            </a:ln>
          </a:insideH>
          <a:insideV>
            <a:ln w="12700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24" autoAdjust="0"/>
    <p:restoredTop sz="85306"/>
  </p:normalViewPr>
  <p:slideViewPr>
    <p:cSldViewPr>
      <p:cViewPr varScale="1">
        <p:scale>
          <a:sx n="139" d="100"/>
          <a:sy n="139" d="100"/>
        </p:scale>
        <p:origin x="232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4DF8C-EFA2-2F48-BA24-44D64A5158E6}" type="datetimeFigureOut">
              <a:rPr lang="de-DE" smtClean="0"/>
              <a:t>01.02.2022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16F41-45C7-E94F-AF44-423A67E2DD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4141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16F41-45C7-E94F-AF44-423A67E2DD3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2633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16F41-45C7-E94F-AF44-423A67E2DD38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3402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16F41-45C7-E94F-AF44-423A67E2DD38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36873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16F41-45C7-E94F-AF44-423A67E2DD38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957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16F41-45C7-E94F-AF44-423A67E2DD3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8437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16F41-45C7-E94F-AF44-423A67E2DD3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2173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16F41-45C7-E94F-AF44-423A67E2DD3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411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16F41-45C7-E94F-AF44-423A67E2DD3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791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Seite zeigen, auch Gymnasium</a:t>
            </a:r>
          </a:p>
          <a:p>
            <a:r>
              <a:rPr lang="de-DE" dirty="0"/>
              <a:t>E-sessions</a:t>
            </a:r>
          </a:p>
          <a:p>
            <a:r>
              <a:rPr lang="de-DE" dirty="0"/>
              <a:t>Fächer</a:t>
            </a:r>
          </a:p>
          <a:p>
            <a:r>
              <a:rPr lang="de-DE" dirty="0" err="1"/>
              <a:t>Orga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16F41-45C7-E94F-AF44-423A67E2DD3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6446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16F41-45C7-E94F-AF44-423A67E2DD38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2774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16F41-45C7-E94F-AF44-423A67E2DD38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7800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16F41-45C7-E94F-AF44-423A67E2DD38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5055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Abschnitts-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text"/>
          <p:cNvSpPr>
            <a:spLocks noGrp="1"/>
          </p:cNvSpPr>
          <p:nvPr>
            <p:ph type="title"/>
          </p:nvPr>
        </p:nvSpPr>
        <p:spPr bwMode="auto">
          <a:xfrm>
            <a:off x="722312" y="4406900"/>
            <a:ext cx="7772401" cy="13620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cap="all"/>
            </a:lvl1pPr>
          </a:lstStyle>
          <a:p>
            <a:pPr>
              <a:defRPr/>
            </a:pPr>
            <a:r>
              <a:t>Titeltext</a:t>
            </a:r>
          </a:p>
        </p:txBody>
      </p:sp>
      <p:sp>
        <p:nvSpPr>
          <p:cNvPr id="5" name="Textebene 1…"/>
          <p:cNvSpPr>
            <a:spLocks noGrp="1"/>
          </p:cNvSpPr>
          <p:nvPr>
            <p:ph type="body" sz="quarter" idx="1"/>
          </p:nvPr>
        </p:nvSpPr>
        <p:spPr bwMode="auto"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6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text"/>
          <p:cNvSpPr>
            <a:spLocks noGrp="1"/>
          </p:cNvSpPr>
          <p:nvPr>
            <p:ph type="title"/>
          </p:nvPr>
        </p:nvSpPr>
        <p:spPr bwMode="auto">
          <a:xfrm>
            <a:off x="684212" y="1230312"/>
            <a:ext cx="8002588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Titeltext</a:t>
            </a:r>
          </a:p>
        </p:txBody>
      </p:sp>
      <p:sp>
        <p:nvSpPr>
          <p:cNvPr id="5" name="Textebene 1…"/>
          <p:cNvSpPr>
            <a:spLocks noGrp="1"/>
          </p:cNvSpPr>
          <p:nvPr>
            <p:ph type="body" sz="half" idx="1"/>
          </p:nvPr>
        </p:nvSpPr>
        <p:spPr bwMode="auto">
          <a:xfrm>
            <a:off x="684212" y="2555875"/>
            <a:ext cx="3924301" cy="3825875"/>
          </a:xfrm>
          <a:prstGeom prst="rect">
            <a:avLst/>
          </a:prstGeom>
        </p:spPr>
        <p:txBody>
          <a:bodyPr>
            <a:normAutofit/>
          </a:bodyPr>
          <a:lstStyle>
            <a:lvl5pPr marL="2184400" indent="-355600"/>
          </a:lstStyle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6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Inhalt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text"/>
          <p:cNvSpPr>
            <a:spLocks noGrp="1"/>
          </p:cNvSpPr>
          <p:nvPr>
            <p:ph type="title"/>
          </p:nvPr>
        </p:nvSpPr>
        <p:spPr bwMode="auto">
          <a:xfrm>
            <a:off x="457200" y="1055633"/>
            <a:ext cx="3008314" cy="116205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 b="1"/>
            </a:lvl1pPr>
          </a:lstStyle>
          <a:p>
            <a:pPr>
              <a:defRPr/>
            </a:pPr>
            <a:r>
              <a:t>Titeltext</a:t>
            </a:r>
          </a:p>
        </p:txBody>
      </p:sp>
      <p:sp>
        <p:nvSpPr>
          <p:cNvPr id="5" name="Textebene 1…"/>
          <p:cNvSpPr>
            <a:spLocks noGrp="1"/>
          </p:cNvSpPr>
          <p:nvPr>
            <p:ph type="body" idx="1"/>
          </p:nvPr>
        </p:nvSpPr>
        <p:spPr bwMode="auto">
          <a:xfrm>
            <a:off x="3575050" y="1055633"/>
            <a:ext cx="5111750" cy="50705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700"/>
              </a:spcBef>
              <a:defRPr sz="3200"/>
            </a:lvl1pPr>
            <a:lvl2pPr marL="783771" indent="-326571">
              <a:spcBef>
                <a:spcPts val="700"/>
              </a:spcBef>
              <a:defRPr sz="3200"/>
            </a:lvl2pPr>
            <a:lvl3pPr marL="1219200" indent="-304800">
              <a:spcBef>
                <a:spcPts val="700"/>
              </a:spcBef>
              <a:defRPr sz="3200"/>
            </a:lvl3pPr>
            <a:lvl4pPr marL="1737360" indent="-365760">
              <a:spcBef>
                <a:spcPts val="700"/>
              </a:spcBef>
              <a:defRPr sz="3200"/>
            </a:lvl4pPr>
            <a:lvl5pPr marL="2194560" indent="-365760">
              <a:spcBef>
                <a:spcPts val="700"/>
              </a:spcBef>
              <a:defRPr sz="3200"/>
            </a:lvl5pPr>
          </a:lstStyle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3"/>
          </p:nvPr>
        </p:nvSpPr>
        <p:spPr bwMode="auto">
          <a:xfrm>
            <a:off x="457199" y="2217683"/>
            <a:ext cx="3008315" cy="390848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Bild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text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 b="1"/>
            </a:lvl1pPr>
          </a:lstStyle>
          <a:p>
            <a:pPr>
              <a:defRPr/>
            </a:pPr>
            <a:r>
              <a:t>Titeltext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sz="half" idx="13"/>
          </p:nvPr>
        </p:nvSpPr>
        <p:spPr bwMode="auto">
          <a:xfrm>
            <a:off x="1792288" y="935421"/>
            <a:ext cx="5486401" cy="3792155"/>
          </a:xfrm>
          <a:prstGeom prst="rect">
            <a:avLst/>
          </a:prstGeom>
        </p:spPr>
        <p:txBody>
          <a:bodyPr lIns="91439" rIns="91439"/>
          <a:lstStyle/>
          <a:p>
            <a:pPr>
              <a:defRPr/>
            </a:pPr>
            <a:endParaRPr/>
          </a:p>
        </p:txBody>
      </p:sp>
      <p:sp>
        <p:nvSpPr>
          <p:cNvPr id="6" name="Textebene 1…"/>
          <p:cNvSpPr>
            <a:spLocks noGrp="1"/>
          </p:cNvSpPr>
          <p:nvPr>
            <p:ph type="body" sz="quarter" idx="1"/>
          </p:nvPr>
        </p:nvSpPr>
        <p:spPr bwMode="auto"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ebene 1…"/>
          <p:cNvSpPr>
            <a:spLocks noGrp="1"/>
          </p:cNvSpPr>
          <p:nvPr>
            <p:ph type="body" idx="1"/>
          </p:nvPr>
        </p:nvSpPr>
        <p:spPr bwMode="auto">
          <a:xfrm>
            <a:off x="684212" y="1230312"/>
            <a:ext cx="8002588" cy="515143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5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1" descr="Grafik 1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eltext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325563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>
            <a:pPr>
              <a:defRPr/>
            </a:pPr>
            <a:r>
              <a:t>Titeltext</a:t>
            </a:r>
          </a:p>
        </p:txBody>
      </p:sp>
      <p:sp>
        <p:nvSpPr>
          <p:cNvPr id="6" name="Textebene 1…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2"/>
          </p:nvPr>
        </p:nvSpPr>
        <p:spPr bwMode="auto">
          <a:xfrm>
            <a:off x="8332778" y="6553200"/>
            <a:ext cx="330210" cy="3073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400">
                <a:latin typeface="Verdana"/>
                <a:ea typeface="Verdana"/>
                <a:cs typeface="Verdana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1pPr>
      <a:lvl2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2pPr>
      <a:lvl3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3pPr>
      <a:lvl4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4pPr>
      <a:lvl5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5pPr>
      <a:lvl6pPr marL="0" marR="0" indent="4572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6pPr>
      <a:lvl7pPr marL="0" marR="0" indent="9144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7pPr>
      <a:lvl8pPr marL="0" marR="0" indent="1371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8pPr>
      <a:lvl9pPr marL="0" marR="0" indent="18288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9pPr>
    </p:titleStyle>
    <p:bodyStyle>
      <a:lvl1pPr marL="342900" marR="0" indent="-34290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1pPr>
      <a:lvl2pPr marL="790575" marR="0" indent="-333375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2pPr>
      <a:lvl3pPr marL="1234439" marR="0" indent="-320039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3pPr>
      <a:lvl4pPr marL="1727199" marR="0" indent="-35560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4pPr>
      <a:lvl5pPr marL="22288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5pPr>
      <a:lvl6pPr marL="26860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6pPr>
      <a:lvl7pPr marL="31432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7pPr>
      <a:lvl8pPr marL="36004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8pPr>
      <a:lvl9pPr marL="40576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9pPr>
    </p:bodyStyle>
    <p:otherStyle>
      <a:lvl1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4572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9144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13716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18288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5pPr>
      <a:lvl6pPr marL="0" marR="0" indent="22860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6pPr>
      <a:lvl7pPr marL="0" marR="0" indent="27432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7pPr>
      <a:lvl8pPr marL="0" marR="0" indent="32004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8pPr>
      <a:lvl9pPr marL="0" marR="0" indent="36576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bilingual.bayern.de/fileadmin/user_upload/bilingual/Gymnasium/Physik/Ressourcenliste_Physik.pdf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bilingual.bayern.de/realschule/physik/" TargetMode="Externa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create.kahoot.it/share/force-and-motion/b48976b6-b84f-4372-91a3-608fe989f0aa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didaktik.physik.uni-muenchen.de/lehrerbildung/lehrerbildung_lmu/video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hyperlink" Target="https://www.didaktik.physik.uni-muenchen.de/lehrerbildung/lehrerbildung_lmu/video/mechanik/hookesches-gesetz/index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learningapps.org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hyperlink" Target="http://www.bilingual.bayern.de/" TargetMode="Externa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ariane.sailer@isb.bayern.d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setze-bayern.de/Content/Document/BayLPO_I-11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hyperlink" Target="https://www.kmk.org/fileadmin/Dateien/pdf/Bildung/Auslandsschulwesen/Kerncurriculum/Auslandsschulwesen-Operatoren-Naturwissenschaften-englisch-03-2014.pdf" TargetMode="External"/><Relationship Id="rId4" Type="http://schemas.openxmlformats.org/officeDocument/2006/relationships/hyperlink" Target="https://www.lehrplanplus.bayern.de/sixcms/media.php/71/RS_Ph_10_Operatorenliste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lingual.bayern.de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bilingual.bayern.de/realschule/physik/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067944" y="3965425"/>
            <a:ext cx="1092498" cy="12067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5"/>
          <p:cNvSpPr>
            <a:spLocks/>
          </p:cNvSpPr>
          <p:nvPr/>
        </p:nvSpPr>
        <p:spPr bwMode="auto">
          <a:xfrm>
            <a:off x="636204" y="1494159"/>
            <a:ext cx="8136903" cy="200054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4000" b="1" dirty="0">
                <a:solidFill>
                  <a:srgbClr val="339966"/>
                </a:solidFill>
              </a:rPr>
              <a:t>Organisation und Unterrichtsbeispiele des bilingualen Physikunterrichts</a:t>
            </a: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200" dirty="0">
              <a:solidFill>
                <a:srgbClr val="339966"/>
              </a:solidFill>
            </a:endParaRPr>
          </a:p>
          <a:p>
            <a:pPr marR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 sz="3200" dirty="0">
                <a:solidFill>
                  <a:srgbClr val="339966"/>
                </a:solidFill>
              </a:rPr>
              <a:t>REALSCHULE BAYERN </a:t>
            </a:r>
            <a:endParaRPr sz="2800" dirty="0"/>
          </a:p>
        </p:txBody>
      </p:sp>
      <p:sp>
        <p:nvSpPr>
          <p:cNvPr id="7" name="Textfeld 5"/>
          <p:cNvSpPr>
            <a:spLocks/>
          </p:cNvSpPr>
          <p:nvPr/>
        </p:nvSpPr>
        <p:spPr bwMode="auto">
          <a:xfrm>
            <a:off x="2051720" y="6165304"/>
            <a:ext cx="6829399" cy="3077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400" b="1">
                <a:solidFill>
                  <a:srgbClr val="339966"/>
                </a:solidFill>
              </a:rPr>
              <a:t>Referentin: Monika Saak, Arbeitskreis Bilinguale Züge am ISB München (Physik bilingual)</a:t>
            </a:r>
            <a:endParaRPr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Text, Zeitung, Screenshot enthält.&#10;&#10;Automatisch generierte Beschreibung">
            <a:extLst>
              <a:ext uri="{FF2B5EF4-FFF2-40B4-BE49-F238E27FC236}">
                <a16:creationId xmlns:a16="http://schemas.microsoft.com/office/drawing/2014/main" id="{D00C4DFD-47D7-2248-93FD-51333B2150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6" t="49068" r="4491" b="1701"/>
          <a:stretch/>
        </p:blipFill>
        <p:spPr>
          <a:xfrm>
            <a:off x="755576" y="964732"/>
            <a:ext cx="7488832" cy="554710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8047082-65F0-844D-98E7-A756238E513C}"/>
              </a:ext>
            </a:extLst>
          </p:cNvPr>
          <p:cNvSpPr txBox="1"/>
          <p:nvPr/>
        </p:nvSpPr>
        <p:spPr>
          <a:xfrm>
            <a:off x="8388424" y="895209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A	Organisatorisches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5784C7F-B8AA-1949-AD16-703FA383277C}"/>
              </a:ext>
            </a:extLst>
          </p:cNvPr>
          <p:cNvSpPr txBox="1"/>
          <p:nvPr/>
        </p:nvSpPr>
        <p:spPr bwMode="auto">
          <a:xfrm>
            <a:off x="239000" y="6511833"/>
            <a:ext cx="8905000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1000" u="sng" dirty="0"/>
              <a:t>Bildquelle</a:t>
            </a:r>
            <a:r>
              <a:rPr lang="de-DE" sz="1000" dirty="0"/>
              <a:t>: eigenes Foto, S. 80 (</a:t>
            </a:r>
            <a:r>
              <a:rPr lang="de-DE" sz="1000" dirty="0" err="1"/>
              <a:t>Complete</a:t>
            </a:r>
            <a:r>
              <a:rPr lang="de-DE" sz="1000" dirty="0"/>
              <a:t> Physics </a:t>
            </a:r>
            <a:r>
              <a:rPr lang="de-DE" sz="1000" dirty="0" err="1"/>
              <a:t>for</a:t>
            </a:r>
            <a:r>
              <a:rPr lang="de-DE" sz="1000" dirty="0"/>
              <a:t> Cambridge </a:t>
            </a:r>
            <a:r>
              <a:rPr lang="de-DE" sz="1000" dirty="0" err="1"/>
              <a:t>Secondary</a:t>
            </a:r>
            <a:r>
              <a:rPr lang="de-DE" sz="1000" dirty="0"/>
              <a:t> 1, Oxford University Press, ISBN: 978-0-19-839024-4</a:t>
            </a:r>
          </a:p>
        </p:txBody>
      </p:sp>
    </p:spTree>
    <p:extLst>
      <p:ext uri="{BB962C8B-B14F-4D97-AF65-F5344CB8AC3E}">
        <p14:creationId xmlns:p14="http://schemas.microsoft.com/office/powerpoint/2010/main" val="1610259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A	Organisatorisches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Textfeld 2"/>
          <p:cNvSpPr txBox="1"/>
          <p:nvPr/>
        </p:nvSpPr>
        <p:spPr>
          <a:xfrm>
            <a:off x="616790" y="893148"/>
            <a:ext cx="6552729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endParaRPr lang="de-DE" sz="1600" dirty="0">
              <a:solidFill>
                <a:schemeClr val="tx1"/>
              </a:solidFill>
              <a:cs typeface="Arial" pitchFamily="34" charset="0"/>
            </a:endParaRPr>
          </a:p>
          <a:p>
            <a:pPr>
              <a:buSzPct val="100000"/>
              <a:defRPr sz="2400"/>
            </a:pPr>
            <a:r>
              <a:rPr lang="de-DE" b="1" dirty="0">
                <a:solidFill>
                  <a:srgbClr val="FFC000"/>
                </a:solidFill>
                <a:cs typeface="Arial" pitchFamily="34" charset="0"/>
              </a:rPr>
              <a:t>New Physics </a:t>
            </a:r>
            <a:r>
              <a:rPr lang="de-DE" b="1" dirty="0" err="1">
                <a:solidFill>
                  <a:srgbClr val="FFC000"/>
                </a:solidFill>
                <a:cs typeface="Arial" pitchFamily="34" charset="0"/>
              </a:rPr>
              <a:t>for</a:t>
            </a:r>
            <a:r>
              <a:rPr lang="de-DE" b="1" dirty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rgbClr val="FFC000"/>
                </a:solidFill>
                <a:cs typeface="Arial" pitchFamily="34" charset="0"/>
              </a:rPr>
              <a:t>You</a:t>
            </a:r>
            <a:r>
              <a:rPr lang="de-DE" b="1" dirty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de-DE" sz="2000" dirty="0">
                <a:solidFill>
                  <a:schemeClr val="tx1"/>
                </a:solidFill>
                <a:cs typeface="Arial" pitchFamily="34" charset="0"/>
              </a:rPr>
              <a:t>von Keith Johnson</a:t>
            </a:r>
          </a:p>
          <a:p>
            <a:pPr>
              <a:buSzPct val="100000"/>
              <a:defRPr sz="2400"/>
            </a:pPr>
            <a:r>
              <a:rPr lang="de-DE" sz="1600" dirty="0">
                <a:solidFill>
                  <a:schemeClr val="tx1"/>
                </a:solidFill>
                <a:cs typeface="Arial" pitchFamily="34" charset="0"/>
              </a:rPr>
              <a:t>ISBN: 0-7487-8328-8</a:t>
            </a:r>
          </a:p>
          <a:p>
            <a:pPr>
              <a:buSzPct val="100000"/>
              <a:defRPr sz="2400"/>
            </a:pPr>
            <a:endParaRPr lang="de-DE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Grafik 7" descr="Ein Bild, das Text, Foto, hängend, viele enthält.&#10;&#10;Automatisch generierte Beschreibung">
            <a:extLst>
              <a:ext uri="{FF2B5EF4-FFF2-40B4-BE49-F238E27FC236}">
                <a16:creationId xmlns:a16="http://schemas.microsoft.com/office/drawing/2014/main" id="{C7CB4468-6E2C-8C42-A379-4AD2C91B8C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98" y="2037590"/>
            <a:ext cx="3491636" cy="415943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14C8010-2624-DF49-8C36-2AC2DD00F3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026" y="2037589"/>
            <a:ext cx="3491636" cy="412304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C1BE3D8-4976-7549-985C-123CE09BB04F}"/>
              </a:ext>
            </a:extLst>
          </p:cNvPr>
          <p:cNvSpPr txBox="1"/>
          <p:nvPr/>
        </p:nvSpPr>
        <p:spPr bwMode="auto">
          <a:xfrm>
            <a:off x="251520" y="6381691"/>
            <a:ext cx="7848872" cy="25391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1050" u="sng" dirty="0"/>
              <a:t>Bildquelle</a:t>
            </a:r>
            <a:r>
              <a:rPr lang="de-DE" sz="1050" dirty="0"/>
              <a:t>: eigenes Foto vom Buchrücken (New Physics </a:t>
            </a:r>
            <a:r>
              <a:rPr lang="de-DE" sz="1050" dirty="0" err="1"/>
              <a:t>for</a:t>
            </a:r>
            <a:r>
              <a:rPr lang="de-DE" sz="1050" dirty="0"/>
              <a:t> </a:t>
            </a:r>
            <a:r>
              <a:rPr lang="de-DE" sz="1050" dirty="0" err="1"/>
              <a:t>You</a:t>
            </a:r>
            <a:r>
              <a:rPr lang="de-DE" sz="1050" dirty="0"/>
              <a:t>, Nelson </a:t>
            </a:r>
            <a:r>
              <a:rPr lang="de-DE" sz="1050" dirty="0" err="1"/>
              <a:t>Thornes</a:t>
            </a:r>
            <a:r>
              <a:rPr lang="de-DE" sz="1050" dirty="0"/>
              <a:t> a Wolters Kluwer </a:t>
            </a:r>
            <a:r>
              <a:rPr lang="de-DE" sz="1050" dirty="0" err="1"/>
              <a:t>business</a:t>
            </a:r>
            <a:r>
              <a:rPr lang="de-DE" sz="1050" dirty="0"/>
              <a:t>, ISBN: 0-7487-8328-8)</a:t>
            </a:r>
          </a:p>
        </p:txBody>
      </p:sp>
    </p:spTree>
    <p:extLst>
      <p:ext uri="{BB962C8B-B14F-4D97-AF65-F5344CB8AC3E}">
        <p14:creationId xmlns:p14="http://schemas.microsoft.com/office/powerpoint/2010/main" val="1568226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A	Organisatorisches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7BB89F69-1D3A-AD4F-ACB1-F98FC76B0E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6" t="9813" r="6912" b="40884"/>
          <a:stretch/>
        </p:blipFill>
        <p:spPr>
          <a:xfrm>
            <a:off x="395536" y="980728"/>
            <a:ext cx="7763146" cy="529258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B34B31C-B908-9D41-A48A-E1E600A7EECD}"/>
              </a:ext>
            </a:extLst>
          </p:cNvPr>
          <p:cNvSpPr txBox="1"/>
          <p:nvPr/>
        </p:nvSpPr>
        <p:spPr bwMode="auto">
          <a:xfrm>
            <a:off x="251520" y="6381691"/>
            <a:ext cx="7848872" cy="25391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1050" u="sng" dirty="0"/>
              <a:t>Bildquelle</a:t>
            </a:r>
            <a:r>
              <a:rPr lang="de-DE" sz="1050" dirty="0"/>
              <a:t>: eigenes Foto, S. 122 (New Physics </a:t>
            </a:r>
            <a:r>
              <a:rPr lang="de-DE" sz="1050" dirty="0" err="1"/>
              <a:t>for</a:t>
            </a:r>
            <a:r>
              <a:rPr lang="de-DE" sz="1050" dirty="0"/>
              <a:t> </a:t>
            </a:r>
            <a:r>
              <a:rPr lang="de-DE" sz="1050" dirty="0" err="1"/>
              <a:t>You</a:t>
            </a:r>
            <a:r>
              <a:rPr lang="de-DE" sz="1050" dirty="0"/>
              <a:t>, Nelson </a:t>
            </a:r>
            <a:r>
              <a:rPr lang="de-DE" sz="1050" dirty="0" err="1"/>
              <a:t>Thornes</a:t>
            </a:r>
            <a:r>
              <a:rPr lang="de-DE" sz="1050" dirty="0"/>
              <a:t> a Wolters Kluwer </a:t>
            </a:r>
            <a:r>
              <a:rPr lang="de-DE" sz="1050" dirty="0" err="1"/>
              <a:t>business</a:t>
            </a:r>
            <a:r>
              <a:rPr lang="de-DE" sz="1050" dirty="0"/>
              <a:t>, ISBN: 0-7487-8328-8)</a:t>
            </a:r>
          </a:p>
        </p:txBody>
      </p:sp>
    </p:spTree>
    <p:extLst>
      <p:ext uri="{BB962C8B-B14F-4D97-AF65-F5344CB8AC3E}">
        <p14:creationId xmlns:p14="http://schemas.microsoft.com/office/powerpoint/2010/main" val="1531707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Text enthält.&#10;&#10;Automatisch generierte Beschreibung">
            <a:extLst>
              <a:ext uri="{FF2B5EF4-FFF2-40B4-BE49-F238E27FC236}">
                <a16:creationId xmlns:a16="http://schemas.microsoft.com/office/drawing/2014/main" id="{CC6B155A-BE73-E74C-AFC2-DA8A5C8602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0" t="59115" r="8565" b="7215"/>
          <a:stretch/>
        </p:blipFill>
        <p:spPr>
          <a:xfrm>
            <a:off x="164469" y="1700808"/>
            <a:ext cx="8052531" cy="368115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AD5EAB9-E5E9-ED41-9621-2D5C4A2C4974}"/>
              </a:ext>
            </a:extLst>
          </p:cNvPr>
          <p:cNvSpPr txBox="1"/>
          <p:nvPr/>
        </p:nvSpPr>
        <p:spPr>
          <a:xfrm>
            <a:off x="8316416" y="908720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A	Organisatorisches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4DAA2E7-8CCE-2B4E-9860-4F6372F7E79B}"/>
              </a:ext>
            </a:extLst>
          </p:cNvPr>
          <p:cNvSpPr txBox="1"/>
          <p:nvPr/>
        </p:nvSpPr>
        <p:spPr bwMode="auto">
          <a:xfrm>
            <a:off x="251520" y="6381691"/>
            <a:ext cx="7848872" cy="25391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1050" u="sng" dirty="0"/>
              <a:t>Bildquelle</a:t>
            </a:r>
            <a:r>
              <a:rPr lang="de-DE" sz="1050" dirty="0"/>
              <a:t>: eigenes Foto, S. 122 (New Physics </a:t>
            </a:r>
            <a:r>
              <a:rPr lang="de-DE" sz="1050" dirty="0" err="1"/>
              <a:t>for</a:t>
            </a:r>
            <a:r>
              <a:rPr lang="de-DE" sz="1050" dirty="0"/>
              <a:t> </a:t>
            </a:r>
            <a:r>
              <a:rPr lang="de-DE" sz="1050" dirty="0" err="1"/>
              <a:t>You</a:t>
            </a:r>
            <a:r>
              <a:rPr lang="de-DE" sz="1050" dirty="0"/>
              <a:t>, Nelson </a:t>
            </a:r>
            <a:r>
              <a:rPr lang="de-DE" sz="1050" dirty="0" err="1"/>
              <a:t>Thornes</a:t>
            </a:r>
            <a:r>
              <a:rPr lang="de-DE" sz="1050" dirty="0"/>
              <a:t> a Wolters Kluwer </a:t>
            </a:r>
            <a:r>
              <a:rPr lang="de-DE" sz="1050" dirty="0" err="1"/>
              <a:t>business</a:t>
            </a:r>
            <a:r>
              <a:rPr lang="de-DE" sz="1050" dirty="0"/>
              <a:t>, ISBN: 0-7487-8328-8)</a:t>
            </a:r>
          </a:p>
        </p:txBody>
      </p:sp>
    </p:spTree>
    <p:extLst>
      <p:ext uri="{BB962C8B-B14F-4D97-AF65-F5344CB8AC3E}">
        <p14:creationId xmlns:p14="http://schemas.microsoft.com/office/powerpoint/2010/main" val="557644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A	Organisatorisches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Textfeld 2"/>
          <p:cNvSpPr txBox="1"/>
          <p:nvPr/>
        </p:nvSpPr>
        <p:spPr>
          <a:xfrm>
            <a:off x="616790" y="893148"/>
            <a:ext cx="6552729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b="1" dirty="0" err="1">
                <a:solidFill>
                  <a:srgbClr val="FFC000"/>
                </a:solidFill>
                <a:cs typeface="Arial" pitchFamily="34" charset="0"/>
              </a:rPr>
              <a:t>Breakthrough</a:t>
            </a:r>
            <a:r>
              <a:rPr lang="de-DE" b="1" dirty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rgbClr val="FFC000"/>
                </a:solidFill>
                <a:cs typeface="Arial" pitchFamily="34" charset="0"/>
              </a:rPr>
              <a:t>to</a:t>
            </a:r>
            <a:r>
              <a:rPr lang="de-DE" b="1" dirty="0">
                <a:solidFill>
                  <a:srgbClr val="FFC000"/>
                </a:solidFill>
                <a:cs typeface="Arial" pitchFamily="34" charset="0"/>
              </a:rPr>
              <a:t> CLIL </a:t>
            </a:r>
            <a:r>
              <a:rPr lang="de-DE" b="1" dirty="0" err="1">
                <a:solidFill>
                  <a:srgbClr val="FFC000"/>
                </a:solidFill>
                <a:cs typeface="Arial" pitchFamily="34" charset="0"/>
              </a:rPr>
              <a:t>for</a:t>
            </a:r>
            <a:r>
              <a:rPr lang="de-DE" b="1" dirty="0">
                <a:solidFill>
                  <a:srgbClr val="FFC000"/>
                </a:solidFill>
                <a:cs typeface="Arial" pitchFamily="34" charset="0"/>
              </a:rPr>
              <a:t> Physics – </a:t>
            </a:r>
            <a:r>
              <a:rPr lang="de-DE" dirty="0">
                <a:solidFill>
                  <a:schemeClr val="tx1"/>
                </a:solidFill>
                <a:cs typeface="Arial" pitchFamily="34" charset="0"/>
              </a:rPr>
              <a:t>Ein Workbook</a:t>
            </a:r>
          </a:p>
          <a:p>
            <a:pPr>
              <a:buSzPct val="100000"/>
              <a:defRPr sz="2400"/>
            </a:pPr>
            <a:r>
              <a:rPr lang="de-DE" sz="1600" dirty="0">
                <a:solidFill>
                  <a:schemeClr val="tx1"/>
                </a:solidFill>
                <a:cs typeface="Arial" pitchFamily="34" charset="0"/>
              </a:rPr>
              <a:t>ISBN: 978-1-107-68085-2</a:t>
            </a:r>
          </a:p>
          <a:p>
            <a:pPr>
              <a:buSzPct val="100000"/>
              <a:defRPr sz="2400"/>
            </a:pPr>
            <a:endParaRPr lang="de-DE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Grafik 10" descr="Ein Bild, das Foto, Essen, orange, Schild enthält.&#10;&#10;Automatisch generierte Beschreibung">
            <a:extLst>
              <a:ext uri="{FF2B5EF4-FFF2-40B4-BE49-F238E27FC236}">
                <a16:creationId xmlns:a16="http://schemas.microsoft.com/office/drawing/2014/main" id="{84C58050-60F0-B54C-8B71-B90ADF834F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04" y="2006929"/>
            <a:ext cx="3128259" cy="4136952"/>
          </a:xfrm>
          <a:prstGeom prst="rect">
            <a:avLst/>
          </a:prstGeom>
        </p:spPr>
      </p:pic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3AADC00F-D82C-C74E-998B-5A7C96CFCA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014" y="2006928"/>
            <a:ext cx="3088927" cy="408303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08982A5-0E02-D942-BCFD-9F27DB68D2FA}"/>
              </a:ext>
            </a:extLst>
          </p:cNvPr>
          <p:cNvSpPr txBox="1"/>
          <p:nvPr/>
        </p:nvSpPr>
        <p:spPr bwMode="auto">
          <a:xfrm>
            <a:off x="251520" y="6381691"/>
            <a:ext cx="7848872" cy="25391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1050" u="sng" dirty="0"/>
              <a:t>Bildquelle</a:t>
            </a:r>
            <a:r>
              <a:rPr lang="de-DE" sz="1050" dirty="0"/>
              <a:t>: eigenes Foto vom Buchrücken (</a:t>
            </a:r>
            <a:r>
              <a:rPr lang="de-DE" sz="1050" dirty="0" err="1"/>
              <a:t>Breakthrough</a:t>
            </a:r>
            <a:r>
              <a:rPr lang="de-DE" sz="1050" dirty="0"/>
              <a:t> </a:t>
            </a:r>
            <a:r>
              <a:rPr lang="de-DE" sz="1050" dirty="0" err="1"/>
              <a:t>to</a:t>
            </a:r>
            <a:r>
              <a:rPr lang="de-DE" sz="1050" dirty="0"/>
              <a:t> CLIL </a:t>
            </a:r>
            <a:r>
              <a:rPr lang="de-DE" sz="1050" dirty="0" err="1"/>
              <a:t>for</a:t>
            </a:r>
            <a:r>
              <a:rPr lang="de-DE" sz="1050" dirty="0"/>
              <a:t> Physics, Cambridge University Press, ISBN: 978-1-107-68085-2)</a:t>
            </a:r>
          </a:p>
        </p:txBody>
      </p:sp>
    </p:spTree>
    <p:extLst>
      <p:ext uri="{BB962C8B-B14F-4D97-AF65-F5344CB8AC3E}">
        <p14:creationId xmlns:p14="http://schemas.microsoft.com/office/powerpoint/2010/main" val="1570499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F9BC85A1-EE42-2943-A447-AF56A1163D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" t="2515" r="3008" b="4113"/>
          <a:stretch/>
        </p:blipFill>
        <p:spPr>
          <a:xfrm>
            <a:off x="287524" y="1268760"/>
            <a:ext cx="8568952" cy="485511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BC3FDE2-FE49-BA44-9811-0307D9CEC979}"/>
              </a:ext>
            </a:extLst>
          </p:cNvPr>
          <p:cNvSpPr txBox="1"/>
          <p:nvPr/>
        </p:nvSpPr>
        <p:spPr bwMode="auto">
          <a:xfrm>
            <a:off x="395536" y="6381328"/>
            <a:ext cx="7848872" cy="25391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1050" u="sng" dirty="0"/>
              <a:t>Bildquelle</a:t>
            </a:r>
            <a:r>
              <a:rPr lang="de-DE" sz="1050" dirty="0"/>
              <a:t>: eigenes Foto S. 10 (</a:t>
            </a:r>
            <a:r>
              <a:rPr lang="de-DE" sz="1050" dirty="0" err="1"/>
              <a:t>Breakthrough</a:t>
            </a:r>
            <a:r>
              <a:rPr lang="de-DE" sz="1050" dirty="0"/>
              <a:t> </a:t>
            </a:r>
            <a:r>
              <a:rPr lang="de-DE" sz="1050" dirty="0" err="1"/>
              <a:t>to</a:t>
            </a:r>
            <a:r>
              <a:rPr lang="de-DE" sz="1050" dirty="0"/>
              <a:t> CLIL </a:t>
            </a:r>
            <a:r>
              <a:rPr lang="de-DE" sz="1050" dirty="0" err="1"/>
              <a:t>for</a:t>
            </a:r>
            <a:r>
              <a:rPr lang="de-DE" sz="1050" dirty="0"/>
              <a:t> Physics, Cambridge University Press, ISBN: 978-1-107-68085-2)</a:t>
            </a:r>
          </a:p>
        </p:txBody>
      </p:sp>
    </p:spTree>
    <p:extLst>
      <p:ext uri="{BB962C8B-B14F-4D97-AF65-F5344CB8AC3E}">
        <p14:creationId xmlns:p14="http://schemas.microsoft.com/office/powerpoint/2010/main" val="904320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isch enthält.&#10;&#10;Automatisch generierte Beschreibung">
            <a:extLst>
              <a:ext uri="{FF2B5EF4-FFF2-40B4-BE49-F238E27FC236}">
                <a16:creationId xmlns:a16="http://schemas.microsoft.com/office/drawing/2014/main" id="{C55A6698-CF58-1E49-8360-3BF0E8F88B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3" r="2751"/>
          <a:stretch/>
        </p:blipFill>
        <p:spPr>
          <a:xfrm>
            <a:off x="467544" y="1124744"/>
            <a:ext cx="8424936" cy="515660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4CCB308-FE88-E548-8CC3-470F30ED442B}"/>
              </a:ext>
            </a:extLst>
          </p:cNvPr>
          <p:cNvSpPr txBox="1"/>
          <p:nvPr/>
        </p:nvSpPr>
        <p:spPr bwMode="auto">
          <a:xfrm>
            <a:off x="395536" y="6381328"/>
            <a:ext cx="7848872" cy="25391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1050" u="sng" dirty="0"/>
              <a:t>Bildquelle</a:t>
            </a:r>
            <a:r>
              <a:rPr lang="de-DE" sz="1050" dirty="0"/>
              <a:t>: eigenes Foto S. 26 (</a:t>
            </a:r>
            <a:r>
              <a:rPr lang="de-DE" sz="1050" dirty="0" err="1"/>
              <a:t>Breakthrough</a:t>
            </a:r>
            <a:r>
              <a:rPr lang="de-DE" sz="1050" dirty="0"/>
              <a:t> </a:t>
            </a:r>
            <a:r>
              <a:rPr lang="de-DE" sz="1050" dirty="0" err="1"/>
              <a:t>to</a:t>
            </a:r>
            <a:r>
              <a:rPr lang="de-DE" sz="1050" dirty="0"/>
              <a:t> CLIL </a:t>
            </a:r>
            <a:r>
              <a:rPr lang="de-DE" sz="1050" dirty="0" err="1"/>
              <a:t>for</a:t>
            </a:r>
            <a:r>
              <a:rPr lang="de-DE" sz="1050" dirty="0"/>
              <a:t> Physics, Cambridge University Press, ISBN: 978-1-107-68085-2)</a:t>
            </a:r>
          </a:p>
        </p:txBody>
      </p:sp>
    </p:spTree>
    <p:extLst>
      <p:ext uri="{BB962C8B-B14F-4D97-AF65-F5344CB8AC3E}">
        <p14:creationId xmlns:p14="http://schemas.microsoft.com/office/powerpoint/2010/main" val="1101285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A	Organisatorisches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E22C781-2B51-1F4F-A152-571DDBB4397B}"/>
              </a:ext>
            </a:extLst>
          </p:cNvPr>
          <p:cNvSpPr txBox="1"/>
          <p:nvPr/>
        </p:nvSpPr>
        <p:spPr bwMode="auto">
          <a:xfrm>
            <a:off x="810204" y="980931"/>
            <a:ext cx="6687253" cy="73866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1"/>
                </a:solidFill>
                <a:cs typeface="Arial" pitchFamily="34" charset="0"/>
              </a:rPr>
              <a:t>Buchempfehlungen</a:t>
            </a:r>
          </a:p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CF9360F-0C44-2041-A4A3-F2163588704F}"/>
              </a:ext>
            </a:extLst>
          </p:cNvPr>
          <p:cNvSpPr txBox="1"/>
          <p:nvPr/>
        </p:nvSpPr>
        <p:spPr bwMode="auto">
          <a:xfrm>
            <a:off x="467544" y="5301208"/>
            <a:ext cx="6687252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r>
              <a:rPr lang="de-DE" dirty="0"/>
              <a:t>Literaturempfehlung vom Gymnasium bilingual Physik:</a:t>
            </a:r>
          </a:p>
          <a:p>
            <a:r>
              <a:rPr lang="de-DE" dirty="0">
                <a:hlinkClick r:id="rId2"/>
              </a:rPr>
              <a:t>https://www.bilingual.bayern.de/fileadmin/user_upload/bilingual/Gymnasium/Physik/Ressourcenliste_Physik.pdf</a:t>
            </a:r>
            <a:r>
              <a:rPr lang="de-DE" dirty="0"/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4BD18C2-E3CE-8C45-89B8-F21CDF199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702" y="5258048"/>
            <a:ext cx="1022350" cy="1009650"/>
          </a:xfrm>
          <a:prstGeom prst="rect">
            <a:avLst/>
          </a:prstGeom>
        </p:spPr>
      </p:pic>
      <p:pic>
        <p:nvPicPr>
          <p:cNvPr id="11" name="Grafik 10" descr="Ein Bild, das Text, Buch, drinnen, Stapel enthält.&#10;&#10;Automatisch generierte Beschreibung">
            <a:extLst>
              <a:ext uri="{FF2B5EF4-FFF2-40B4-BE49-F238E27FC236}">
                <a16:creationId xmlns:a16="http://schemas.microsoft.com/office/drawing/2014/main" id="{3EA7ADB9-5C21-8F46-9B94-D48818852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47" y="1346117"/>
            <a:ext cx="4676569" cy="395509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8B82DB6-D9D1-CB42-8D8C-86E77B85EEB4}"/>
              </a:ext>
            </a:extLst>
          </p:cNvPr>
          <p:cNvSpPr txBox="1"/>
          <p:nvPr/>
        </p:nvSpPr>
        <p:spPr bwMode="auto">
          <a:xfrm>
            <a:off x="4958416" y="1981309"/>
            <a:ext cx="3318642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r>
              <a:rPr lang="de-DE" dirty="0"/>
              <a:t>Mehr demnächst auf </a:t>
            </a:r>
            <a:r>
              <a:rPr lang="de-DE" u="sng" dirty="0">
                <a:hlinkClick r:id="rId5"/>
              </a:rPr>
              <a:t>https://www.bilingual.bayern.de/realschule/physik/</a:t>
            </a:r>
            <a:r>
              <a:rPr lang="de-DE" u="sng" dirty="0"/>
              <a:t> 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3711A7C-A6E3-B743-B704-966316736CE0}"/>
              </a:ext>
            </a:extLst>
          </p:cNvPr>
          <p:cNvSpPr txBox="1"/>
          <p:nvPr/>
        </p:nvSpPr>
        <p:spPr bwMode="auto">
          <a:xfrm>
            <a:off x="395536" y="6381328"/>
            <a:ext cx="7848872" cy="25391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1050" u="sng" dirty="0"/>
              <a:t>Bildquelle</a:t>
            </a:r>
            <a:r>
              <a:rPr lang="de-DE" sz="1050" dirty="0"/>
              <a:t>: eigenes Foto</a:t>
            </a:r>
          </a:p>
        </p:txBody>
      </p:sp>
    </p:spTree>
    <p:extLst>
      <p:ext uri="{BB962C8B-B14F-4D97-AF65-F5344CB8AC3E}">
        <p14:creationId xmlns:p14="http://schemas.microsoft.com/office/powerpoint/2010/main" val="110479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4">
            <a:extLst>
              <a:ext uri="{FF2B5EF4-FFF2-40B4-BE49-F238E27FC236}">
                <a16:creationId xmlns:a16="http://schemas.microsoft.com/office/drawing/2014/main" id="{C95E7D04-7773-4A5A-8100-7FEC1FA3FDF2}"/>
              </a:ext>
            </a:extLst>
          </p:cNvPr>
          <p:cNvSpPr>
            <a:spLocks/>
          </p:cNvSpPr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+mj-lt"/>
                <a:ea typeface="+mj-ea"/>
                <a:cs typeface="+mj-cs"/>
              </a:rPr>
              <a:t>B	ANWENDUNGSBEISPIELE</a:t>
            </a: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7C2D477-8529-A144-8F32-D8673075FDE6}"/>
              </a:ext>
            </a:extLst>
          </p:cNvPr>
          <p:cNvSpPr txBox="1"/>
          <p:nvPr/>
        </p:nvSpPr>
        <p:spPr bwMode="auto">
          <a:xfrm>
            <a:off x="1259632" y="4726074"/>
            <a:ext cx="518162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r>
              <a:rPr lang="de-DE" dirty="0">
                <a:hlinkClick r:id="rId2"/>
              </a:rPr>
              <a:t>https://create.kahoot.it/share/force-and-motion/b48976b6-b84f-4372-91a3-608fe989f0aa</a:t>
            </a:r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9C2B837-5AC3-A44C-8BDC-A28A77595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297" y="4509240"/>
            <a:ext cx="1080000" cy="1080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F5E2EE0-EE59-AE40-AC9A-B04145C522FD}"/>
              </a:ext>
            </a:extLst>
          </p:cNvPr>
          <p:cNvSpPr txBox="1"/>
          <p:nvPr/>
        </p:nvSpPr>
        <p:spPr bwMode="auto">
          <a:xfrm>
            <a:off x="827584" y="1484784"/>
            <a:ext cx="6264696" cy="240065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1"/>
                </a:solidFill>
                <a:cs typeface="Arial" pitchFamily="34" charset="0"/>
              </a:rPr>
              <a:t>Kahoot</a:t>
            </a:r>
          </a:p>
          <a:p>
            <a:endParaRPr lang="de-DE" dirty="0"/>
          </a:p>
          <a:p>
            <a:r>
              <a:rPr lang="de-DE" dirty="0"/>
              <a:t>Eine Gaming App, die im Browser oder als App läuft.</a:t>
            </a:r>
          </a:p>
          <a:p>
            <a:endParaRPr lang="de-DE" dirty="0"/>
          </a:p>
          <a:p>
            <a:r>
              <a:rPr lang="de-DE" u="sng" dirty="0"/>
              <a:t>Vorteil</a:t>
            </a:r>
            <a:r>
              <a:rPr lang="de-DE" dirty="0"/>
              <a:t>: Es gibt unzählige Vorlagen, die man entweder völlig unverändert spielen kann oder nur minimal anpassen muss.</a:t>
            </a:r>
          </a:p>
          <a:p>
            <a:endParaRPr lang="de-DE" dirty="0"/>
          </a:p>
          <a:p>
            <a:r>
              <a:rPr lang="de-DE" u="sng" dirty="0"/>
              <a:t>Beispiel</a:t>
            </a:r>
            <a:r>
              <a:rPr lang="de-DE" dirty="0"/>
              <a:t>: 8. Klasse: Force </a:t>
            </a:r>
            <a:r>
              <a:rPr lang="de-DE" dirty="0" err="1"/>
              <a:t>and</a:t>
            </a:r>
            <a:r>
              <a:rPr lang="de-DE" dirty="0"/>
              <a:t> Motion (gekürzt)</a:t>
            </a:r>
          </a:p>
        </p:txBody>
      </p:sp>
      <p:pic>
        <p:nvPicPr>
          <p:cNvPr id="10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06FDB2C0-E579-4D41-9FB6-6074E03AD4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027" y="985529"/>
            <a:ext cx="1206571" cy="161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4">
            <a:extLst>
              <a:ext uri="{FF2B5EF4-FFF2-40B4-BE49-F238E27FC236}">
                <a16:creationId xmlns:a16="http://schemas.microsoft.com/office/drawing/2014/main" id="{C95E7D04-7773-4A5A-8100-7FEC1FA3FDF2}"/>
              </a:ext>
            </a:extLst>
          </p:cNvPr>
          <p:cNvSpPr>
            <a:spLocks/>
          </p:cNvSpPr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+mj-lt"/>
                <a:ea typeface="+mj-ea"/>
                <a:cs typeface="+mj-cs"/>
              </a:rPr>
              <a:t>B	ANWENDUNGSBEISPIELE</a:t>
            </a: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feld 2">
            <a:extLst>
              <a:ext uri="{FF2B5EF4-FFF2-40B4-BE49-F238E27FC236}">
                <a16:creationId xmlns:a16="http://schemas.microsoft.com/office/drawing/2014/main" id="{69AF662B-7E38-FB4E-B193-60A4D3CF8E57}"/>
              </a:ext>
            </a:extLst>
          </p:cNvPr>
          <p:cNvSpPr txBox="1"/>
          <p:nvPr/>
        </p:nvSpPr>
        <p:spPr>
          <a:xfrm>
            <a:off x="827585" y="1196752"/>
            <a:ext cx="5976664" cy="4647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b="1" dirty="0">
                <a:solidFill>
                  <a:schemeClr val="tx1"/>
                </a:solidFill>
                <a:cs typeface="Arial" pitchFamily="34" charset="0"/>
              </a:rPr>
              <a:t>Erklärvideos</a:t>
            </a:r>
          </a:p>
          <a:p>
            <a:pPr>
              <a:buSzPct val="100000"/>
              <a:defRPr sz="2400"/>
            </a:pPr>
            <a:endParaRPr lang="de-DE" b="1" dirty="0">
              <a:solidFill>
                <a:schemeClr val="tx1"/>
              </a:solidFill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2400"/>
            </a:pPr>
            <a:r>
              <a:rPr lang="de-DE" sz="1600" dirty="0">
                <a:solidFill>
                  <a:schemeClr val="tx1"/>
                </a:solidFill>
                <a:cs typeface="Arial" pitchFamily="34" charset="0"/>
              </a:rPr>
              <a:t>zur Wiederholung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2400"/>
            </a:pPr>
            <a:r>
              <a:rPr lang="de-DE" sz="1600" dirty="0">
                <a:solidFill>
                  <a:schemeClr val="tx1"/>
                </a:solidFill>
                <a:cs typeface="Arial" pitchFamily="34" charset="0"/>
              </a:rPr>
              <a:t>als Leistungsnachweis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2400"/>
            </a:pPr>
            <a:r>
              <a:rPr lang="de-DE" sz="1600" dirty="0">
                <a:solidFill>
                  <a:schemeClr val="tx1"/>
                </a:solidFill>
                <a:cs typeface="Arial" pitchFamily="34" charset="0"/>
              </a:rPr>
              <a:t>zur Verbesserung von Leistungsnachweisen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2400"/>
            </a:pPr>
            <a:endParaRPr lang="de-DE" sz="1600" dirty="0">
              <a:solidFill>
                <a:schemeClr val="tx1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buSzPct val="100000"/>
              <a:defRPr sz="2400"/>
            </a:pPr>
            <a:r>
              <a:rPr lang="de-DE" sz="1600" dirty="0">
                <a:solidFill>
                  <a:schemeClr val="tx1"/>
                </a:solidFill>
                <a:cs typeface="Arial" pitchFamily="34" charset="0"/>
              </a:rPr>
              <a:t>Kann jeder Schüler/Schülerin:</a:t>
            </a:r>
          </a:p>
          <a:p>
            <a:pPr>
              <a:lnSpc>
                <a:spcPct val="150000"/>
              </a:lnSpc>
              <a:buSzPct val="100000"/>
              <a:defRPr sz="2400"/>
            </a:pPr>
            <a:r>
              <a:rPr lang="de-DE" sz="1600" dirty="0">
                <a:solidFill>
                  <a:schemeClr val="tx1"/>
                </a:solidFill>
                <a:cs typeface="Arial" pitchFamily="34" charset="0"/>
              </a:rPr>
              <a:t>Handy/Tablet erhöht ablegen </a:t>
            </a:r>
            <a:r>
              <a:rPr lang="de-DE" sz="1600" dirty="0">
                <a:solidFill>
                  <a:schemeClr val="tx1"/>
                </a:solidFill>
                <a:cs typeface="Arial" pitchFamily="34" charset="0"/>
                <a:sym typeface="Wingdings" pitchFamily="2" charset="2"/>
              </a:rPr>
              <a:t> Kamera an  Videoaufnahme starten –&gt; und los reden!</a:t>
            </a:r>
            <a:r>
              <a:rPr lang="de-DE" sz="1600" dirty="0">
                <a:solidFill>
                  <a:schemeClr val="tx1"/>
                </a:solidFill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  <a:buSzPct val="100000"/>
              <a:defRPr sz="2400"/>
            </a:pPr>
            <a:endParaRPr lang="de-DE" sz="1600" dirty="0">
              <a:solidFill>
                <a:schemeClr val="tx1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buSzPct val="100000"/>
              <a:defRPr sz="2400"/>
            </a:pPr>
            <a:r>
              <a:rPr lang="de-DE" sz="1600" u="sng" dirty="0">
                <a:solidFill>
                  <a:schemeClr val="tx1"/>
                </a:solidFill>
                <a:cs typeface="Arial" pitchFamily="34" charset="0"/>
              </a:rPr>
              <a:t>Beispiel</a:t>
            </a:r>
            <a:r>
              <a:rPr lang="de-DE" sz="1600" dirty="0">
                <a:solidFill>
                  <a:schemeClr val="tx1"/>
                </a:solidFill>
                <a:cs typeface="Arial" pitchFamily="34" charset="0"/>
              </a:rPr>
              <a:t>: Gravity</a:t>
            </a:r>
          </a:p>
          <a:p>
            <a:pPr>
              <a:buSzPct val="100000"/>
              <a:defRPr sz="2400"/>
            </a:pPr>
            <a:r>
              <a:rPr lang="de-DE" sz="1600" dirty="0">
                <a:solidFill>
                  <a:schemeClr val="tx1"/>
                </a:solidFill>
                <a:cs typeface="Arial" pitchFamily="34" charset="0"/>
              </a:rPr>
              <a:t> </a:t>
            </a:r>
          </a:p>
          <a:p>
            <a:pPr>
              <a:buSzPct val="100000"/>
              <a:defRPr sz="2400"/>
            </a:pPr>
            <a:endParaRPr lang="de-DE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ravity" descr="Gravity">
            <a:hlinkClick r:id="" action="ppaction://media"/>
            <a:extLst>
              <a:ext uri="{FF2B5EF4-FFF2-40B4-BE49-F238E27FC236}">
                <a16:creationId xmlns:a16="http://schemas.microsoft.com/office/drawing/2014/main" id="{45C36CAE-BF2C-9C4A-94BF-17EBF107E5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918" y="1682750"/>
            <a:ext cx="9144000" cy="517525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5D55D5A-9C7E-754F-88F5-B52C21E363A3}"/>
              </a:ext>
            </a:extLst>
          </p:cNvPr>
          <p:cNvSpPr txBox="1"/>
          <p:nvPr/>
        </p:nvSpPr>
        <p:spPr bwMode="auto">
          <a:xfrm>
            <a:off x="4192822" y="830643"/>
            <a:ext cx="4493125" cy="24622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1000" dirty="0"/>
              <a:t>Die Erlaubnis des Schülers zur Präsentation in Lehrerfortbildungen liegt vor.</a:t>
            </a:r>
          </a:p>
        </p:txBody>
      </p:sp>
    </p:spTree>
    <p:extLst>
      <p:ext uri="{BB962C8B-B14F-4D97-AF65-F5344CB8AC3E}">
        <p14:creationId xmlns:p14="http://schemas.microsoft.com/office/powerpoint/2010/main" val="390923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5"/>
          <p:cNvSpPr>
            <a:spLocks/>
          </p:cNvSpPr>
          <p:nvPr/>
        </p:nvSpPr>
        <p:spPr bwMode="auto">
          <a:xfrm>
            <a:off x="827584" y="1052736"/>
            <a:ext cx="7807842" cy="954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 sz="2800" b="1" dirty="0">
                <a:solidFill>
                  <a:srgbClr val="339966"/>
                </a:solidFill>
              </a:rPr>
              <a:t>Organisation und Unterrichtsbeispiele des bilingualen Physikunterrichts</a:t>
            </a:r>
          </a:p>
        </p:txBody>
      </p:sp>
      <p:sp>
        <p:nvSpPr>
          <p:cNvPr id="6" name="Textfeld 2"/>
          <p:cNvSpPr>
            <a:spLocks/>
          </p:cNvSpPr>
          <p:nvPr/>
        </p:nvSpPr>
        <p:spPr bwMode="auto">
          <a:xfrm>
            <a:off x="1655676" y="2204864"/>
            <a:ext cx="5832648" cy="3460947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defRPr sz="2400" b="1"/>
            </a:pPr>
            <a:r>
              <a:rPr lang="de-DE" sz="2800" dirty="0"/>
              <a:t>Worum geht es heute?</a:t>
            </a:r>
          </a:p>
          <a:p>
            <a:pPr>
              <a:lnSpc>
                <a:spcPct val="150000"/>
              </a:lnSpc>
              <a:defRPr sz="2400" b="1"/>
            </a:pPr>
            <a:endParaRPr lang="de-DE" sz="2000" dirty="0"/>
          </a:p>
          <a:p>
            <a:pPr>
              <a:lnSpc>
                <a:spcPct val="150000"/>
              </a:lnSpc>
              <a:defRPr sz="2400" b="1"/>
            </a:pPr>
            <a:r>
              <a:rPr sz="2000" dirty="0"/>
              <a:t>A	</a:t>
            </a:r>
            <a:r>
              <a:rPr lang="de-DE" sz="2000" dirty="0"/>
              <a:t>Organisatorisches </a:t>
            </a:r>
          </a:p>
          <a:p>
            <a:pPr>
              <a:lnSpc>
                <a:spcPct val="150000"/>
              </a:lnSpc>
              <a:defRPr sz="2400" b="1"/>
            </a:pPr>
            <a:br>
              <a:rPr lang="de-DE" sz="2000" dirty="0"/>
            </a:br>
            <a:r>
              <a:rPr lang="de-DE" sz="2000" dirty="0"/>
              <a:t>B</a:t>
            </a:r>
            <a:r>
              <a:rPr sz="2000" dirty="0"/>
              <a:t>	</a:t>
            </a:r>
            <a:r>
              <a:rPr lang="de-DE" sz="2000" dirty="0"/>
              <a:t>Unterrichtsbeispiele</a:t>
            </a:r>
          </a:p>
          <a:p>
            <a:pPr>
              <a:lnSpc>
                <a:spcPct val="150000"/>
              </a:lnSpc>
              <a:defRPr sz="2400" b="1"/>
            </a:pPr>
            <a:endParaRPr lang="de-DE" sz="2000" dirty="0"/>
          </a:p>
          <a:p>
            <a:pPr>
              <a:lnSpc>
                <a:spcPct val="150000"/>
              </a:lnSpc>
              <a:defRPr sz="2400" b="1"/>
            </a:pPr>
            <a:r>
              <a:rPr lang="de-DE" sz="2000" dirty="0"/>
              <a:t>C	Fragen, Wünsche, Austausch …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4">
            <a:extLst>
              <a:ext uri="{FF2B5EF4-FFF2-40B4-BE49-F238E27FC236}">
                <a16:creationId xmlns:a16="http://schemas.microsoft.com/office/drawing/2014/main" id="{C95E7D04-7773-4A5A-8100-7FEC1FA3FDF2}"/>
              </a:ext>
            </a:extLst>
          </p:cNvPr>
          <p:cNvSpPr>
            <a:spLocks/>
          </p:cNvSpPr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+mj-lt"/>
                <a:ea typeface="+mj-ea"/>
                <a:cs typeface="+mj-cs"/>
              </a:rPr>
              <a:t>B	ANWENDUNGSBEISPIELE</a:t>
            </a: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feld 2">
            <a:extLst>
              <a:ext uri="{FF2B5EF4-FFF2-40B4-BE49-F238E27FC236}">
                <a16:creationId xmlns:a16="http://schemas.microsoft.com/office/drawing/2014/main" id="{69AF662B-7E38-FB4E-B193-60A4D3CF8E57}"/>
              </a:ext>
            </a:extLst>
          </p:cNvPr>
          <p:cNvSpPr txBox="1"/>
          <p:nvPr/>
        </p:nvSpPr>
        <p:spPr>
          <a:xfrm>
            <a:off x="827584" y="1196752"/>
            <a:ext cx="6552729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b="1" dirty="0">
                <a:solidFill>
                  <a:schemeClr val="tx1"/>
                </a:solidFill>
                <a:cs typeface="Arial" pitchFamily="34" charset="0"/>
              </a:rPr>
              <a:t>Stumme Videos </a:t>
            </a:r>
            <a:r>
              <a:rPr lang="de-DE" b="1">
                <a:solidFill>
                  <a:schemeClr val="tx1"/>
                </a:solidFill>
                <a:cs typeface="Arial" pitchFamily="34" charset="0"/>
              </a:rPr>
              <a:t>der LMU </a:t>
            </a:r>
            <a:r>
              <a:rPr lang="de-DE" b="1" dirty="0">
                <a:solidFill>
                  <a:schemeClr val="tx1"/>
                </a:solidFill>
                <a:cs typeface="Arial" pitchFamily="34" charset="0"/>
              </a:rPr>
              <a:t>München</a:t>
            </a:r>
          </a:p>
          <a:p>
            <a:pPr>
              <a:buSzPct val="100000"/>
              <a:defRPr sz="2400"/>
            </a:pPr>
            <a:endParaRPr lang="de-DE" sz="1600" dirty="0">
              <a:solidFill>
                <a:schemeClr val="tx1"/>
              </a:solidFill>
              <a:cs typeface="Arial" pitchFamily="34" charset="0"/>
            </a:endParaRPr>
          </a:p>
          <a:p>
            <a:pPr>
              <a:buSzPct val="100000"/>
              <a:defRPr sz="2400"/>
            </a:pPr>
            <a:endParaRPr lang="de-DE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8441574-0292-884B-8B1F-3A527A6FB209}"/>
              </a:ext>
            </a:extLst>
          </p:cNvPr>
          <p:cNvSpPr txBox="1"/>
          <p:nvPr/>
        </p:nvSpPr>
        <p:spPr bwMode="auto">
          <a:xfrm>
            <a:off x="827584" y="2150859"/>
            <a:ext cx="567037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r>
              <a:rPr lang="de-DE" dirty="0">
                <a:hlinkClick r:id="rId2"/>
              </a:rPr>
              <a:t>https://www.didaktik.physik.uni-muenchen.de/lehrerbildung/lehrerbildung_lmu/video/</a:t>
            </a:r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D9DE680-EBF7-9643-90BF-54D0C3607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520" y="1934025"/>
            <a:ext cx="1100903" cy="1080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E3AA513-0961-BF49-8ADA-3A2728F4289F}"/>
              </a:ext>
            </a:extLst>
          </p:cNvPr>
          <p:cNvSpPr txBox="1"/>
          <p:nvPr/>
        </p:nvSpPr>
        <p:spPr bwMode="auto">
          <a:xfrm>
            <a:off x="841256" y="4096784"/>
            <a:ext cx="5458343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r>
              <a:rPr lang="de-DE" dirty="0">
                <a:hlinkClick r:id="rId4"/>
              </a:rPr>
              <a:t>https://www.didaktik.physik.uni-muenchen.de/lehrerbildung/lehrerbildung_lmu/video/mechanik/hookesches-gesetz/index.html</a:t>
            </a:r>
            <a:r>
              <a:rPr lang="de-DE" dirty="0"/>
              <a:t>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3E20172-4132-C649-B4A8-413DB5C77B7D}"/>
              </a:ext>
            </a:extLst>
          </p:cNvPr>
          <p:cNvSpPr txBox="1"/>
          <p:nvPr/>
        </p:nvSpPr>
        <p:spPr bwMode="auto">
          <a:xfrm>
            <a:off x="827584" y="3669042"/>
            <a:ext cx="4104456" cy="46166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2400" u="sng" dirty="0"/>
              <a:t>Beispiel</a:t>
            </a:r>
            <a:r>
              <a:rPr lang="de-DE" sz="2400" dirty="0"/>
              <a:t>: </a:t>
            </a:r>
            <a:r>
              <a:rPr lang="de-DE" sz="2400" dirty="0" err="1"/>
              <a:t>Hookesches</a:t>
            </a:r>
            <a:r>
              <a:rPr lang="de-DE" sz="2400" dirty="0"/>
              <a:t> Gesetz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473745B-AC13-0545-AB4F-4A00E147F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3271" y="4095760"/>
            <a:ext cx="111375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1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4">
            <a:extLst>
              <a:ext uri="{FF2B5EF4-FFF2-40B4-BE49-F238E27FC236}">
                <a16:creationId xmlns:a16="http://schemas.microsoft.com/office/drawing/2014/main" id="{C95E7D04-7773-4A5A-8100-7FEC1FA3FDF2}"/>
              </a:ext>
            </a:extLst>
          </p:cNvPr>
          <p:cNvSpPr>
            <a:spLocks/>
          </p:cNvSpPr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+mj-lt"/>
                <a:ea typeface="+mj-ea"/>
                <a:cs typeface="+mj-cs"/>
              </a:rPr>
              <a:t>B	ANWENDUNGSBEISPIELE</a:t>
            </a: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F5E2EE0-EE59-AE40-AC9A-B04145C522FD}"/>
              </a:ext>
            </a:extLst>
          </p:cNvPr>
          <p:cNvSpPr txBox="1"/>
          <p:nvPr/>
        </p:nvSpPr>
        <p:spPr bwMode="auto">
          <a:xfrm>
            <a:off x="827584" y="1484784"/>
            <a:ext cx="6264696" cy="3508653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chemeClr val="tx1"/>
                </a:solidFill>
                <a:cs typeface="Arial" pitchFamily="34" charset="0"/>
              </a:rPr>
              <a:t>LearningApps</a:t>
            </a:r>
            <a:endParaRPr lang="de-DE" sz="2400" b="1" dirty="0">
              <a:solidFill>
                <a:schemeClr val="tx1"/>
              </a:solidFill>
              <a:cs typeface="Arial" pitchFamily="34" charset="0"/>
            </a:endParaRPr>
          </a:p>
          <a:p>
            <a:endParaRPr lang="de-DE" dirty="0"/>
          </a:p>
          <a:p>
            <a:r>
              <a:rPr lang="de-DE" dirty="0"/>
              <a:t>Eine Gaming App, die im Browser läuft.</a:t>
            </a:r>
          </a:p>
          <a:p>
            <a:endParaRPr lang="de-DE" dirty="0"/>
          </a:p>
          <a:p>
            <a:r>
              <a:rPr lang="de-DE" dirty="0"/>
              <a:t>Zunächst oben rechts: Sprache umstellen auf Englisch. </a:t>
            </a:r>
          </a:p>
          <a:p>
            <a:endParaRPr lang="de-DE" dirty="0"/>
          </a:p>
          <a:p>
            <a:r>
              <a:rPr lang="de-DE" dirty="0"/>
              <a:t>Vorteil: Es gibt unzählige Vorlagen, die man entweder völlig unverändert spielen kann oder nur minimal anpassen muss.</a:t>
            </a:r>
          </a:p>
          <a:p>
            <a:endParaRPr lang="de-DE" dirty="0"/>
          </a:p>
          <a:p>
            <a:r>
              <a:rPr lang="de-DE" u="sng" dirty="0">
                <a:hlinkClick r:id="rId2"/>
              </a:rPr>
              <a:t>https://learningapps.org</a:t>
            </a:r>
            <a:r>
              <a:rPr lang="de-DE" u="sng" dirty="0"/>
              <a:t> </a:t>
            </a:r>
          </a:p>
          <a:p>
            <a:endParaRPr lang="de-DE" u="sng" dirty="0"/>
          </a:p>
          <a:p>
            <a:r>
              <a:rPr lang="de-DE" u="sng" dirty="0"/>
              <a:t>Beispiel</a:t>
            </a:r>
            <a:r>
              <a:rPr lang="de-DE" dirty="0"/>
              <a:t>: 8. Klasse: Motion </a:t>
            </a:r>
            <a:r>
              <a:rPr lang="de-DE" dirty="0" err="1"/>
              <a:t>and</a:t>
            </a:r>
            <a:r>
              <a:rPr lang="de-DE" dirty="0"/>
              <a:t> Time (gekürzt)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8ADB5E4-1F0C-B440-926C-0D942E2D4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782" y="779776"/>
            <a:ext cx="4114800" cy="9906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B79826D-2EB0-8A48-8BCF-122044DDEB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42" r="16318" b="24227"/>
          <a:stretch/>
        </p:blipFill>
        <p:spPr>
          <a:xfrm>
            <a:off x="6034279" y="2751866"/>
            <a:ext cx="2146796" cy="36004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CE18A01-02B4-DE42-8C31-AA01E3EE7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3699" y="4584225"/>
            <a:ext cx="106696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6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4">
            <a:extLst>
              <a:ext uri="{FF2B5EF4-FFF2-40B4-BE49-F238E27FC236}">
                <a16:creationId xmlns:a16="http://schemas.microsoft.com/office/drawing/2014/main" id="{C95E7D04-7773-4A5A-8100-7FEC1FA3FDF2}"/>
              </a:ext>
            </a:extLst>
          </p:cNvPr>
          <p:cNvSpPr>
            <a:spLocks/>
          </p:cNvSpPr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+mj-lt"/>
                <a:ea typeface="+mj-ea"/>
                <a:cs typeface="+mj-cs"/>
              </a:rPr>
              <a:t>B	ANWENDUNGSBEISPIELE</a:t>
            </a: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F5E2EE0-EE59-AE40-AC9A-B04145C522FD}"/>
              </a:ext>
            </a:extLst>
          </p:cNvPr>
          <p:cNvSpPr txBox="1"/>
          <p:nvPr/>
        </p:nvSpPr>
        <p:spPr bwMode="auto">
          <a:xfrm>
            <a:off x="611560" y="980728"/>
            <a:ext cx="7272808" cy="517064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1"/>
                </a:solidFill>
                <a:cs typeface="Arial" pitchFamily="34" charset="0"/>
              </a:rPr>
              <a:t>Projektarbeit mit anderen Ländern</a:t>
            </a:r>
          </a:p>
          <a:p>
            <a:endParaRPr lang="de-DE" dirty="0"/>
          </a:p>
          <a:p>
            <a:r>
              <a:rPr lang="en-US"/>
              <a:t>Task:</a:t>
            </a:r>
            <a:endParaRPr lang="de-DE"/>
          </a:p>
          <a:p>
            <a:r>
              <a:rPr lang="de-DE"/>
              <a:t> </a:t>
            </a:r>
          </a:p>
          <a:p>
            <a:r>
              <a:rPr lang="en-US"/>
              <a:t>Think of a good research question on the topic “light and colours“. There are many ways to do it. If you are not sure if your question is a good one, ask your teacher or take a look at the curriculum.</a:t>
            </a:r>
            <a:endParaRPr lang="de-DE"/>
          </a:p>
          <a:p>
            <a:r>
              <a:rPr lang="de-DE"/>
              <a:t> </a:t>
            </a:r>
          </a:p>
          <a:p>
            <a:r>
              <a:rPr lang="en-US"/>
              <a:t>Find one sub-question per group member. This means that if there are three members in your group, you will need to have three sub-questions </a:t>
            </a:r>
            <a:br>
              <a:rPr lang="en-US"/>
            </a:br>
            <a:r>
              <a:rPr lang="en-US"/>
              <a:t>as well.</a:t>
            </a:r>
            <a:endParaRPr lang="de-DE"/>
          </a:p>
          <a:p>
            <a:r>
              <a:rPr lang="de-DE"/>
              <a:t> </a:t>
            </a:r>
          </a:p>
          <a:p>
            <a:r>
              <a:rPr lang="en-US"/>
              <a:t>Find information to answer your main question and your sub-questions. Prepare a presentation. You are free to choose in what way to present your results; you can create a ppt, poster, movie, padlet or something else …</a:t>
            </a:r>
            <a:endParaRPr lang="de-DE"/>
          </a:p>
          <a:p>
            <a:r>
              <a:rPr lang="de-DE"/>
              <a:t> </a:t>
            </a:r>
          </a:p>
          <a:p>
            <a:r>
              <a:rPr lang="en-US"/>
              <a:t>Your presentation should last about 10 minutes.</a:t>
            </a:r>
            <a:endParaRPr lang="de-DE"/>
          </a:p>
          <a:p>
            <a:r>
              <a:rPr lang="en-US"/>
              <a:t>Good luck and have fun!</a:t>
            </a:r>
            <a:r>
              <a:rPr lang="de-DE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75830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4">
            <a:extLst>
              <a:ext uri="{FF2B5EF4-FFF2-40B4-BE49-F238E27FC236}">
                <a16:creationId xmlns:a16="http://schemas.microsoft.com/office/drawing/2014/main" id="{C95E7D04-7773-4A5A-8100-7FEC1FA3FDF2}"/>
              </a:ext>
            </a:extLst>
          </p:cNvPr>
          <p:cNvSpPr>
            <a:spLocks/>
          </p:cNvSpPr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+mj-lt"/>
                <a:ea typeface="+mj-ea"/>
                <a:cs typeface="+mj-cs"/>
              </a:rPr>
              <a:t>B	ANWENDUNGSBEISPIELE</a:t>
            </a: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F5E2EE0-EE59-AE40-AC9A-B04145C522FD}"/>
              </a:ext>
            </a:extLst>
          </p:cNvPr>
          <p:cNvSpPr txBox="1"/>
          <p:nvPr/>
        </p:nvSpPr>
        <p:spPr bwMode="auto">
          <a:xfrm>
            <a:off x="611560" y="980728"/>
            <a:ext cx="7272808" cy="433965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1"/>
                </a:solidFill>
                <a:cs typeface="Arial" pitchFamily="34" charset="0"/>
              </a:rPr>
              <a:t>Projektarbeit mit anderen Ländern</a:t>
            </a:r>
          </a:p>
          <a:p>
            <a:endParaRPr lang="de-DE" dirty="0"/>
          </a:p>
          <a:p>
            <a:endParaRPr lang="de-DE" u="sng"/>
          </a:p>
          <a:p>
            <a:endParaRPr lang="de-DE" u="sng"/>
          </a:p>
          <a:p>
            <a:r>
              <a:rPr lang="de-DE" u="sng"/>
              <a:t>Beispiel</a:t>
            </a:r>
            <a:r>
              <a:rPr lang="de-DE"/>
              <a:t>: 	Projektarbeit zur Optik mit zwei Schulen in den Niederlanden.</a:t>
            </a:r>
          </a:p>
          <a:p>
            <a:endParaRPr lang="de-DE"/>
          </a:p>
          <a:p>
            <a:r>
              <a:rPr lang="de-DE" u="sng"/>
              <a:t>Durchführung</a:t>
            </a:r>
            <a:r>
              <a:rPr lang="de-DE"/>
              <a:t>: 	3er Gruppen (aus drei verschiedenen Klassen)</a:t>
            </a:r>
          </a:p>
          <a:p>
            <a:endParaRPr lang="de-DE"/>
          </a:p>
          <a:p>
            <a:r>
              <a:rPr lang="de-DE" u="sng"/>
              <a:t>Projektthema</a:t>
            </a:r>
            <a:r>
              <a:rPr lang="de-DE"/>
              <a:t>: </a:t>
            </a:r>
          </a:p>
          <a:p>
            <a:endParaRPr lang="de-DE"/>
          </a:p>
          <a:p>
            <a:r>
              <a:rPr lang="de-DE" u="sng"/>
              <a:t>Zeitrahmen</a:t>
            </a:r>
            <a:r>
              <a:rPr lang="de-DE"/>
              <a:t>: 	4 Wochen</a:t>
            </a:r>
          </a:p>
          <a:p>
            <a:endParaRPr lang="de-DE"/>
          </a:p>
          <a:p>
            <a:r>
              <a:rPr lang="de-DE" u="sng"/>
              <a:t>Präsentation</a:t>
            </a:r>
            <a:r>
              <a:rPr lang="de-DE"/>
              <a:t>:	Screencast der Präsentation</a:t>
            </a:r>
          </a:p>
          <a:p>
            <a:endParaRPr lang="de-DE"/>
          </a:p>
          <a:p>
            <a:r>
              <a:rPr lang="de-DE" u="sng"/>
              <a:t>Fazit</a:t>
            </a:r>
            <a:r>
              <a:rPr lang="de-DE"/>
              <a:t>: </a:t>
            </a:r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4741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feld 8"/>
          <p:cNvSpPr/>
          <p:nvPr/>
        </p:nvSpPr>
        <p:spPr bwMode="auto">
          <a:xfrm>
            <a:off x="8501282" y="765067"/>
            <a:ext cx="523218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j-lt"/>
                <a:ea typeface="+mj-ea"/>
                <a:cs typeface="+mj-cs"/>
              </a:rPr>
              <a:t>C     Fragen, Wünsche, Anregungen</a:t>
            </a:r>
            <a:endParaRPr/>
          </a:p>
        </p:txBody>
      </p:sp>
      <p:sp>
        <p:nvSpPr>
          <p:cNvPr id="2" name="Textfeld 7"/>
          <p:cNvSpPr/>
          <p:nvPr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>
                <a:solidFill>
                  <a:srgbClr val="339966"/>
                </a:solidFill>
              </a:rPr>
              <a:t>Methodenkompetenz im bilingualen Unterricht</a:t>
            </a:r>
            <a:endParaRPr/>
          </a:p>
        </p:txBody>
      </p:sp>
      <p:sp>
        <p:nvSpPr>
          <p:cNvPr id="3" name="Rechteck 2"/>
          <p:cNvSpPr/>
          <p:nvPr/>
        </p:nvSpPr>
        <p:spPr bwMode="auto">
          <a:xfrm>
            <a:off x="755373" y="1878901"/>
            <a:ext cx="6912768" cy="3494316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r>
              <a:rPr lang="de-DE" sz="3600" b="1"/>
              <a:t>Fragen, Wünsche, Anregungen?</a:t>
            </a:r>
            <a:endParaRPr/>
          </a:p>
          <a:p>
            <a:pPr algn="ctr">
              <a:defRPr/>
            </a:pPr>
            <a:endParaRPr lang="de-DE" sz="3600" b="1"/>
          </a:p>
          <a:p>
            <a:pPr algn="ctr">
              <a:defRPr/>
            </a:pPr>
            <a:endParaRPr lang="de-DE" sz="3600" b="1"/>
          </a:p>
        </p:txBody>
      </p:sp>
      <p:pic>
        <p:nvPicPr>
          <p:cNvPr id="7170" name="Picture 2" descr="C:\Users\di36pir\Filr\Meine Dateien\AK_BILI\08_PORTAL_NEU NEU\00_bildchen\bili-guru\01_IMG_6870_weiß_cut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599793" y="3645024"/>
            <a:ext cx="3327320" cy="14951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8"/>
          <p:cNvSpPr>
            <a:spLocks/>
          </p:cNvSpPr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       Fragen, Wünsche, Austausch 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2" t="65850" r="13214" b="21633"/>
          <a:stretch/>
        </p:blipFill>
        <p:spPr bwMode="auto">
          <a:xfrm>
            <a:off x="330798" y="1935718"/>
            <a:ext cx="7906913" cy="99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5">
            <a:extLst>
              <a:ext uri="{FF2B5EF4-FFF2-40B4-BE49-F238E27FC236}">
                <a16:creationId xmlns:a16="http://schemas.microsoft.com/office/drawing/2014/main" id="{8214D3C7-5430-674E-8C17-C38409D02A4E}"/>
              </a:ext>
            </a:extLst>
          </p:cNvPr>
          <p:cNvSpPr>
            <a:spLocks/>
          </p:cNvSpPr>
          <p:nvPr/>
        </p:nvSpPr>
        <p:spPr bwMode="auto">
          <a:xfrm>
            <a:off x="448563" y="917970"/>
            <a:ext cx="7807842" cy="954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 sz="2800" b="1" dirty="0">
                <a:solidFill>
                  <a:srgbClr val="339966"/>
                </a:solidFill>
              </a:rPr>
              <a:t>Organisation und Unterrichtsbeispiele des bilingualen Physikunterrichts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95646D-57E3-9644-854C-B5CDC883D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635" y="2998587"/>
            <a:ext cx="7452320" cy="157975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1CAFF41-66CD-A041-BCFD-E30479555676}"/>
              </a:ext>
            </a:extLst>
          </p:cNvPr>
          <p:cNvSpPr txBox="1"/>
          <p:nvPr/>
        </p:nvSpPr>
        <p:spPr bwMode="auto">
          <a:xfrm>
            <a:off x="562040" y="4555042"/>
            <a:ext cx="3744416" cy="129266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</a:rPr>
              <a:t>Kontakt:</a:t>
            </a:r>
          </a:p>
          <a:p>
            <a:r>
              <a:rPr lang="de-DE" dirty="0"/>
              <a:t>Monika Saak</a:t>
            </a:r>
          </a:p>
          <a:p>
            <a:r>
              <a:rPr lang="de-DE" dirty="0"/>
              <a:t>Realschule Puchheim</a:t>
            </a:r>
          </a:p>
          <a:p>
            <a:r>
              <a:rPr lang="de-DE" dirty="0" err="1"/>
              <a:t>monika.saak@rs-puchheim.de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0BA1951-A5C1-EB46-901A-EBFDDB3EB90B}"/>
              </a:ext>
            </a:extLst>
          </p:cNvPr>
          <p:cNvSpPr txBox="1"/>
          <p:nvPr/>
        </p:nvSpPr>
        <p:spPr bwMode="auto">
          <a:xfrm>
            <a:off x="562040" y="5948785"/>
            <a:ext cx="7452320" cy="64633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dirty="0"/>
              <a:t>Diese PPT finden Sie demnächst vertont und </a:t>
            </a:r>
            <a:r>
              <a:rPr lang="de-DE" dirty="0" err="1"/>
              <a:t>unvertont</a:t>
            </a:r>
            <a:r>
              <a:rPr lang="de-DE" dirty="0"/>
              <a:t> </a:t>
            </a:r>
            <a:r>
              <a:rPr lang="de-DE"/>
              <a:t>auf unserer </a:t>
            </a:r>
            <a:r>
              <a:rPr lang="de-DE" dirty="0"/>
              <a:t>Website: </a:t>
            </a:r>
            <a:r>
              <a:rPr lang="de-DE" dirty="0">
                <a:hlinkClick r:id="rId5"/>
              </a:rPr>
              <a:t>www.bilingual.bayern.de</a:t>
            </a:r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69143A8-D9BE-43A4-8D5B-56F1CF605F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404" y="4084084"/>
            <a:ext cx="1212881" cy="157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78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8"/>
          <p:cNvSpPr>
            <a:spLocks/>
          </p:cNvSpPr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       Fragen, Wünsche, Austausch 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feld 5">
            <a:extLst>
              <a:ext uri="{FF2B5EF4-FFF2-40B4-BE49-F238E27FC236}">
                <a16:creationId xmlns:a16="http://schemas.microsoft.com/office/drawing/2014/main" id="{8214D3C7-5430-674E-8C17-C38409D02A4E}"/>
              </a:ext>
            </a:extLst>
          </p:cNvPr>
          <p:cNvSpPr>
            <a:spLocks/>
          </p:cNvSpPr>
          <p:nvPr/>
        </p:nvSpPr>
        <p:spPr bwMode="auto">
          <a:xfrm>
            <a:off x="448563" y="917970"/>
            <a:ext cx="7807842" cy="954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 sz="2800" b="1" dirty="0">
                <a:solidFill>
                  <a:srgbClr val="339966"/>
                </a:solidFill>
              </a:rPr>
              <a:t>Organisation und Unterrichtsbeispiele des bilingualen Physikunterrichts</a:t>
            </a:r>
          </a:p>
        </p:txBody>
      </p:sp>
      <p:sp>
        <p:nvSpPr>
          <p:cNvPr id="10" name="Textfeld 2">
            <a:extLst>
              <a:ext uri="{FF2B5EF4-FFF2-40B4-BE49-F238E27FC236}">
                <a16:creationId xmlns:a16="http://schemas.microsoft.com/office/drawing/2014/main" id="{7DF19491-F396-42C3-B680-8A9232B14587}"/>
              </a:ext>
            </a:extLst>
          </p:cNvPr>
          <p:cNvSpPr txBox="1"/>
          <p:nvPr/>
        </p:nvSpPr>
        <p:spPr>
          <a:xfrm>
            <a:off x="1331640" y="2132856"/>
            <a:ext cx="5904657" cy="120032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400" b="1"/>
            </a:pPr>
            <a:endParaRPr lang="de-DE" dirty="0">
              <a:solidFill>
                <a:srgbClr val="009900"/>
              </a:solidFill>
            </a:endParaRPr>
          </a:p>
          <a:p>
            <a:pPr algn="ctr">
              <a:defRPr sz="2400" b="1"/>
            </a:pPr>
            <a:r>
              <a:rPr lang="de-DE" dirty="0">
                <a:solidFill>
                  <a:srgbClr val="009900"/>
                </a:solidFill>
              </a:rPr>
              <a:t>Danke!</a:t>
            </a:r>
          </a:p>
          <a:p>
            <a:pPr algn="ctr">
              <a:defRPr sz="2400" b="1"/>
            </a:pPr>
            <a:endParaRPr dirty="0">
              <a:solidFill>
                <a:srgbClr val="009900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FE5EAA3-89A3-4569-BC2C-B1F1EF708CB4}"/>
              </a:ext>
            </a:extLst>
          </p:cNvPr>
          <p:cNvSpPr txBox="1"/>
          <p:nvPr/>
        </p:nvSpPr>
        <p:spPr>
          <a:xfrm>
            <a:off x="2692692" y="3831121"/>
            <a:ext cx="3259566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>
              <a:defRPr sz="1600">
                <a:solidFill>
                  <a:srgbClr val="A6A6A6"/>
                </a:solidFill>
              </a:defRPr>
            </a:pPr>
            <a:r>
              <a:rPr lang="de-DE" sz="2000">
                <a:solidFill>
                  <a:srgbClr val="339966"/>
                </a:solidFill>
              </a:rPr>
              <a:t>Kontakt am ISB: </a:t>
            </a:r>
          </a:p>
          <a:p>
            <a:pPr lvl="0">
              <a:defRPr sz="1600">
                <a:solidFill>
                  <a:srgbClr val="A6A6A6"/>
                </a:solidFill>
              </a:defRPr>
            </a:pPr>
            <a:endParaRPr lang="de-DE" sz="2000">
              <a:solidFill>
                <a:srgbClr val="339966"/>
              </a:solidFill>
            </a:endParaRPr>
          </a:p>
          <a:p>
            <a:pPr lvl="0">
              <a:defRPr sz="1600">
                <a:solidFill>
                  <a:srgbClr val="A6A6A6"/>
                </a:solidFill>
              </a:defRPr>
            </a:pPr>
            <a:r>
              <a:rPr lang="de-DE" sz="2000">
                <a:solidFill>
                  <a:srgbClr val="339966"/>
                </a:solidFill>
              </a:rPr>
              <a:t>Ariane </a:t>
            </a:r>
            <a:r>
              <a:rPr lang="de-DE" sz="2000" dirty="0">
                <a:solidFill>
                  <a:srgbClr val="339966"/>
                </a:solidFill>
              </a:rPr>
              <a:t>Sailer IR</a:t>
            </a:r>
            <a:endParaRPr lang="de-DE" sz="2000" dirty="0">
              <a:solidFill>
                <a:srgbClr val="339966"/>
              </a:solidFill>
              <a:ea typeface="Verdana"/>
              <a:cs typeface="Verdana"/>
              <a:sym typeface="Verdana"/>
            </a:endParaRPr>
          </a:p>
          <a:p>
            <a:pPr lvl="0">
              <a:defRPr sz="1600">
                <a:solidFill>
                  <a:srgbClr val="A6A6A6"/>
                </a:solidFill>
              </a:defRPr>
            </a:pPr>
            <a:r>
              <a:rPr lang="de-DE" sz="2000" dirty="0">
                <a:solidFill>
                  <a:srgbClr val="339966"/>
                </a:solidFill>
              </a:rPr>
              <a:t>ISB Abt. Realschule</a:t>
            </a:r>
            <a:br>
              <a:rPr lang="de-DE" sz="2000" dirty="0">
                <a:solidFill>
                  <a:srgbClr val="339966"/>
                </a:solidFill>
              </a:rPr>
            </a:br>
            <a:r>
              <a:rPr lang="de-DE" sz="2000" dirty="0">
                <a:solidFill>
                  <a:srgbClr val="339966"/>
                </a:solidFill>
              </a:rPr>
              <a:t>Referat RS-1/Englisch</a:t>
            </a:r>
          </a:p>
          <a:p>
            <a:pPr lvl="0">
              <a:defRPr sz="1600">
                <a:solidFill>
                  <a:srgbClr val="A6A6A6"/>
                </a:solidFill>
              </a:defRPr>
            </a:pPr>
            <a:r>
              <a:rPr lang="de-DE" sz="2000" u="sng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3"/>
              </a:rPr>
              <a:t>ariane.sailer@isb.bayern.de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4B0295FD-6BBB-4A0A-9D07-3AC5947CB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74858"/>
            <a:ext cx="1679229" cy="185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M:\MBFM\2018_2019_rlfb_workshops leistungserhebung\GMF_12.10.2019\qr-code-Ariane Sailer.png">
            <a:extLst>
              <a:ext uri="{FF2B5EF4-FFF2-40B4-BE49-F238E27FC236}">
                <a16:creationId xmlns:a16="http://schemas.microsoft.com/office/drawing/2014/main" id="{AB06B803-64DE-4C27-83B6-DAF4634B1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02" y="3831121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309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A	Organisatorisches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Textfeld 2"/>
          <p:cNvSpPr txBox="1"/>
          <p:nvPr/>
        </p:nvSpPr>
        <p:spPr>
          <a:xfrm>
            <a:off x="827584" y="1739251"/>
            <a:ext cx="6552729" cy="3539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b="1" dirty="0">
                <a:solidFill>
                  <a:schemeClr val="tx1"/>
                </a:solidFill>
                <a:cs typeface="Arial" pitchFamily="34" charset="0"/>
              </a:rPr>
              <a:t>LehrplanPLUS</a:t>
            </a:r>
          </a:p>
          <a:p>
            <a:pPr>
              <a:buSzPct val="100000"/>
              <a:defRPr sz="2400"/>
            </a:pPr>
            <a:endParaRPr lang="de-DE" sz="1600" dirty="0">
              <a:solidFill>
                <a:schemeClr val="tx1"/>
              </a:solidFill>
              <a:cs typeface="Arial" pitchFamily="34" charset="0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  <a:defRPr sz="2400"/>
            </a:pPr>
            <a:r>
              <a:rPr lang="de-DE" sz="1600" dirty="0">
                <a:solidFill>
                  <a:schemeClr val="tx1"/>
                </a:solidFill>
                <a:cs typeface="Arial" pitchFamily="34" charset="0"/>
              </a:rPr>
              <a:t>gilt ebenso für den bilingualen Unterricht</a:t>
            </a:r>
          </a:p>
          <a:p>
            <a:pPr>
              <a:buSzPct val="100000"/>
              <a:defRPr sz="2400"/>
            </a:pPr>
            <a:endParaRPr lang="de-DE" sz="1600" dirty="0">
              <a:solidFill>
                <a:schemeClr val="tx1"/>
              </a:solidFill>
              <a:cs typeface="Arial" pitchFamily="34" charset="0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  <a:defRPr sz="2400"/>
            </a:pPr>
            <a:r>
              <a:rPr lang="de-DE" sz="1600" dirty="0">
                <a:solidFill>
                  <a:schemeClr val="tx1"/>
                </a:solidFill>
                <a:cs typeface="Arial" pitchFamily="34" charset="0"/>
              </a:rPr>
              <a:t>Unterschied: </a:t>
            </a:r>
            <a:r>
              <a:rPr lang="de-DE" sz="1600">
                <a:solidFill>
                  <a:schemeClr val="tx1"/>
                </a:solidFill>
                <a:cs typeface="Arial" pitchFamily="34" charset="0"/>
              </a:rPr>
              <a:t>3 statt 2 Wochenstunden</a:t>
            </a:r>
            <a:endParaRPr lang="de-DE" sz="1600" dirty="0">
              <a:solidFill>
                <a:schemeClr val="tx1"/>
              </a:solidFill>
              <a:cs typeface="Arial" pitchFamily="34" charset="0"/>
            </a:endParaRPr>
          </a:p>
          <a:p>
            <a:pPr>
              <a:buSzPct val="100000"/>
              <a:defRPr sz="2400"/>
            </a:pPr>
            <a:endParaRPr lang="de-DE" sz="1600" dirty="0">
              <a:solidFill>
                <a:schemeClr val="tx1"/>
              </a:solidFill>
              <a:cs typeface="Arial" pitchFamily="34" charset="0"/>
            </a:endParaRPr>
          </a:p>
          <a:p>
            <a:pPr>
              <a:buSzPct val="100000"/>
              <a:defRPr sz="2400"/>
            </a:pPr>
            <a:endParaRPr lang="de-DE" sz="16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buSzPct val="100000"/>
              <a:defRPr sz="2400"/>
            </a:pPr>
            <a:r>
              <a:rPr lang="de-DE" b="1" dirty="0">
                <a:solidFill>
                  <a:schemeClr val="tx1"/>
                </a:solidFill>
                <a:cs typeface="Arial" pitchFamily="34" charset="0"/>
              </a:rPr>
              <a:t>RSO</a:t>
            </a:r>
          </a:p>
          <a:p>
            <a:pPr>
              <a:buSzPct val="100000"/>
              <a:defRPr sz="2400"/>
            </a:pPr>
            <a:endParaRPr lang="de-DE" sz="16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buSzPct val="100000"/>
              <a:defRPr sz="2400"/>
            </a:pPr>
            <a:r>
              <a:rPr lang="de-DE" sz="1600" dirty="0">
                <a:solidFill>
                  <a:schemeClr val="tx1"/>
                </a:solidFill>
                <a:cs typeface="Arial" pitchFamily="34" charset="0"/>
              </a:rPr>
              <a:t>Da das Unterrichtsfach im bilingualen Zug Vorrückungsfach bleibt, gelten alle entsprechenden Bestimmungen der RSO weiter.</a:t>
            </a:r>
          </a:p>
          <a:p>
            <a:pPr>
              <a:buSzPct val="100000"/>
              <a:defRPr sz="2400"/>
            </a:pPr>
            <a:endParaRPr lang="de-DE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100000"/>
              <a:defRPr sz="2400"/>
            </a:pPr>
            <a:endParaRPr lang="de-DE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5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2"/>
          <p:cNvSpPr txBox="1"/>
          <p:nvPr/>
        </p:nvSpPr>
        <p:spPr>
          <a:xfrm>
            <a:off x="785530" y="1412776"/>
            <a:ext cx="6984776" cy="477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400" b="1" dirty="0">
                <a:solidFill>
                  <a:schemeClr val="tx1"/>
                </a:solidFill>
                <a:cs typeface="Arial" pitchFamily="34" charset="0"/>
              </a:rPr>
              <a:t>§114 LPO Fremdsprachliche Qualifikation</a:t>
            </a:r>
          </a:p>
          <a:p>
            <a:pPr>
              <a:buSzPct val="100000"/>
              <a:defRPr sz="2400"/>
            </a:pPr>
            <a:endParaRPr lang="de-DE" sz="2000" dirty="0">
              <a:solidFill>
                <a:schemeClr val="tx1"/>
              </a:solidFill>
              <a:cs typeface="Arial" pitchFamily="34" charset="0"/>
            </a:endParaRPr>
          </a:p>
          <a:p>
            <a:pPr>
              <a:buSzPct val="100000"/>
              <a:defRPr sz="2400"/>
            </a:pPr>
            <a:r>
              <a:rPr lang="de-DE" sz="1600" dirty="0">
                <a:solidFill>
                  <a:schemeClr val="tx1"/>
                </a:solidFill>
                <a:cs typeface="Arial" pitchFamily="34" charset="0"/>
                <a:hlinkClick r:id="rId3"/>
              </a:rPr>
              <a:t>https://www.gesetze-bayern.de/Content/Document/BayLPO_I-114</a:t>
            </a:r>
            <a:r>
              <a:rPr lang="de-DE" sz="1600" dirty="0">
                <a:solidFill>
                  <a:schemeClr val="tx1"/>
                </a:solidFill>
                <a:cs typeface="Arial" pitchFamily="34" charset="0"/>
              </a:rPr>
              <a:t> </a:t>
            </a:r>
          </a:p>
          <a:p>
            <a:pPr>
              <a:defRPr sz="2400" b="1"/>
            </a:pPr>
            <a:endParaRPr lang="de-DE" sz="2000" dirty="0"/>
          </a:p>
          <a:p>
            <a:pPr>
              <a:defRPr sz="2400" b="1"/>
            </a:pPr>
            <a:endParaRPr lang="de-DE" sz="2000" dirty="0"/>
          </a:p>
          <a:p>
            <a:pPr>
              <a:defRPr sz="2400" b="1"/>
            </a:pPr>
            <a:r>
              <a:rPr lang="de-DE" sz="2400" dirty="0"/>
              <a:t>Leistungserhebungen</a:t>
            </a:r>
          </a:p>
          <a:p>
            <a:pPr>
              <a:defRPr sz="2400" b="1"/>
            </a:pPr>
            <a:endParaRPr lang="de-DE" sz="2000" dirty="0"/>
          </a:p>
          <a:p>
            <a:pPr>
              <a:buSzPct val="100000"/>
              <a:defRPr sz="2400"/>
            </a:pPr>
            <a:r>
              <a:rPr lang="de-DE" sz="1600" dirty="0">
                <a:solidFill>
                  <a:schemeClr val="tx1"/>
                </a:solidFill>
                <a:cs typeface="Arial" pitchFamily="34" charset="0"/>
              </a:rPr>
              <a:t>Aufgrund der angestrebten kommunikativen Kompetenz in der Fremdsprache haben offene Formen der Leistungsüberprüfung wie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  <a:defRPr sz="2400"/>
            </a:pPr>
            <a:r>
              <a:rPr lang="de-DE" sz="1600">
                <a:solidFill>
                  <a:schemeClr val="tx1"/>
                </a:solidFill>
                <a:cs typeface="Arial" pitchFamily="34" charset="0"/>
              </a:rPr>
              <a:t>Erklärvideos, </a:t>
            </a:r>
            <a:endParaRPr lang="de-DE" sz="1600" dirty="0">
              <a:solidFill>
                <a:schemeClr val="tx1"/>
              </a:solidFill>
              <a:cs typeface="Arial" pitchFamily="34" charset="0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  <a:defRPr sz="2400"/>
            </a:pPr>
            <a:r>
              <a:rPr lang="de-DE" sz="1600">
                <a:solidFill>
                  <a:schemeClr val="tx1"/>
                </a:solidFill>
                <a:cs typeface="Arial" pitchFamily="34" charset="0"/>
              </a:rPr>
              <a:t>Präsentationen,</a:t>
            </a:r>
            <a:endParaRPr lang="de-DE" sz="1600" dirty="0">
              <a:solidFill>
                <a:schemeClr val="tx1"/>
              </a:solidFill>
              <a:cs typeface="Arial" pitchFamily="34" charset="0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  <a:defRPr sz="2400"/>
            </a:pPr>
            <a:r>
              <a:rPr lang="de-DE" sz="1600" dirty="0">
                <a:solidFill>
                  <a:schemeClr val="tx1"/>
                </a:solidFill>
                <a:cs typeface="Arial" pitchFamily="34" charset="0"/>
              </a:rPr>
              <a:t>Projektarbeit etc.</a:t>
            </a:r>
          </a:p>
          <a:p>
            <a:pPr>
              <a:buSzPct val="100000"/>
              <a:defRPr sz="2400"/>
            </a:pPr>
            <a:r>
              <a:rPr lang="de-DE" sz="1600" dirty="0">
                <a:solidFill>
                  <a:schemeClr val="tx1"/>
                </a:solidFill>
                <a:cs typeface="Arial" pitchFamily="34" charset="0"/>
              </a:rPr>
              <a:t>im bilingualen Unterricht einen hohen Stellenwert.</a:t>
            </a:r>
          </a:p>
          <a:p>
            <a:pPr>
              <a:buSzPct val="100000"/>
              <a:defRPr sz="2400"/>
            </a:pPr>
            <a:endParaRPr lang="de-DE" sz="1600" dirty="0">
              <a:solidFill>
                <a:schemeClr val="tx1"/>
              </a:solidFill>
              <a:cs typeface="Arial" pitchFamily="34" charset="0"/>
            </a:endParaRPr>
          </a:p>
          <a:p>
            <a:pPr>
              <a:buSzPct val="100000"/>
              <a:defRPr sz="2400"/>
            </a:pPr>
            <a:r>
              <a:rPr lang="de-DE" sz="1600" dirty="0">
                <a:solidFill>
                  <a:schemeClr val="tx1"/>
                </a:solidFill>
                <a:cs typeface="Arial" pitchFamily="34" charset="0"/>
              </a:rPr>
              <a:t>Ansonsten wie gehabt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  <a:defRPr sz="2400"/>
            </a:pPr>
            <a:r>
              <a:rPr lang="de-DE" sz="1600" dirty="0">
                <a:solidFill>
                  <a:schemeClr val="tx1"/>
                </a:solidFill>
                <a:cs typeface="Arial" pitchFamily="34" charset="0"/>
              </a:rPr>
              <a:t>Stegreifaufgaben und Schulaufgaben bzw.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  <a:defRPr sz="2400"/>
            </a:pPr>
            <a:r>
              <a:rPr lang="de-DE" sz="1600">
                <a:solidFill>
                  <a:schemeClr val="tx1"/>
                </a:solidFill>
                <a:cs typeface="Arial" pitchFamily="34" charset="0"/>
              </a:rPr>
              <a:t>Fachliche Leistungstests im sechswöchigen Turnus nach RSO §17 / §18.8</a:t>
            </a:r>
            <a:endParaRPr lang="de-DE" sz="16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A	Organisatorisches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1A8387A-8F59-334F-A6BA-23C2E8224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1916832"/>
            <a:ext cx="103505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A	Organisatorisches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28DDD93-51FA-5C41-A8D3-9425A971B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853" y="4966492"/>
            <a:ext cx="1106666" cy="1080000"/>
          </a:xfrm>
          <a:prstGeom prst="rect">
            <a:avLst/>
          </a:prstGeom>
        </p:spPr>
      </p:pic>
      <p:sp>
        <p:nvSpPr>
          <p:cNvPr id="6" name="Textfeld 2">
            <a:extLst>
              <a:ext uri="{FF2B5EF4-FFF2-40B4-BE49-F238E27FC236}">
                <a16:creationId xmlns:a16="http://schemas.microsoft.com/office/drawing/2014/main" id="{6E2D845C-4201-E948-AD51-34F96CC33BD7}"/>
              </a:ext>
            </a:extLst>
          </p:cNvPr>
          <p:cNvSpPr txBox="1"/>
          <p:nvPr/>
        </p:nvSpPr>
        <p:spPr>
          <a:xfrm>
            <a:off x="971600" y="1351508"/>
            <a:ext cx="6552728" cy="4154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buSzPct val="100000"/>
              <a:defRPr sz="2400"/>
            </a:pPr>
            <a:r>
              <a:rPr lang="de-DE" b="1" dirty="0" err="1">
                <a:solidFill>
                  <a:schemeClr val="tx1"/>
                </a:solidFill>
                <a:cs typeface="Arial" pitchFamily="34" charset="0"/>
              </a:rPr>
              <a:t>Operatorenliste</a:t>
            </a:r>
            <a:r>
              <a:rPr lang="de-DE" b="1" dirty="0">
                <a:solidFill>
                  <a:schemeClr val="tx1"/>
                </a:solidFill>
                <a:cs typeface="Arial" pitchFamily="34" charset="0"/>
              </a:rPr>
              <a:t> für den kompetenzorientierten Unterricht</a:t>
            </a:r>
          </a:p>
          <a:p>
            <a:pPr>
              <a:buSzPct val="100000"/>
              <a:defRPr sz="2400"/>
            </a:pPr>
            <a:endParaRPr lang="de-DE" sz="1600" dirty="0">
              <a:solidFill>
                <a:schemeClr val="tx1"/>
              </a:solidFill>
              <a:cs typeface="Arial" pitchFamily="34" charset="0"/>
            </a:endParaRPr>
          </a:p>
          <a:p>
            <a:pPr>
              <a:buSzPct val="100000"/>
              <a:defRPr sz="2400"/>
            </a:pPr>
            <a:r>
              <a:rPr lang="de-DE" sz="1600" u="sng" dirty="0">
                <a:solidFill>
                  <a:schemeClr val="tx1"/>
                </a:solidFill>
                <a:cs typeface="Arial" pitchFamily="34" charset="0"/>
              </a:rPr>
              <a:t>Deutsch:</a:t>
            </a:r>
          </a:p>
          <a:p>
            <a:pPr>
              <a:buSzPct val="100000"/>
              <a:defRPr sz="2400"/>
            </a:pPr>
            <a:r>
              <a:rPr lang="de-DE" sz="1400" dirty="0">
                <a:solidFill>
                  <a:schemeClr val="tx1"/>
                </a:solidFill>
                <a:cs typeface="Arial" pitchFamily="34" charset="0"/>
                <a:hlinkClick r:id="rId4"/>
              </a:rPr>
              <a:t>https://www.lehrplanplus.bayern.de/sixcms/media.php/71/RS_Ph_10_Operatorenliste.pdf</a:t>
            </a:r>
            <a:r>
              <a:rPr lang="de-DE" sz="1400" dirty="0">
                <a:solidFill>
                  <a:schemeClr val="tx1"/>
                </a:solidFill>
                <a:cs typeface="Arial" pitchFamily="34" charset="0"/>
              </a:rPr>
              <a:t> </a:t>
            </a:r>
          </a:p>
          <a:p>
            <a:pPr>
              <a:buSzPct val="100000"/>
              <a:defRPr sz="2400"/>
            </a:pPr>
            <a:endParaRPr lang="de-DE" sz="1600" dirty="0">
              <a:solidFill>
                <a:schemeClr val="tx1"/>
              </a:solidFill>
              <a:cs typeface="Arial" pitchFamily="34" charset="0"/>
            </a:endParaRPr>
          </a:p>
          <a:p>
            <a:pPr>
              <a:buSzPct val="100000"/>
              <a:defRPr sz="2400"/>
            </a:pPr>
            <a:endParaRPr lang="de-DE" sz="1600" dirty="0">
              <a:solidFill>
                <a:schemeClr val="tx1"/>
              </a:solidFill>
              <a:cs typeface="Arial" pitchFamily="34" charset="0"/>
            </a:endParaRPr>
          </a:p>
          <a:p>
            <a:pPr>
              <a:buSzPct val="100000"/>
              <a:defRPr sz="2400"/>
            </a:pPr>
            <a:endParaRPr lang="de-DE" sz="1600" dirty="0">
              <a:solidFill>
                <a:schemeClr val="tx1"/>
              </a:solidFill>
              <a:cs typeface="Arial" pitchFamily="34" charset="0"/>
            </a:endParaRPr>
          </a:p>
          <a:p>
            <a:pPr>
              <a:buSzPct val="100000"/>
              <a:defRPr sz="2400"/>
            </a:pPr>
            <a:endParaRPr lang="de-DE" sz="1600" dirty="0">
              <a:solidFill>
                <a:schemeClr val="tx1"/>
              </a:solidFill>
              <a:cs typeface="Arial" pitchFamily="34" charset="0"/>
            </a:endParaRPr>
          </a:p>
          <a:p>
            <a:pPr>
              <a:buSzPct val="100000"/>
              <a:defRPr sz="2400"/>
            </a:pPr>
            <a:endParaRPr lang="de-DE" sz="1600" dirty="0">
              <a:solidFill>
                <a:schemeClr val="tx1"/>
              </a:solidFill>
              <a:cs typeface="Arial" pitchFamily="34" charset="0"/>
            </a:endParaRPr>
          </a:p>
          <a:p>
            <a:pPr>
              <a:buSzPct val="100000"/>
              <a:defRPr sz="2400"/>
            </a:pPr>
            <a:r>
              <a:rPr lang="de-DE" sz="1600" u="sng" dirty="0">
                <a:solidFill>
                  <a:schemeClr val="tx1"/>
                </a:solidFill>
                <a:cs typeface="Arial" pitchFamily="34" charset="0"/>
              </a:rPr>
              <a:t>Englisch: </a:t>
            </a:r>
            <a:r>
              <a:rPr lang="de-DE" sz="1400" dirty="0">
                <a:solidFill>
                  <a:schemeClr val="tx1"/>
                </a:solidFill>
                <a:cs typeface="Arial" pitchFamily="34" charset="0"/>
                <a:hlinkClick r:id="rId5"/>
              </a:rPr>
              <a:t>https://www.kmk.org/fileadmin/Dateien/pdf/Bildung/Auslandsschulwesen/Kerncurriculum/Auslandsschulwesen-Operatoren-Naturwissenschaften-englisch-03-2014.pdf</a:t>
            </a:r>
            <a:r>
              <a:rPr lang="de-DE" sz="1400" dirty="0">
                <a:solidFill>
                  <a:schemeClr val="tx1"/>
                </a:solidFill>
                <a:cs typeface="Arial" pitchFamily="34" charset="0"/>
              </a:rPr>
              <a:t> </a:t>
            </a:r>
          </a:p>
          <a:p>
            <a:pPr>
              <a:buSzPct val="100000"/>
              <a:defRPr sz="2400"/>
            </a:pPr>
            <a:endParaRPr lang="de-DE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100000"/>
              <a:defRPr sz="2400"/>
            </a:pPr>
            <a:endParaRPr lang="de-DE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684B67A-F6D8-414A-8655-145240074C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9394" y="2889000"/>
            <a:ext cx="109358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29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A	Organisatorisches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Textfeld 2">
            <a:extLst>
              <a:ext uri="{FF2B5EF4-FFF2-40B4-BE49-F238E27FC236}">
                <a16:creationId xmlns:a16="http://schemas.microsoft.com/office/drawing/2014/main" id="{6E2D845C-4201-E948-AD51-34F96CC33BD7}"/>
              </a:ext>
            </a:extLst>
          </p:cNvPr>
          <p:cNvSpPr txBox="1"/>
          <p:nvPr/>
        </p:nvSpPr>
        <p:spPr>
          <a:xfrm>
            <a:off x="1176040" y="1268760"/>
            <a:ext cx="345638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b="1" dirty="0">
                <a:solidFill>
                  <a:schemeClr val="tx1"/>
                </a:solidFill>
                <a:cs typeface="Arial" pitchFamily="34" charset="0"/>
                <a:hlinkClick r:id="rId3"/>
              </a:rPr>
              <a:t>www.bilingual.bayern.de</a:t>
            </a:r>
            <a:r>
              <a:rPr lang="de-DE" b="1" dirty="0">
                <a:solidFill>
                  <a:schemeClr val="tx1"/>
                </a:solidFill>
                <a:cs typeface="Arial" pitchFamily="34" charset="0"/>
              </a:rPr>
              <a:t> </a:t>
            </a:r>
          </a:p>
          <a:p>
            <a:pPr>
              <a:buSzPct val="100000"/>
              <a:defRPr sz="2400"/>
            </a:pPr>
            <a:endParaRPr lang="de-DE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A5D3861-D3F1-F145-8A52-FE183C116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1124744"/>
            <a:ext cx="1955800" cy="1955800"/>
          </a:xfrm>
          <a:prstGeom prst="rect">
            <a:avLst/>
          </a:prstGeom>
        </p:spPr>
      </p:pic>
      <p:pic>
        <p:nvPicPr>
          <p:cNvPr id="1026" name="Picture 2" descr="Physics">
            <a:extLst>
              <a:ext uri="{FF2B5EF4-FFF2-40B4-BE49-F238E27FC236}">
                <a16:creationId xmlns:a16="http://schemas.microsoft.com/office/drawing/2014/main" id="{E2C97F5F-419A-3F4D-BE50-54B9CDD40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379" y="2242907"/>
            <a:ext cx="3751064" cy="375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398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A	Organisatorisches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Textfeld 2"/>
          <p:cNvSpPr txBox="1"/>
          <p:nvPr/>
        </p:nvSpPr>
        <p:spPr>
          <a:xfrm>
            <a:off x="827584" y="1739251"/>
            <a:ext cx="6552729" cy="2800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b="1" dirty="0">
                <a:solidFill>
                  <a:schemeClr val="tx1"/>
                </a:solidFill>
                <a:cs typeface="Arial" pitchFamily="34" charset="0"/>
              </a:rPr>
              <a:t>Wo bekomme ich Material her?</a:t>
            </a:r>
          </a:p>
          <a:p>
            <a:pPr>
              <a:buSzPct val="100000"/>
              <a:defRPr sz="2400"/>
            </a:pPr>
            <a:endParaRPr lang="de-DE" sz="1600" dirty="0">
              <a:solidFill>
                <a:schemeClr val="tx1"/>
              </a:solidFill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2400"/>
            </a:pPr>
            <a:r>
              <a:rPr lang="de-DE" sz="1600" dirty="0">
                <a:solidFill>
                  <a:schemeClr val="tx1"/>
                </a:solidFill>
                <a:cs typeface="Arial" pitchFamily="34" charset="0"/>
              </a:rPr>
              <a:t>Internet</a:t>
            </a:r>
          </a:p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2400"/>
            </a:pPr>
            <a:r>
              <a:rPr lang="de-DE" sz="1600" dirty="0">
                <a:solidFill>
                  <a:schemeClr val="tx1"/>
                </a:solidFill>
                <a:cs typeface="Arial" pitchFamily="34" charset="0"/>
              </a:rPr>
              <a:t>Schulbücher aus England/Amerika/Indien/Australien, …</a:t>
            </a:r>
          </a:p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2400"/>
            </a:pPr>
            <a:r>
              <a:rPr lang="de-DE" sz="1600" dirty="0">
                <a:solidFill>
                  <a:schemeClr val="tx1"/>
                </a:solidFill>
                <a:cs typeface="Arial" pitchFamily="34" charset="0"/>
              </a:rPr>
              <a:t>MINT Bücher aus dem englischsprachigen Raum</a:t>
            </a:r>
          </a:p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2400"/>
            </a:pPr>
            <a:r>
              <a:rPr lang="de-DE" sz="1600" dirty="0">
                <a:solidFill>
                  <a:schemeClr val="tx1"/>
                </a:solidFill>
                <a:cs typeface="Arial" pitchFamily="34" charset="0"/>
                <a:hlinkClick r:id="rId2"/>
              </a:rPr>
              <a:t>https://www.bilingual.bayern.de/realschule/physik/</a:t>
            </a:r>
            <a:r>
              <a:rPr lang="de-DE" sz="1600" dirty="0">
                <a:solidFill>
                  <a:schemeClr val="tx1"/>
                </a:solidFill>
                <a:cs typeface="Arial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2400"/>
            </a:pPr>
            <a:r>
              <a:rPr lang="de-DE" sz="1600" dirty="0">
                <a:solidFill>
                  <a:schemeClr val="tx1"/>
                </a:solidFill>
                <a:cs typeface="Arial" pitchFamily="34" charset="0"/>
              </a:rPr>
              <a:t>deutsches </a:t>
            </a:r>
            <a:r>
              <a:rPr lang="de-DE" sz="1600">
                <a:solidFill>
                  <a:schemeClr val="tx1"/>
                </a:solidFill>
                <a:cs typeface="Arial" pitchFamily="34" charset="0"/>
              </a:rPr>
              <a:t>Material anpassen</a:t>
            </a:r>
            <a:endParaRPr lang="de-DE" sz="1600" dirty="0">
              <a:solidFill>
                <a:schemeClr val="tx1"/>
              </a:solidFill>
              <a:cs typeface="Arial" pitchFamily="34" charset="0"/>
            </a:endParaRPr>
          </a:p>
          <a:p>
            <a:pPr>
              <a:buSzPct val="100000"/>
              <a:defRPr sz="2400"/>
            </a:pPr>
            <a:endParaRPr lang="de-DE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BF46EE5-62C1-E24A-A9A2-BF6DF0CDA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2524336"/>
            <a:ext cx="1113408" cy="106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1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A	Organisatorisches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Textfeld 2"/>
          <p:cNvSpPr txBox="1"/>
          <p:nvPr/>
        </p:nvSpPr>
        <p:spPr>
          <a:xfrm>
            <a:off x="616790" y="893148"/>
            <a:ext cx="6552729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b="1" dirty="0">
                <a:solidFill>
                  <a:schemeClr val="tx1"/>
                </a:solidFill>
                <a:cs typeface="Arial" pitchFamily="34" charset="0"/>
              </a:rPr>
              <a:t>Buchempfehlungen</a:t>
            </a:r>
          </a:p>
          <a:p>
            <a:pPr>
              <a:buSzPct val="100000"/>
              <a:defRPr sz="2400"/>
            </a:pPr>
            <a:endParaRPr lang="de-DE" sz="1600" dirty="0">
              <a:solidFill>
                <a:schemeClr val="tx1"/>
              </a:solidFill>
              <a:cs typeface="Arial" pitchFamily="34" charset="0"/>
            </a:endParaRPr>
          </a:p>
          <a:p>
            <a:pPr>
              <a:buSzPct val="100000"/>
              <a:defRPr sz="2400"/>
            </a:pPr>
            <a:r>
              <a:rPr lang="de-DE" b="1" dirty="0" err="1">
                <a:solidFill>
                  <a:srgbClr val="FFC000"/>
                </a:solidFill>
                <a:cs typeface="Arial" pitchFamily="34" charset="0"/>
              </a:rPr>
              <a:t>Complete</a:t>
            </a:r>
            <a:r>
              <a:rPr lang="de-DE" b="1" dirty="0">
                <a:solidFill>
                  <a:srgbClr val="FFC000"/>
                </a:solidFill>
                <a:cs typeface="Arial" pitchFamily="34" charset="0"/>
              </a:rPr>
              <a:t> Physics </a:t>
            </a:r>
            <a:r>
              <a:rPr lang="de-DE" b="1" dirty="0" err="1">
                <a:solidFill>
                  <a:srgbClr val="FFC000"/>
                </a:solidFill>
                <a:cs typeface="Arial" pitchFamily="34" charset="0"/>
              </a:rPr>
              <a:t>for</a:t>
            </a:r>
            <a:r>
              <a:rPr lang="de-DE" b="1" dirty="0">
                <a:solidFill>
                  <a:srgbClr val="FFC000"/>
                </a:solidFill>
                <a:cs typeface="Arial" pitchFamily="34" charset="0"/>
              </a:rPr>
              <a:t> Cambridge </a:t>
            </a:r>
            <a:r>
              <a:rPr lang="de-DE" b="1" dirty="0" err="1">
                <a:solidFill>
                  <a:srgbClr val="FFC000"/>
                </a:solidFill>
                <a:cs typeface="Arial" pitchFamily="34" charset="0"/>
              </a:rPr>
              <a:t>Secondary</a:t>
            </a:r>
            <a:r>
              <a:rPr lang="de-DE" b="1" dirty="0">
                <a:solidFill>
                  <a:srgbClr val="FFC000"/>
                </a:solidFill>
                <a:cs typeface="Arial" pitchFamily="34" charset="0"/>
              </a:rPr>
              <a:t> 1</a:t>
            </a:r>
          </a:p>
          <a:p>
            <a:pPr>
              <a:buSzPct val="100000"/>
              <a:defRPr sz="2400"/>
            </a:pPr>
            <a:r>
              <a:rPr lang="de-DE" sz="1600" dirty="0">
                <a:solidFill>
                  <a:schemeClr val="tx1"/>
                </a:solidFill>
                <a:cs typeface="Arial" pitchFamily="34" charset="0"/>
              </a:rPr>
              <a:t>ISBN: 978-0-19-839024-4</a:t>
            </a:r>
          </a:p>
          <a:p>
            <a:pPr>
              <a:buSzPct val="100000"/>
              <a:defRPr sz="2400"/>
            </a:pPr>
            <a:endParaRPr lang="de-DE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Grafik 5" descr="Ein Bild, das Tisch, Essen enthält.&#10;&#10;Automatisch generierte Beschreibung">
            <a:extLst>
              <a:ext uri="{FF2B5EF4-FFF2-40B4-BE49-F238E27FC236}">
                <a16:creationId xmlns:a16="http://schemas.microsoft.com/office/drawing/2014/main" id="{F7C174AD-F244-0841-B5E4-7A5984EFB9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508540" y="2358609"/>
            <a:ext cx="3031523" cy="3930749"/>
          </a:xfrm>
          <a:prstGeom prst="rect">
            <a:avLst/>
          </a:prstGeom>
        </p:spPr>
      </p:pic>
      <p:pic>
        <p:nvPicPr>
          <p:cNvPr id="9" name="Grafik 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DCB306F0-648B-2E40-B631-3E0C0F0057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154" y="2358608"/>
            <a:ext cx="3023653" cy="393074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E22C781-2B51-1F4F-A152-571DDBB4397B}"/>
              </a:ext>
            </a:extLst>
          </p:cNvPr>
          <p:cNvSpPr txBox="1"/>
          <p:nvPr/>
        </p:nvSpPr>
        <p:spPr bwMode="auto">
          <a:xfrm>
            <a:off x="251520" y="6381691"/>
            <a:ext cx="7848872" cy="25391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1050" u="sng" dirty="0"/>
              <a:t>Bildquelle</a:t>
            </a:r>
            <a:r>
              <a:rPr lang="de-DE" sz="1050" dirty="0"/>
              <a:t>: eigenes Foto vom Buchrücken (</a:t>
            </a:r>
            <a:r>
              <a:rPr lang="de-DE" sz="1050" dirty="0" err="1"/>
              <a:t>Complete</a:t>
            </a:r>
            <a:r>
              <a:rPr lang="de-DE" sz="1050" dirty="0"/>
              <a:t> Physics </a:t>
            </a:r>
            <a:r>
              <a:rPr lang="de-DE" sz="1050" dirty="0" err="1"/>
              <a:t>for</a:t>
            </a:r>
            <a:r>
              <a:rPr lang="de-DE" sz="1050" dirty="0"/>
              <a:t> Cambridge </a:t>
            </a:r>
            <a:r>
              <a:rPr lang="de-DE" sz="1050" dirty="0" err="1"/>
              <a:t>Secondary</a:t>
            </a:r>
            <a:r>
              <a:rPr lang="de-DE" sz="1050" dirty="0"/>
              <a:t> 1, Oxford University Press, ISBN: 978-0-19-839024-4)</a:t>
            </a:r>
          </a:p>
        </p:txBody>
      </p:sp>
    </p:spTree>
    <p:extLst>
      <p:ext uri="{BB962C8B-B14F-4D97-AF65-F5344CB8AC3E}">
        <p14:creationId xmlns:p14="http://schemas.microsoft.com/office/powerpoint/2010/main" val="151367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A	Organisatorisches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4" name="Grafik 3" descr="Ein Bild, das Text, Zeitung, Screenshot enthält.&#10;&#10;Automatisch generierte Beschreibung">
            <a:extLst>
              <a:ext uri="{FF2B5EF4-FFF2-40B4-BE49-F238E27FC236}">
                <a16:creationId xmlns:a16="http://schemas.microsoft.com/office/drawing/2014/main" id="{954E6F7C-46ED-0B4F-B64E-E4308E0CD9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6" t="3593" r="4122" b="51592"/>
          <a:stretch/>
        </p:blipFill>
        <p:spPr>
          <a:xfrm>
            <a:off x="323528" y="1052736"/>
            <a:ext cx="7773699" cy="522071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1AE8634-D95B-4A47-B25A-48DF938B49AA}"/>
              </a:ext>
            </a:extLst>
          </p:cNvPr>
          <p:cNvSpPr txBox="1"/>
          <p:nvPr/>
        </p:nvSpPr>
        <p:spPr bwMode="auto">
          <a:xfrm>
            <a:off x="217356" y="6381691"/>
            <a:ext cx="8905000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1000" u="sng" dirty="0"/>
              <a:t>Bildquelle</a:t>
            </a:r>
            <a:r>
              <a:rPr lang="de-DE" sz="1000" dirty="0"/>
              <a:t>: eigenes Foto, S. 80 (</a:t>
            </a:r>
            <a:r>
              <a:rPr lang="de-DE" sz="1000" dirty="0" err="1"/>
              <a:t>Complete</a:t>
            </a:r>
            <a:r>
              <a:rPr lang="de-DE" sz="1000" dirty="0"/>
              <a:t> Physics </a:t>
            </a:r>
            <a:r>
              <a:rPr lang="de-DE" sz="1000" dirty="0" err="1"/>
              <a:t>for</a:t>
            </a:r>
            <a:r>
              <a:rPr lang="de-DE" sz="1000" dirty="0"/>
              <a:t> Cambridge </a:t>
            </a:r>
            <a:r>
              <a:rPr lang="de-DE" sz="1000" dirty="0" err="1"/>
              <a:t>Secondary</a:t>
            </a:r>
            <a:r>
              <a:rPr lang="de-DE" sz="1000" dirty="0"/>
              <a:t> 1, Oxford University Press, ISBN: 978-0-19-839024-4</a:t>
            </a:r>
          </a:p>
        </p:txBody>
      </p:sp>
    </p:spTree>
    <p:extLst>
      <p:ext uri="{BB962C8B-B14F-4D97-AF65-F5344CB8AC3E}">
        <p14:creationId xmlns:p14="http://schemas.microsoft.com/office/powerpoint/2010/main" val="1687702835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Standard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Standarddesign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 bwMode="auto">
        <a:prstGeom prst="rect">
          <a:avLst/>
        </a:prstGeom>
        <a:noFill/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1129</Words>
  <Application>Microsoft Office PowerPoint</Application>
  <DocSecurity>0</DocSecurity>
  <PresentationFormat>Bildschirmpräsentation (4:3)</PresentationFormat>
  <Paragraphs>216</Paragraphs>
  <Slides>26</Slides>
  <Notes>12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Verdana</vt:lpstr>
      <vt:lpstr>Wingdings</vt:lpstr>
      <vt:lpstr>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Sailer, Ariane</dc:creator>
  <cp:keywords/>
  <dc:description/>
  <cp:lastModifiedBy>Ariane.Sailer</cp:lastModifiedBy>
  <cp:revision>324</cp:revision>
  <dcterms:modified xsi:type="dcterms:W3CDTF">2022-02-01T17:38:45Z</dcterms:modified>
  <cp:category/>
  <dc:identifier/>
  <cp:contentStatus/>
  <dc:language/>
  <cp:version/>
</cp:coreProperties>
</file>