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3" r:id="rId4"/>
    <p:sldId id="284" r:id="rId5"/>
    <p:sldId id="285" r:id="rId6"/>
    <p:sldId id="290" r:id="rId7"/>
    <p:sldId id="261" r:id="rId8"/>
    <p:sldId id="288" r:id="rId9"/>
    <p:sldId id="302" r:id="rId10"/>
    <p:sldId id="269" r:id="rId11"/>
    <p:sldId id="271" r:id="rId12"/>
    <p:sldId id="301" r:id="rId13"/>
    <p:sldId id="272" r:id="rId14"/>
    <p:sldId id="273" r:id="rId15"/>
    <p:sldId id="262" r:id="rId16"/>
    <p:sldId id="277" r:id="rId17"/>
    <p:sldId id="291" r:id="rId18"/>
    <p:sldId id="292" r:id="rId19"/>
    <p:sldId id="293" r:id="rId20"/>
    <p:sldId id="294" r:id="rId21"/>
    <p:sldId id="298" r:id="rId22"/>
    <p:sldId id="297" r:id="rId23"/>
    <p:sldId id="295" r:id="rId24"/>
    <p:sldId id="300" r:id="rId25"/>
    <p:sldId id="296" r:id="rId26"/>
    <p:sldId id="280" r:id="rId27"/>
    <p:sldId id="281" r:id="rId28"/>
  </p:sldIdLst>
  <p:sldSz cx="9144000" cy="6858000" type="screen4x3"/>
  <p:notesSz cx="9144000" cy="6858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6" cy="3757612"/>
          </a:xfrm>
          <a:prstGeom prst="rect">
            <a:avLst/>
          </a:prstGeom>
        </p:spPr>
        <p:txBody>
          <a:bodyPr lIns="92437" tIns="46218" rIns="92437" bIns="46218"/>
          <a:lstStyle/>
          <a:p>
            <a:pPr>
              <a:defRPr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 bwMode="auto">
          <a:xfrm>
            <a:off x="918422" y="4758889"/>
            <a:ext cx="5051320" cy="4508421"/>
          </a:xfrm>
          <a:prstGeom prst="rect">
            <a:avLst/>
          </a:prstGeom>
        </p:spPr>
        <p:txBody>
          <a:bodyPr lIns="92437" tIns="46218" rIns="92437" bIns="46218"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j-lt"/>
        <a:ea typeface="+mj-ea"/>
        <a:cs typeface="+mj-cs"/>
      </a:defRPr>
    </a:lvl1pPr>
    <a:lvl2pPr indent="228600">
      <a:defRPr sz="1200">
        <a:latin typeface="+mj-lt"/>
        <a:ea typeface="+mj-ea"/>
        <a:cs typeface="+mj-cs"/>
      </a:defRPr>
    </a:lvl2pPr>
    <a:lvl3pPr indent="457200">
      <a:defRPr sz="1200">
        <a:latin typeface="+mj-lt"/>
        <a:ea typeface="+mj-ea"/>
        <a:cs typeface="+mj-cs"/>
      </a:defRPr>
    </a:lvl3pPr>
    <a:lvl4pPr indent="685800">
      <a:defRPr sz="1200">
        <a:latin typeface="+mj-lt"/>
        <a:ea typeface="+mj-ea"/>
        <a:cs typeface="+mj-cs"/>
      </a:defRPr>
    </a:lvl4pPr>
    <a:lvl5pPr indent="914400">
      <a:defRPr sz="1200">
        <a:latin typeface="+mj-lt"/>
        <a:ea typeface="+mj-ea"/>
        <a:cs typeface="+mj-cs"/>
      </a:defRPr>
    </a:lvl5pPr>
    <a:lvl6pPr indent="1143000">
      <a:defRPr sz="1200">
        <a:latin typeface="+mj-lt"/>
        <a:ea typeface="+mj-ea"/>
        <a:cs typeface="+mj-cs"/>
      </a:defRPr>
    </a:lvl6pPr>
    <a:lvl7pPr indent="1371600">
      <a:defRPr sz="1200">
        <a:latin typeface="+mj-lt"/>
        <a:ea typeface="+mj-ea"/>
        <a:cs typeface="+mj-cs"/>
      </a:defRPr>
    </a:lvl7pPr>
    <a:lvl8pPr indent="1600200">
      <a:defRPr sz="1200">
        <a:latin typeface="+mj-lt"/>
        <a:ea typeface="+mj-ea"/>
        <a:cs typeface="+mj-cs"/>
      </a:defRPr>
    </a:lvl8pPr>
    <a:lvl9pPr indent="1828800"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A) Grundlagen der Bewertung von Schreiben</a:t>
            </a:r>
            <a:endParaRPr/>
          </a:p>
          <a:p>
            <a:pPr>
              <a:defRPr/>
            </a:pPr>
            <a:r>
              <a:rPr lang="de-DE"/>
              <a:t>B) Ausgangsbasis</a:t>
            </a:r>
            <a:br>
              <a:rPr lang="de-DE"/>
            </a:br>
            <a:r>
              <a:rPr lang="de-DE"/>
              <a:t>Entwicklungsprozess</a:t>
            </a:r>
            <a:endParaRPr/>
          </a:p>
          <a:p>
            <a:pPr>
              <a:defRPr/>
            </a:pPr>
            <a:r>
              <a:rPr lang="de-DE"/>
              <a:t>Neuerungen</a:t>
            </a:r>
            <a:endParaRPr/>
          </a:p>
          <a:p>
            <a:pPr>
              <a:defRPr/>
            </a:pPr>
            <a:r>
              <a:rPr lang="de-DE"/>
              <a:t>Bewertungskriterien</a:t>
            </a:r>
            <a:endParaRPr/>
          </a:p>
          <a:p>
            <a:pPr>
              <a:defRPr/>
            </a:pPr>
            <a:r>
              <a:rPr lang="de-DE"/>
              <a:t>Begleitmaterialien</a:t>
            </a:r>
            <a:endParaRPr/>
          </a:p>
          <a:p>
            <a:pPr>
              <a:defRPr/>
            </a:pPr>
            <a:r>
              <a:rPr lang="de-DE"/>
              <a:t>c) Praxisteil: schreiben – bewerten – auswerten (Google Statistik Tool)</a:t>
            </a:r>
            <a:endParaRPr/>
          </a:p>
          <a:p>
            <a:pPr>
              <a:defRPr/>
            </a:pPr>
            <a:r>
              <a:rPr lang="de-DE"/>
              <a:t>D) Gelegenheit zu Fragen und Gesprächen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>
            <a:spLocks noGrp="1"/>
          </p:cNvSpPr>
          <p:nvPr>
            <p:ph type="title"/>
          </p:nvPr>
        </p:nvSpPr>
        <p:spPr bwMode="auto">
          <a:xfrm>
            <a:off x="722312" y="4406900"/>
            <a:ext cx="7772401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title"/>
          </p:nvPr>
        </p:nvSpPr>
        <p:spPr bwMode="auto">
          <a:xfrm>
            <a:off x="684212" y="1230312"/>
            <a:ext cx="8002588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41" name="Textebene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684212" y="2555875"/>
            <a:ext cx="3924301" cy="3825875"/>
          </a:xfrm>
          <a:prstGeom prst="rect">
            <a:avLst/>
          </a:prstGeom>
        </p:spPr>
        <p:txBody>
          <a:bodyPr>
            <a:normAutofit/>
          </a:bodyPr>
          <a:lstStyle>
            <a:lvl5pPr marL="2184400" indent="-355600"/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42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 bwMode="auto">
          <a:xfrm>
            <a:off x="457200" y="1055633"/>
            <a:ext cx="3008314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 bwMode="auto">
          <a:xfrm>
            <a:off x="3575050" y="1055633"/>
            <a:ext cx="5111750" cy="5070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457199" y="2217683"/>
            <a:ext cx="3008315" cy="3908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9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Titeltext"/>
          <p:cNvSpPr txBox="1">
            <a:spLocks noGrp="1"/>
          </p:cNvSpPr>
          <p:nvPr>
            <p:ph type="title"/>
          </p:nvPr>
        </p:nvSpPr>
        <p:spPr bwMode="auto"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67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1792288" y="935421"/>
            <a:ext cx="5486401" cy="3792155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8" name="Textebene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9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Textebene 1…"/>
          <p:cNvSpPr txBox="1">
            <a:spLocks noGrp="1"/>
          </p:cNvSpPr>
          <p:nvPr>
            <p:ph type="body" idx="1"/>
          </p:nvPr>
        </p:nvSpPr>
        <p:spPr bwMode="auto">
          <a:xfrm>
            <a:off x="684212" y="1230312"/>
            <a:ext cx="8002588" cy="51514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 descr="Grafik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32778" y="6553200"/>
            <a:ext cx="330210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790575" marR="0" indent="-3333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1234439" marR="0" indent="-320039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22288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26860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31432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36004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40576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judfx3JHI0k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25750" y="4365104"/>
            <a:ext cx="1338337" cy="14782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feld 5"/>
          <p:cNvSpPr txBox="1"/>
          <p:nvPr/>
        </p:nvSpPr>
        <p:spPr bwMode="auto">
          <a:xfrm>
            <a:off x="971599" y="1484784"/>
            <a:ext cx="7488832" cy="2000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3200" dirty="0">
                <a:latin typeface="Arial Narrow" panose="020B0606020202030204" pitchFamily="34" charset="0"/>
              </a:rPr>
              <a:t>Make </a:t>
            </a:r>
            <a:r>
              <a:rPr lang="de-DE" sz="3200" dirty="0" err="1">
                <a:latin typeface="Arial Narrow" panose="020B0606020202030204" pitchFamily="34" charset="0"/>
              </a:rPr>
              <a:t>it</a:t>
            </a:r>
            <a:r>
              <a:rPr lang="de-DE" sz="3200" dirty="0">
                <a:latin typeface="Arial Narrow" panose="020B0606020202030204" pitchFamily="34" charset="0"/>
              </a:rPr>
              <a:t> happen - bilingualer Unterricht im Fach Geographie</a:t>
            </a: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3200" dirty="0">
              <a:solidFill>
                <a:srgbClr val="339966"/>
              </a:solidFill>
            </a:endParaRP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1400" dirty="0">
                <a:solidFill>
                  <a:srgbClr val="339966"/>
                </a:solidFill>
              </a:rPr>
              <a:t>Realschule Bayern</a:t>
            </a:r>
            <a:endParaRPr dirty="0"/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1400" dirty="0">
                <a:solidFill>
                  <a:srgbClr val="339966"/>
                </a:solidFill>
              </a:rPr>
              <a:t>18.04.23 Stefanie Hartl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/>
          <p:nvPr/>
        </p:nvSpPr>
        <p:spPr bwMode="auto">
          <a:xfrm>
            <a:off x="724803" y="1471390"/>
            <a:ext cx="7077299" cy="461664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de-DE" sz="1600" u="sng" dirty="0">
                <a:latin typeface="Arial Narrow" panose="020B0606020202030204" pitchFamily="34" charset="0"/>
              </a:rPr>
              <a:t>Exkurs: </a:t>
            </a:r>
            <a:r>
              <a:rPr lang="de-DE" sz="1600" dirty="0">
                <a:latin typeface="Arial Narrow" panose="020B0606020202030204" pitchFamily="34" charset="0"/>
              </a:rPr>
              <a:t>BESONDERHEITEN DER LEISTUNGSERHEBUNG IM BILINGUALEN UNTERRICHT - KORREKTUR</a:t>
            </a:r>
          </a:p>
          <a:p>
            <a:pPr>
              <a:buSzPct val="100000"/>
              <a:defRPr sz="2400"/>
            </a:pPr>
            <a:endParaRPr lang="de-DE" sz="1600" dirty="0"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INHALT VOR SPRACHE:</a:t>
            </a:r>
            <a:r>
              <a:rPr lang="de-D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de-DE" sz="1600" dirty="0">
                <a:latin typeface="Arial Narrow" panose="020B0606020202030204" pitchFamily="34" charset="0"/>
              </a:rPr>
              <a:t>nicht die sprachlichen, sondern die fachlichen Leistungen stehen im Vordergrund.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lang="de-DE" sz="1600" dirty="0"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Rechtschreibfehler und strukturelle Verstöße werden  gekennzeichnet, aber nicht negativ bewertet, solange der Inhalt trotz sprachlicher Fehler zu verstehen ist.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lang="de-DE" sz="1600" dirty="0"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Wenn der Inhalt kaum oder nicht mehr verständlich ist, werden sprachliche Fehler mit einem Punktabzug bewertet.</a:t>
            </a:r>
          </a:p>
          <a:p>
            <a:pPr>
              <a:buSzPct val="100000"/>
              <a:defRPr sz="2400"/>
            </a:pPr>
            <a:endParaRPr lang="de-DE" sz="1600" dirty="0"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Grundlegende Daten und (Fach-)Begriffe sollen korrekt geschrieben sein. </a:t>
            </a:r>
            <a:endParaRPr lang="de-DE" sz="1600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1600" dirty="0">
                <a:solidFill>
                  <a:schemeClr val="tx1"/>
                </a:solidFill>
                <a:latin typeface="Arial Narrow" panose="020B0606020202030204" pitchFamily="34" charset="0"/>
              </a:rPr>
              <a:t>Antworten in der Muttersprache werden akzeptiert, aber nicht forciert.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lang="de-DE" sz="2000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de-DE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E8FB77-2C5B-FAA5-3B05-0787C3578EFC}"/>
              </a:ext>
            </a:extLst>
          </p:cNvPr>
          <p:cNvSpPr txBox="1"/>
          <p:nvPr/>
        </p:nvSpPr>
        <p:spPr bwMode="auto">
          <a:xfrm>
            <a:off x="1052488" y="742063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0627B1-3942-3320-D56C-8BFA067047A2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737711" y="1596214"/>
            <a:ext cx="7272808" cy="441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 sz="2400"/>
            </a:pPr>
            <a:r>
              <a:rPr lang="de-DE" sz="1600" b="1" u="sng" dirty="0">
                <a:latin typeface="Arial Narrow" panose="020B0606020202030204" pitchFamily="34" charset="0"/>
              </a:rPr>
              <a:t>Exkurs</a:t>
            </a:r>
            <a:r>
              <a:rPr lang="de-DE" sz="2000" b="1" dirty="0">
                <a:latin typeface="Arial Narrow" panose="020B0606020202030204" pitchFamily="34" charset="0"/>
              </a:rPr>
              <a:t>: </a:t>
            </a:r>
            <a:r>
              <a:rPr lang="de-DE" sz="1600" b="1" dirty="0">
                <a:latin typeface="Arial Narrow" panose="020B0606020202030204" pitchFamily="34" charset="0"/>
              </a:rPr>
              <a:t>FORMAT VON LEISTUNGSERHEBUNGEN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Aufgrund der angestrebten kommunikativen Kompetenz in der Fremdsprache haben offene Formen der Leistungsüberprüfung (</a:t>
            </a:r>
            <a:r>
              <a:rPr lang="de-DE" sz="1600" dirty="0" err="1">
                <a:latin typeface="Arial Narrow" panose="020B0606020202030204" pitchFamily="34" charset="0"/>
              </a:rPr>
              <a:t>presentations</a:t>
            </a:r>
            <a:r>
              <a:rPr lang="de-DE" sz="1600" dirty="0"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latin typeface="Arial Narrow" panose="020B0606020202030204" pitchFamily="34" charset="0"/>
              </a:rPr>
              <a:t>role</a:t>
            </a:r>
            <a:r>
              <a:rPr lang="de-DE" sz="1600" dirty="0"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latin typeface="Arial Narrow" panose="020B0606020202030204" pitchFamily="34" charset="0"/>
              </a:rPr>
              <a:t>plays</a:t>
            </a:r>
            <a:r>
              <a:rPr lang="de-DE" sz="1600" dirty="0">
                <a:latin typeface="Arial Narrow" panose="020B0606020202030204" pitchFamily="34" charset="0"/>
              </a:rPr>
              <a:t>, etc.) im bilingualen Unterricht einen hohen Stellenwert.</a:t>
            </a:r>
            <a:endParaRPr sz="16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Alternative Formen der Leistungserhebung können als praktischer Leistungsnachweis gewertet werden. </a:t>
            </a:r>
            <a:endParaRPr sz="16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Gruppenbewertungen sind nicht zulässig (individuelle Bewertung)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Transparenz der Bewertung (z.B. Bewertungsbogen oder -kriterien)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Die Art und Weise der Erhebung des Leistungsstandes ist den</a:t>
            </a:r>
            <a:br>
              <a:rPr lang="de-DE" sz="1600" dirty="0">
                <a:latin typeface="Arial Narrow" panose="020B0606020202030204" pitchFamily="34" charset="0"/>
              </a:rPr>
            </a:br>
            <a:r>
              <a:rPr lang="de-DE" sz="1600" dirty="0">
                <a:latin typeface="Arial Narrow" panose="020B0606020202030204" pitchFamily="34" charset="0"/>
              </a:rPr>
              <a:t>Schülerinnen und Schülern vorher bekannt zu geben (§ 52 Absatz 1 Satz 3 </a:t>
            </a:r>
            <a:r>
              <a:rPr lang="de-DE" sz="1600" dirty="0" err="1">
                <a:latin typeface="Arial Narrow" panose="020B0606020202030204" pitchFamily="34" charset="0"/>
              </a:rPr>
              <a:t>BayEUG</a:t>
            </a:r>
            <a:r>
              <a:rPr lang="de-DE" sz="1600" dirty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eventuell Absprache Fachschaft/Klassenkonferenz/Schulleitung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Datenschutz gewährleistet (Anlage 2 Abschnitt 7 </a:t>
            </a:r>
            <a:r>
              <a:rPr lang="de-DE" sz="1600" dirty="0" err="1">
                <a:latin typeface="Arial Narrow" panose="020B0606020202030204" pitchFamily="34" charset="0"/>
              </a:rPr>
              <a:t>BaySchO</a:t>
            </a:r>
            <a:r>
              <a:rPr lang="de-DE" sz="16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1E0610-0C70-109D-5323-17C555F38F01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24486C-3F6A-CB8D-2091-C81881BC61F5}"/>
              </a:ext>
            </a:extLst>
          </p:cNvPr>
          <p:cNvSpPr txBox="1"/>
          <p:nvPr/>
        </p:nvSpPr>
        <p:spPr bwMode="auto">
          <a:xfrm>
            <a:off x="1070875" y="781989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C96C5F-4754-BC9D-822E-8FFC2B6F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1" dirty="0">
                <a:latin typeface="Arial Narrow" panose="020B0606020202030204" pitchFamily="34" charset="0"/>
              </a:rPr>
              <a:t>Scaffolding:</a:t>
            </a:r>
          </a:p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  <a:sym typeface="Wingdings" panose="05000000000000000000" pitchFamily="2" charset="2"/>
              </a:rPr>
              <a:t> Gerüst für Schülerinnen und </a:t>
            </a:r>
          </a:p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  <a:sym typeface="Wingdings" panose="05000000000000000000" pitchFamily="2" charset="2"/>
              </a:rPr>
              <a:t>Schüler </a:t>
            </a:r>
          </a:p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  <a:sym typeface="Wingdings" panose="05000000000000000000" pitchFamily="2" charset="2"/>
              </a:rPr>
              <a:t> notwendig für anspruchsvolle </a:t>
            </a:r>
          </a:p>
          <a:p>
            <a:pPr marL="0" indent="0">
              <a:buNone/>
            </a:pPr>
            <a:r>
              <a:rPr lang="de-DE" sz="1800" dirty="0">
                <a:latin typeface="Arial Narrow" panose="020B0606020202030204" pitchFamily="34" charset="0"/>
                <a:sym typeface="Wingdings" panose="05000000000000000000" pitchFamily="2" charset="2"/>
              </a:rPr>
              <a:t>geographische Themen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2E14D7-0303-70D1-BE44-725F7C2C248F}"/>
              </a:ext>
            </a:extLst>
          </p:cNvPr>
          <p:cNvSpPr txBox="1"/>
          <p:nvPr/>
        </p:nvSpPr>
        <p:spPr bwMode="auto">
          <a:xfrm>
            <a:off x="1052488" y="742063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8EAE2A-971B-10F8-071C-78D51BDB0726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C34E35-9823-D3C7-7B6D-4450DF28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19" y="1097649"/>
            <a:ext cx="395817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0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273" y="1254812"/>
            <a:ext cx="7812360" cy="52965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09D975-B5A7-C338-E962-8500B6FB3A32}"/>
              </a:ext>
            </a:extLst>
          </p:cNvPr>
          <p:cNvSpPr txBox="1"/>
          <p:nvPr/>
        </p:nvSpPr>
        <p:spPr bwMode="auto">
          <a:xfrm>
            <a:off x="1052488" y="742063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FF3509-7EC8-1EBE-9EB4-E68A8823CA3F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595" y="1340768"/>
            <a:ext cx="8073558" cy="51908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E45523-E613-8071-96CF-17E19E6A2A99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332012-DB5A-20CD-4384-6A3E337BBB3D}"/>
              </a:ext>
            </a:extLst>
          </p:cNvPr>
          <p:cNvSpPr txBox="1"/>
          <p:nvPr/>
        </p:nvSpPr>
        <p:spPr bwMode="auto">
          <a:xfrm>
            <a:off x="796606" y="836712"/>
            <a:ext cx="658370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/>
          <p:nvPr/>
        </p:nvSpPr>
        <p:spPr bwMode="auto">
          <a:xfrm>
            <a:off x="683568" y="1700808"/>
            <a:ext cx="7416824" cy="509370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de-DE" sz="2400" u="sng" dirty="0">
                <a:latin typeface="Arial Narrow" panose="020B0606020202030204" pitchFamily="34" charset="0"/>
              </a:rPr>
              <a:t>2. Ideen zur Erleichterung der Unterrichtsplanung</a:t>
            </a:r>
            <a:endParaRPr sz="2400" u="sng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2000" dirty="0"/>
          </a:p>
          <a:p>
            <a:pPr>
              <a:buSzPct val="100000"/>
              <a:defRPr sz="2400"/>
            </a:pPr>
            <a:r>
              <a:rPr lang="de-DE" sz="2400" b="1" dirty="0">
                <a:latin typeface="Arial Narrow" panose="020B0606020202030204" pitchFamily="34" charset="0"/>
              </a:rPr>
              <a:t>2.1 </a:t>
            </a:r>
            <a:r>
              <a:rPr lang="de-DE" sz="2400" b="1" dirty="0" err="1">
                <a:latin typeface="Arial Narrow" panose="020B0606020202030204" pitchFamily="34" charset="0"/>
              </a:rPr>
              <a:t>Liveworksheets</a:t>
            </a:r>
            <a:endParaRPr sz="2400" b="1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17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dirty="0">
                <a:latin typeface="Arial Narrow" panose="020B0606020202030204" pitchFamily="34" charset="0"/>
              </a:rPr>
              <a:t>Umwandlung von traditionellen Arbeitsblättern in interaktive Arbeitsblätter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dirty="0">
                <a:latin typeface="Arial Narrow" panose="020B0606020202030204" pitchFamily="34" charset="0"/>
              </a:rPr>
              <a:t>Bearbeitung der Arbeitsaufträge von Schülerinnen und Schüler online ohne Anmeldung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dirty="0">
                <a:latin typeface="Arial Narrow" panose="020B0606020202030204" pitchFamily="34" charset="0"/>
              </a:rPr>
              <a:t>Typische Aufgabenformen: multiple </a:t>
            </a:r>
            <a:r>
              <a:rPr lang="de-DE" dirty="0" err="1">
                <a:latin typeface="Arial Narrow" panose="020B0606020202030204" pitchFamily="34" charset="0"/>
              </a:rPr>
              <a:t>choice</a:t>
            </a:r>
            <a:r>
              <a:rPr lang="de-DE" dirty="0">
                <a:latin typeface="Arial Narrow" panose="020B0606020202030204" pitchFamily="34" charset="0"/>
              </a:rPr>
              <a:t>, </a:t>
            </a:r>
            <a:r>
              <a:rPr lang="de-DE" dirty="0" err="1">
                <a:latin typeface="Arial Narrow" panose="020B0606020202030204" pitchFamily="34" charset="0"/>
              </a:rPr>
              <a:t>drag</a:t>
            </a:r>
            <a:r>
              <a:rPr lang="de-DE" dirty="0">
                <a:latin typeface="Arial Narrow" panose="020B0606020202030204" pitchFamily="34" charset="0"/>
              </a:rPr>
              <a:t> and </a:t>
            </a:r>
            <a:r>
              <a:rPr lang="de-DE" dirty="0" err="1">
                <a:latin typeface="Arial Narrow" panose="020B0606020202030204" pitchFamily="34" charset="0"/>
              </a:rPr>
              <a:t>drop</a:t>
            </a:r>
            <a:r>
              <a:rPr lang="de-DE" dirty="0">
                <a:latin typeface="Arial Narrow" panose="020B0606020202030204" pitchFamily="34" charset="0"/>
              </a:rPr>
              <a:t>, </a:t>
            </a:r>
            <a:r>
              <a:rPr lang="de-DE" dirty="0" err="1">
                <a:latin typeface="Arial Narrow" panose="020B0606020202030204" pitchFamily="34" charset="0"/>
              </a:rPr>
              <a:t>join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</a:rPr>
              <a:t>with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</a:rPr>
              <a:t>arrows</a:t>
            </a:r>
            <a:endParaRPr lang="de-DE" dirty="0">
              <a:latin typeface="Arial Narrow" panose="020B060602020203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dirty="0">
                <a:latin typeface="Arial Narrow" panose="020B0606020202030204" pitchFamily="34" charset="0"/>
              </a:rPr>
              <a:t>Einige interaktive Arbeitsblätter vorhanden</a:t>
            </a:r>
          </a:p>
          <a:p>
            <a:pPr>
              <a:buSzPct val="100000"/>
              <a:defRPr sz="2400"/>
            </a:pPr>
            <a:r>
              <a:rPr lang="de-DE" dirty="0">
                <a:latin typeface="Arial Narrow" panose="020B0606020202030204" pitchFamily="34" charset="0"/>
              </a:rPr>
              <a:t>https://www.liveworksheets.com/worksheets/en/CLIL_Geography</a:t>
            </a:r>
            <a:endParaRPr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1700" dirty="0"/>
          </a:p>
          <a:p>
            <a:pPr>
              <a:buSzPct val="100000"/>
              <a:defRPr sz="2400"/>
            </a:pPr>
            <a:endParaRPr lang="de-DE" sz="1700"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6B9ABA-BEC0-1D5F-15F4-E9D9D3209815}"/>
              </a:ext>
            </a:extLst>
          </p:cNvPr>
          <p:cNvSpPr txBox="1"/>
          <p:nvPr/>
        </p:nvSpPr>
        <p:spPr bwMode="auto">
          <a:xfrm>
            <a:off x="1259632" y="836712"/>
            <a:ext cx="581439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743221" y="1468855"/>
            <a:ext cx="6624736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latin typeface="Arial Narrow" panose="020B0606020202030204" pitchFamily="34" charset="0"/>
              </a:rPr>
              <a:t>2</a:t>
            </a:r>
            <a:r>
              <a:rPr lang="de-DE" sz="2400" b="1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.2 Chat GPT</a:t>
            </a:r>
            <a:endParaRPr sz="2400" dirty="0">
              <a:latin typeface="Arial Narrow" panose="020B0606020202030204" pitchFamily="34" charset="0"/>
            </a:endParaRPr>
          </a:p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1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285750" marR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dirty="0"/>
              <a:t>empfehlenswert für Unterrichtsvorbereitung</a:t>
            </a:r>
          </a:p>
          <a:p>
            <a:pPr marL="285750" marR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dirty="0"/>
              <a:t>geeignet als Einstieg, Zusammenfassung, …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154802" y="869414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solidFill>
                  <a:srgbClr val="4F7921"/>
                </a:solidFill>
              </a:rPr>
              <a:t>Make it happen - bilingualer Unterricht im Fach Geographie</a:t>
            </a:r>
            <a:endParaRPr lang="de-DE" dirty="0">
              <a:solidFill>
                <a:srgbClr val="4F792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1027FE-4D1C-1C4C-F5E1-4389450A4C0E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4414615-60AC-CDE9-6B17-70C326F1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9" y="3429000"/>
            <a:ext cx="6721360" cy="247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C2C152-CB37-BFC2-9807-1D384B10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3" y="1423707"/>
            <a:ext cx="8027062" cy="40105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B5A7C6-426B-7E56-CA5A-0EFD708F71F5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831F33-5DEC-00BA-8B04-70EFCC30D441}"/>
              </a:ext>
            </a:extLst>
          </p:cNvPr>
          <p:cNvSpPr txBox="1"/>
          <p:nvPr/>
        </p:nvSpPr>
        <p:spPr bwMode="auto">
          <a:xfrm>
            <a:off x="1403648" y="836712"/>
            <a:ext cx="61744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223715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D9959F-7C19-995A-A56A-9322787D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6176"/>
            <a:ext cx="5155204" cy="571027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3B5274D-FDC4-55E7-6109-19C9304CD3BC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A2042E-3019-51C3-DDC6-7D433F662314}"/>
              </a:ext>
            </a:extLst>
          </p:cNvPr>
          <p:cNvSpPr txBox="1"/>
          <p:nvPr/>
        </p:nvSpPr>
        <p:spPr bwMode="auto">
          <a:xfrm>
            <a:off x="920910" y="754775"/>
            <a:ext cx="64087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46349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6CFED0-D54E-C700-5526-4F395880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268760"/>
            <a:ext cx="4536436" cy="53285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91EDDCF-D516-9A21-1882-3131D1DE20B7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ED60D7-3A27-A759-0505-C3EA95D51FD7}"/>
              </a:ext>
            </a:extLst>
          </p:cNvPr>
          <p:cNvSpPr txBox="1"/>
          <p:nvPr/>
        </p:nvSpPr>
        <p:spPr bwMode="auto">
          <a:xfrm>
            <a:off x="827584" y="770537"/>
            <a:ext cx="6858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141392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AGENDA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2"/>
          <p:cNvSpPr txBox="1"/>
          <p:nvPr/>
        </p:nvSpPr>
        <p:spPr bwMode="auto">
          <a:xfrm>
            <a:off x="971600" y="1340768"/>
            <a:ext cx="7200800" cy="53903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1.	</a:t>
            </a:r>
            <a:r>
              <a:rPr lang="de-DE" sz="1600" u="sng" dirty="0">
                <a:latin typeface="Arial Narrow" panose="020B0606020202030204" pitchFamily="34" charset="0"/>
              </a:rPr>
              <a:t>Neue Materialien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1.1	Schnupperstunden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1.2               El Niño: Besprechen eines Videos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	</a:t>
            </a:r>
            <a:r>
              <a:rPr lang="de-DE" sz="1600" u="sng" dirty="0">
                <a:latin typeface="Arial Narrow" panose="020B0606020202030204" pitchFamily="34" charset="0"/>
              </a:rPr>
              <a:t>Ideen zur Erleichterung der Unterrichtsplanung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2.1               Live Worksheets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2.2	Chat GPT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2.3	Taskcards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2.4	FWU Lizenzen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2.5	</a:t>
            </a:r>
            <a:r>
              <a:rPr lang="de-DE" sz="1600" dirty="0" err="1">
                <a:latin typeface="Arial Narrow" panose="020B0606020202030204" pitchFamily="34" charset="0"/>
              </a:rPr>
              <a:t>ChatterPix</a:t>
            </a:r>
            <a:endParaRPr sz="16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3.	</a:t>
            </a:r>
            <a:r>
              <a:rPr lang="de-DE" sz="1600" u="sng" dirty="0">
                <a:latin typeface="Arial Narrow" panose="020B0606020202030204" pitchFamily="34" charset="0"/>
              </a:rPr>
              <a:t>Zusätzliche Angebote 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3.1	Kochrezepte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3.2	Erasmus+</a:t>
            </a:r>
          </a:p>
          <a:p>
            <a:pPr>
              <a:lnSpc>
                <a:spcPct val="150000"/>
              </a:lnSpc>
              <a:defRPr sz="2400" b="1"/>
            </a:pPr>
            <a:r>
              <a:rPr lang="de-DE" sz="1600" dirty="0">
                <a:latin typeface="Arial Narrow" panose="020B0606020202030204" pitchFamily="34" charset="0"/>
              </a:rPr>
              <a:t>4. 	</a:t>
            </a:r>
            <a:r>
              <a:rPr lang="de-DE" sz="1600" u="sng" dirty="0">
                <a:latin typeface="Arial Narrow" panose="020B0606020202030204" pitchFamily="34" charset="0"/>
              </a:rPr>
              <a:t>Fragen, Wünsche, Anregungen</a:t>
            </a:r>
            <a:br>
              <a:rPr lang="de-DE" sz="2000" dirty="0"/>
            </a:b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488059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E52F7E-A4EC-C3AA-091B-56533F26FA61}"/>
              </a:ext>
            </a:extLst>
          </p:cNvPr>
          <p:cNvSpPr txBox="1"/>
          <p:nvPr/>
        </p:nvSpPr>
        <p:spPr bwMode="auto">
          <a:xfrm>
            <a:off x="899592" y="1196752"/>
            <a:ext cx="7416824" cy="560153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2400" b="1" dirty="0">
                <a:latin typeface="Arial Narrow" panose="020B0606020202030204" pitchFamily="34" charset="0"/>
              </a:rPr>
              <a:t>2.3 Taskcards</a:t>
            </a:r>
          </a:p>
          <a:p>
            <a:endParaRPr lang="de-DE" dirty="0"/>
          </a:p>
          <a:p>
            <a:r>
              <a:rPr lang="de-DE" sz="2000" dirty="0">
                <a:latin typeface="Arial Narrow" panose="020B0606020202030204" pitchFamily="34" charset="0"/>
              </a:rPr>
              <a:t>Wozu nutzt man Taskcards.de: 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Erstellen von Pinnwänden, Zeitstrahl, Karten,…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Hochladen von Texten, Bildern, verschiedenen Dateiformaten, Links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>
                <a:latin typeface="Arial Narrow" panose="020B0606020202030204" pitchFamily="34" charset="0"/>
              </a:rPr>
              <a:t>Was unterscheidet sich Taskcards.de von anderen Plattformen: 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Von deutscher Firma entwickelt und betrieben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Server stehen in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Größtmöglicher 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Universell einsetzbar für Bildungseinrichtungen, z. B. zur Bereitstellung von weiterführendem Material, zur Organisation von Lernprozessen, für Projektarbeit, für Hausaufgaben,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Arial Narrow" panose="020B0606020202030204" pitchFamily="34" charset="0"/>
            </a:endParaRP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1E948F-215B-F0D7-8DCC-D08210FF8E97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994AD0-CCC3-951D-FDCE-B86406747AD4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7225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921B89-D3D8-E21A-7AA1-7C7378A0E666}"/>
              </a:ext>
            </a:extLst>
          </p:cNvPr>
          <p:cNvSpPr txBox="1"/>
          <p:nvPr/>
        </p:nvSpPr>
        <p:spPr bwMode="auto">
          <a:xfrm>
            <a:off x="683568" y="1268760"/>
            <a:ext cx="7056784" cy="29546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2400" b="1" dirty="0">
                <a:latin typeface="Arial Narrow" panose="020B0606020202030204" pitchFamily="34" charset="0"/>
              </a:rPr>
              <a:t>2.4 FWU Mediathek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Auswahl zu zahlreichen geographischen Themen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Unter Fremdsprachen, nicht Geographie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Überlegung: Schullizenz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7ACC80E-9774-D946-D516-987706E16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6" y="4077072"/>
            <a:ext cx="6813630" cy="11744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4E8954E-65E1-EEE7-7206-BE3B0A905A5E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609F4F-588A-A297-B68D-1F58718F0086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306110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CC0AE9-9006-DAB6-699D-AC9F22B6992C}"/>
              </a:ext>
            </a:extLst>
          </p:cNvPr>
          <p:cNvSpPr txBox="1"/>
          <p:nvPr/>
        </p:nvSpPr>
        <p:spPr bwMode="auto">
          <a:xfrm>
            <a:off x="611560" y="1052736"/>
            <a:ext cx="6840760" cy="47705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endParaRPr lang="de-DE" sz="2400" b="1" dirty="0">
              <a:latin typeface="Arial Narrow" panose="020B0606020202030204" pitchFamily="34" charset="0"/>
            </a:endParaRPr>
          </a:p>
          <a:p>
            <a:r>
              <a:rPr lang="de-DE" sz="2400" b="1" dirty="0">
                <a:latin typeface="Arial Narrow" panose="020B0606020202030204" pitchFamily="34" charset="0"/>
              </a:rPr>
              <a:t>2.5 </a:t>
            </a:r>
            <a:r>
              <a:rPr lang="de-DE" sz="2400" b="1" dirty="0" err="1">
                <a:latin typeface="Arial Narrow" panose="020B0606020202030204" pitchFamily="34" charset="0"/>
              </a:rPr>
              <a:t>ChatterPix</a:t>
            </a:r>
            <a:endParaRPr lang="de-DE" sz="2400" b="1" dirty="0">
              <a:latin typeface="Arial Narrow" panose="020B0606020202030204" pitchFamily="34" charset="0"/>
            </a:endParaRPr>
          </a:p>
          <a:p>
            <a:endParaRPr lang="de-DE" dirty="0"/>
          </a:p>
          <a:p>
            <a:r>
              <a:rPr lang="de-DE" sz="2000" dirty="0">
                <a:latin typeface="Arial Narrow" panose="020B0606020202030204" pitchFamily="34" charset="0"/>
              </a:rPr>
              <a:t>Wozu nutzt man </a:t>
            </a:r>
            <a:r>
              <a:rPr lang="de-DE" sz="2000" dirty="0" err="1">
                <a:latin typeface="Arial Narrow" panose="020B0606020202030204" pitchFamily="34" charset="0"/>
              </a:rPr>
              <a:t>ChatterPix</a:t>
            </a:r>
            <a:r>
              <a:rPr lang="de-DE" sz="2000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Versprachlichung von Bildern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Arial Narrow" panose="020B0606020202030204" pitchFamily="34" charset="0"/>
            </a:endParaRP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>
                <a:latin typeface="Arial Narrow" panose="020B0606020202030204" pitchFamily="34" charset="0"/>
              </a:rPr>
              <a:t>Was ist das Besondere an </a:t>
            </a:r>
            <a:r>
              <a:rPr lang="de-DE" sz="2000" dirty="0" err="1">
                <a:latin typeface="Arial Narrow" panose="020B0606020202030204" pitchFamily="34" charset="0"/>
              </a:rPr>
              <a:t>ChatterPix</a:t>
            </a:r>
            <a:r>
              <a:rPr lang="de-DE" sz="2000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Intuitive Handhabung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Arial Narrow" panose="020B0606020202030204" pitchFamily="34" charset="0"/>
              </a:rPr>
              <a:t>Foto machen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Arial Narrow" panose="020B0606020202030204" pitchFamily="34" charset="0"/>
              </a:rPr>
              <a:t>Mund einzeichnen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Arial Narrow" panose="020B0606020202030204" pitchFamily="34" charset="0"/>
              </a:rPr>
              <a:t>Eine Nachricht einsprechen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Arial Narrow" panose="020B0606020202030204" pitchFamily="34" charset="0"/>
              </a:rPr>
              <a:t>Bild verschönern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FD367E-3945-4EF5-9C85-B8FC6DCD5661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Ideen zur Erleichterung der Unterrichtsplanung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A8DD13-A050-C83D-B6C9-0CF1B2FCBB12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34634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ssen, Teller enthält.&#10;&#10;Automatisch generierte Beschreibung">
            <a:extLst>
              <a:ext uri="{FF2B5EF4-FFF2-40B4-BE49-F238E27FC236}">
                <a16:creationId xmlns:a16="http://schemas.microsoft.com/office/drawing/2014/main" id="{0072DC02-C8E6-9449-9808-A7225D064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48" y="1412776"/>
            <a:ext cx="2835296" cy="42746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041DE5-5B48-975E-62D8-410955FA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74" y="3335268"/>
            <a:ext cx="2172023" cy="32160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4E42FC-05F4-4A49-BABA-E5B6DDB71CD2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2B5E79-ACA6-AC02-8D7B-26C11C46B8F4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/>
              <a:t>Zusätzliche Angebote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80CEA0-4AF9-2DF8-D681-93D028AD6C7B}"/>
              </a:ext>
            </a:extLst>
          </p:cNvPr>
          <p:cNvSpPr txBox="1"/>
          <p:nvPr/>
        </p:nvSpPr>
        <p:spPr bwMode="auto">
          <a:xfrm>
            <a:off x="884228" y="1257335"/>
            <a:ext cx="5544616" cy="197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u="sng" dirty="0">
                <a:latin typeface="Arial Narrow" panose="020B0606020202030204" pitchFamily="34" charset="0"/>
              </a:rPr>
              <a:t>3.  Zusätzliche Angebote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latin typeface="Arial Narrow" panose="020B0606020202030204" pitchFamily="34" charset="0"/>
              </a:rPr>
              <a:t>3.1 Kochrezepte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Für Nachmittagsstunden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Förderung von interkulturellem Lernen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304939-2A5B-8B5A-5B1C-FFF65F9F3EC7}"/>
              </a:ext>
            </a:extLst>
          </p:cNvPr>
          <p:cNvSpPr txBox="1"/>
          <p:nvPr/>
        </p:nvSpPr>
        <p:spPr bwMode="auto">
          <a:xfrm>
            <a:off x="4746748" y="6021288"/>
            <a:ext cx="2835296" cy="18466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600" dirty="0"/>
              <a:t>Abb. 4: Bilder urheberrechtlich geschützt</a:t>
            </a:r>
          </a:p>
        </p:txBody>
      </p:sp>
    </p:spTree>
    <p:extLst>
      <p:ext uri="{BB962C8B-B14F-4D97-AF65-F5344CB8AC3E}">
        <p14:creationId xmlns:p14="http://schemas.microsoft.com/office/powerpoint/2010/main" val="258672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0B93CD-4FEB-EAAF-191B-CD9AE78DDB4A}"/>
              </a:ext>
            </a:extLst>
          </p:cNvPr>
          <p:cNvSpPr txBox="1"/>
          <p:nvPr/>
        </p:nvSpPr>
        <p:spPr bwMode="auto">
          <a:xfrm>
            <a:off x="971600" y="1268760"/>
            <a:ext cx="3888432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 Narrow" panose="020B0606020202030204" pitchFamily="34" charset="0"/>
              </a:rPr>
              <a:t>Gajar</a:t>
            </a:r>
            <a:r>
              <a:rPr lang="de-DE" dirty="0">
                <a:latin typeface="Arial Narrow" panose="020B0606020202030204" pitchFamily="34" charset="0"/>
              </a:rPr>
              <a:t>-Ka-Halwa: </a:t>
            </a:r>
            <a:r>
              <a:rPr lang="de-DE" dirty="0" err="1">
                <a:latin typeface="Arial Narrow" panose="020B0606020202030204" pitchFamily="34" charset="0"/>
              </a:rPr>
              <a:t>Carrot</a:t>
            </a:r>
            <a:r>
              <a:rPr lang="de-DE" dirty="0">
                <a:latin typeface="Arial Narrow" panose="020B0606020202030204" pitchFamily="34" charset="0"/>
              </a:rPr>
              <a:t> Halwa</a:t>
            </a:r>
          </a:p>
          <a:p>
            <a:r>
              <a:rPr lang="de-DE" dirty="0">
                <a:latin typeface="Arial Narrow" panose="020B0606020202030204" pitchFamily="34" charset="0"/>
              </a:rPr>
              <a:t>Eine superleckere indische Nachspeise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180C72C-A5B1-4A61-A302-7A19D735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38" y="1302722"/>
            <a:ext cx="2592288" cy="49658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077F9-0CE5-85AE-D218-8CB23030609B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/>
              <a:t>Zusätzliche Angebote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B3FE18-B50B-E03A-77F5-0F7CB74C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3" y="1988840"/>
            <a:ext cx="2448272" cy="47751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6E3FBA3-963B-5DA2-793E-C00C1CC8FB58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  <p:extLst>
      <p:ext uri="{BB962C8B-B14F-4D97-AF65-F5344CB8AC3E}">
        <p14:creationId xmlns:p14="http://schemas.microsoft.com/office/powerpoint/2010/main" val="3608978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228D73B-0A18-729F-7166-6B48F2D3A734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225941-6E93-204D-C517-FB6F9A8B4535}"/>
              </a:ext>
            </a:extLst>
          </p:cNvPr>
          <p:cNvSpPr txBox="1"/>
          <p:nvPr/>
        </p:nvSpPr>
        <p:spPr bwMode="auto">
          <a:xfrm>
            <a:off x="971600" y="1484784"/>
            <a:ext cx="4464496" cy="4616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2400" b="1" dirty="0">
                <a:latin typeface="Arial Narrow" panose="020B0606020202030204" pitchFamily="34" charset="0"/>
              </a:rPr>
              <a:t>3.2 Erasmus+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0137FF-A32D-21A7-8681-2C44436EA777}"/>
              </a:ext>
            </a:extLst>
          </p:cNvPr>
          <p:cNvSpPr txBox="1"/>
          <p:nvPr/>
        </p:nvSpPr>
        <p:spPr bwMode="auto">
          <a:xfrm>
            <a:off x="8460432" y="769933"/>
            <a:ext cx="461663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/>
              <a:t>Zusätzliche Angebote</a:t>
            </a:r>
            <a:r>
              <a:rPr lang="de-DE" sz="2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Gesteigerte Attraktivität durch…">
            <a:extLst>
              <a:ext uri="{FF2B5EF4-FFF2-40B4-BE49-F238E27FC236}">
                <a16:creationId xmlns:a16="http://schemas.microsoft.com/office/drawing/2014/main" id="{05AFF031-407A-7C2C-35EE-EFD0B1964FDC}"/>
              </a:ext>
            </a:extLst>
          </p:cNvPr>
          <p:cNvSpPr txBox="1">
            <a:spLocks/>
          </p:cNvSpPr>
          <p:nvPr/>
        </p:nvSpPr>
        <p:spPr>
          <a:xfrm>
            <a:off x="457842" y="2060848"/>
            <a:ext cx="7930582" cy="4104456"/>
          </a:xfrm>
          <a:prstGeom prst="rect">
            <a:avLst/>
          </a:prstGeom>
        </p:spPr>
        <p:txBody>
          <a:bodyPr/>
          <a:lstStyle>
            <a:lvl1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90575" marR="0" indent="-333375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1234439" marR="0" indent="-320039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1727199" marR="0" indent="-3556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2228850" marR="0" indent="-40005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2686050" marR="0" indent="-40005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3143250" marR="0" indent="-40005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3600450" marR="0" indent="-40005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4057650" marR="0" indent="-40005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Tx/>
              <a:buChar char="◆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de-DE" sz="2000" dirty="0">
                <a:latin typeface="Arial Narrow" panose="020B0606020202030204" pitchFamily="34" charset="0"/>
              </a:rPr>
              <a:t>         Gesteigerte Attraktivität durch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Neue Aktivitäten &amp; bestehende fördern lassen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z.B. </a:t>
            </a:r>
            <a:r>
              <a:rPr lang="de-DE" sz="2000" b="1" dirty="0">
                <a:latin typeface="Arial Narrow" panose="020B0606020202030204" pitchFamily="34" charset="0"/>
              </a:rPr>
              <a:t>Experteneinladung</a:t>
            </a:r>
            <a:r>
              <a:rPr lang="de-DE" sz="2000" dirty="0">
                <a:latin typeface="Arial Narrow" panose="020B0606020202030204" pitchFamily="34" charset="0"/>
              </a:rPr>
              <a:t>, </a:t>
            </a:r>
            <a:r>
              <a:rPr lang="de-DE" sz="2000" b="1" dirty="0">
                <a:latin typeface="Arial Narrow" panose="020B0606020202030204" pitchFamily="34" charset="0"/>
              </a:rPr>
              <a:t>Job-Shadowing</a:t>
            </a:r>
            <a:r>
              <a:rPr lang="de-DE" sz="2000" dirty="0">
                <a:latin typeface="Arial Narrow" panose="020B0606020202030204" pitchFamily="34" charset="0"/>
              </a:rPr>
              <a:t>, </a:t>
            </a:r>
            <a:r>
              <a:rPr lang="de-DE" sz="2000" b="1" dirty="0">
                <a:latin typeface="Arial Narrow" panose="020B0606020202030204" pitchFamily="34" charset="0"/>
              </a:rPr>
              <a:t>Hospitation </a:t>
            </a:r>
            <a:r>
              <a:rPr lang="de-DE" sz="2000" dirty="0">
                <a:latin typeface="Arial Narrow" panose="020B0606020202030204" pitchFamily="34" charset="0"/>
              </a:rPr>
              <a:t>(im Ausland / von </a:t>
            </a:r>
            <a:r>
              <a:rPr lang="de-DE" sz="2000" dirty="0" err="1">
                <a:latin typeface="Arial Narrow" panose="020B0606020202030204" pitchFamily="34" charset="0"/>
              </a:rPr>
              <a:t>ausländ</a:t>
            </a:r>
            <a:r>
              <a:rPr lang="de-DE" sz="2000" dirty="0">
                <a:latin typeface="Arial Narrow" panose="020B0606020202030204" pitchFamily="34" charset="0"/>
              </a:rPr>
              <a:t>. Kolleg*innen)</a:t>
            </a:r>
          </a:p>
          <a:p>
            <a:pPr lvl="1">
              <a:buFont typeface="Arial" panose="020B0604020202020204" pitchFamily="34" charset="0"/>
              <a:buChar char="•"/>
              <a:defRPr b="1"/>
            </a:pPr>
            <a:r>
              <a:rPr lang="de-DE" sz="2000" b="1" dirty="0">
                <a:latin typeface="Arial Narrow" panose="020B0606020202030204" pitchFamily="34" charset="0"/>
              </a:rPr>
              <a:t>Auslandsbesuche </a:t>
            </a:r>
            <a:r>
              <a:rPr lang="de-DE" sz="2000" dirty="0">
                <a:latin typeface="Arial Narrow" panose="020B0606020202030204" pitchFamily="34" charset="0"/>
              </a:rPr>
              <a:t>(Lang-/Kurzzeitbesuche)</a:t>
            </a:r>
          </a:p>
          <a:p>
            <a:pPr lvl="1">
              <a:buFont typeface="Arial" panose="020B0604020202020204" pitchFamily="34" charset="0"/>
              <a:buChar char="•"/>
              <a:defRPr b="1"/>
            </a:pPr>
            <a:r>
              <a:rPr lang="de-DE" sz="2000" dirty="0">
                <a:latin typeface="Arial Narrow" panose="020B0606020202030204" pitchFamily="34" charset="0"/>
              </a:rPr>
              <a:t>Mobilität von Lehrkräften und Schülerinnen und Schülern beantragbar</a:t>
            </a:r>
          </a:p>
          <a:p>
            <a:pPr marL="457200" lvl="1" indent="0">
              <a:buNone/>
              <a:defRPr b="1"/>
            </a:pPr>
            <a:r>
              <a:rPr lang="de-DE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 Bilinguale Gruppen können Mobilitäten beantragen</a:t>
            </a:r>
            <a:endParaRPr lang="de-DE" sz="20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Höhere Flexibilität: </a:t>
            </a:r>
            <a:r>
              <a:rPr lang="de-DE" sz="2000" b="1" dirty="0">
                <a:latin typeface="Arial Narrow" panose="020B0606020202030204" pitchFamily="34" charset="0"/>
              </a:rPr>
              <a:t>Partnereinrichtungen</a:t>
            </a:r>
            <a:r>
              <a:rPr lang="de-DE" sz="2000" dirty="0">
                <a:latin typeface="Arial Narrow" panose="020B0606020202030204" pitchFamily="34" charset="0"/>
              </a:rPr>
              <a:t> können fortwährend gewechselt werden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Höhere Fördersätze für Maßnahmen —&gt; </a:t>
            </a:r>
            <a:r>
              <a:rPr lang="de-DE" sz="2000" b="1" dirty="0">
                <a:latin typeface="Arial Narrow" panose="020B0606020202030204" pitchFamily="34" charset="0"/>
              </a:rPr>
              <a:t>Kostendeckung</a:t>
            </a:r>
            <a:r>
              <a:rPr lang="de-DE" sz="2000" dirty="0">
                <a:latin typeface="Arial Narrow" panose="020B0606020202030204" pitchFamily="34" charset="0"/>
              </a:rPr>
              <a:t> gesichert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Kontakt: </a:t>
            </a:r>
            <a:r>
              <a:rPr lang="de-DE" sz="1800" i="1" dirty="0">
                <a:latin typeface="Arial Narrow" panose="020B0606020202030204" pitchFamily="34" charset="0"/>
              </a:rPr>
              <a:t>erasmusplus-schulbildung@isb.bayern.de, bernd.schwarz@isb.bayern.de</a:t>
            </a:r>
          </a:p>
          <a:p>
            <a:pPr marL="457200" lvl="1" indent="0">
              <a:buNone/>
            </a:pPr>
            <a:endParaRPr lang="de-D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2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2051720" y="1916832"/>
            <a:ext cx="5310336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u="sng" dirty="0">
                <a:latin typeface="Arial Narrow" panose="020B0606020202030204" pitchFamily="34" charset="0"/>
              </a:rPr>
              <a:t>4.    Fragen, Wünsche, Anregungen?</a:t>
            </a:r>
            <a:endParaRPr sz="2400" b="1" u="sng" dirty="0"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de-DE" sz="1800" b="1" dirty="0"/>
          </a:p>
          <a:p>
            <a:pPr algn="ctr">
              <a:defRPr/>
            </a:pPr>
            <a:endParaRPr lang="de-DE" sz="1800" b="1" dirty="0"/>
          </a:p>
        </p:txBody>
      </p:sp>
      <p:pic>
        <p:nvPicPr>
          <p:cNvPr id="4" name="Picture 2" descr="C:\Users\di36pir\Filr\Meine Dateien\AK_BILI\08_PORTAL_NEU NEU\00_bildchen\bili-guru\01_IMG_6870_weiß_cut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67966" y="3069928"/>
            <a:ext cx="3808068" cy="1711155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5BDF616-87D3-A24E-599F-D77BFE510CFF}"/>
              </a:ext>
            </a:extLst>
          </p:cNvPr>
          <p:cNvSpPr txBox="1"/>
          <p:nvPr/>
        </p:nvSpPr>
        <p:spPr bwMode="auto">
          <a:xfrm>
            <a:off x="1115616" y="789010"/>
            <a:ext cx="58864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>
                <a:solidFill>
                  <a:srgbClr val="4F7921"/>
                </a:solidFill>
              </a:rPr>
              <a:t>Make</a:t>
            </a:r>
            <a:r>
              <a:rPr lang="de-DE" dirty="0">
                <a:solidFill>
                  <a:srgbClr val="4F7921"/>
                </a:solidFill>
              </a:rPr>
              <a:t>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2339752" y="4294420"/>
            <a:ext cx="374441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>
              <a:defRPr sz="1600">
                <a:solidFill>
                  <a:srgbClr val="A6A6A6"/>
                </a:solidFill>
              </a:defRPr>
            </a:pPr>
            <a:r>
              <a:rPr lang="de-DE" sz="2000">
                <a:solidFill>
                  <a:srgbClr val="339966"/>
                </a:solidFill>
              </a:rPr>
              <a:t>StRin Stefanie Hartl</a:t>
            </a:r>
            <a:endParaRPr lang="de-DE" sz="2000">
              <a:solidFill>
                <a:srgbClr val="339966"/>
              </a:solidFill>
              <a:ea typeface="Verdana"/>
              <a:cs typeface="Verdana"/>
            </a:endParaRPr>
          </a:p>
          <a:p>
            <a:pPr lvl="0">
              <a:defRPr sz="1600">
                <a:solidFill>
                  <a:srgbClr val="A6A6A6"/>
                </a:solidFill>
              </a:defRPr>
            </a:pPr>
            <a:r>
              <a:rPr lang="de-DE" sz="2000">
                <a:solidFill>
                  <a:srgbClr val="339966"/>
                </a:solidFill>
              </a:rPr>
              <a:t>Arbeitskreis Bilingual am ISB</a:t>
            </a:r>
            <a:br>
              <a:rPr lang="de-DE" sz="2000">
                <a:solidFill>
                  <a:srgbClr val="339966"/>
                </a:solidFill>
              </a:rPr>
            </a:br>
            <a:r>
              <a:rPr lang="de-DE" sz="2000">
                <a:solidFill>
                  <a:srgbClr val="339966"/>
                </a:solidFill>
              </a:rPr>
              <a:t>Stefanie.Hartl2@schule.bayern.de</a:t>
            </a:r>
            <a:endParaRPr lang="de-DE" sz="2000" u="sng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85759" y="3874858"/>
            <a:ext cx="1930406" cy="19304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5576" y="3874858"/>
            <a:ext cx="1679229" cy="18547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hteck 4"/>
          <p:cNvSpPr/>
          <p:nvPr/>
        </p:nvSpPr>
        <p:spPr bwMode="auto">
          <a:xfrm>
            <a:off x="827584" y="1916832"/>
            <a:ext cx="6912768" cy="157484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r>
              <a:rPr lang="de-DE" sz="3600" b="1" dirty="0">
                <a:latin typeface="Arial Narrow" panose="020B0606020202030204" pitchFamily="34" charset="0"/>
              </a:rPr>
              <a:t>Vielen Dank für Ihre Aufmerksamkeit!</a:t>
            </a:r>
            <a:endParaRPr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AFEC1E-C9A3-E669-8753-7BA7A925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30312"/>
            <a:ext cx="7704212" cy="5151439"/>
          </a:xfrm>
        </p:spPr>
        <p:txBody>
          <a:bodyPr/>
          <a:lstStyle/>
          <a:p>
            <a:pPr marL="0" indent="0">
              <a:buNone/>
            </a:pPr>
            <a:endParaRPr lang="de-DE" sz="2400" u="sng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400" b="1" u="sng" dirty="0">
                <a:latin typeface="Arial Narrow" panose="020B0606020202030204" pitchFamily="34" charset="0"/>
              </a:rPr>
              <a:t>1. Neue Materialien</a:t>
            </a:r>
            <a:endParaRPr lang="de-DE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Arial Narrow" panose="020B0606020202030204" pitchFamily="34" charset="0"/>
              </a:rPr>
              <a:t>1.1 Schnupperstunden:</a:t>
            </a:r>
          </a:p>
          <a:p>
            <a:pPr marL="0" indent="0">
              <a:buNone/>
            </a:pPr>
            <a:endParaRPr lang="de-DE" sz="24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de-DE" sz="2400" dirty="0">
                <a:latin typeface="Arial Narrow" panose="020B0606020202030204" pitchFamily="34" charset="0"/>
              </a:rPr>
              <a:t>Learningapps Aufgabe zu wichtigen </a:t>
            </a:r>
          </a:p>
          <a:p>
            <a:pPr marL="0" indent="0">
              <a:buNone/>
            </a:pPr>
            <a:r>
              <a:rPr lang="de-DE" sz="2400" dirty="0">
                <a:latin typeface="Arial Narrow" panose="020B0606020202030204" pitchFamily="34" charset="0"/>
              </a:rPr>
              <a:t>     geographischen Fachbegriffen: </a:t>
            </a:r>
            <a:r>
              <a:rPr lang="de-DE" sz="2400" dirty="0" err="1">
                <a:latin typeface="Arial Narrow" panose="020B0606020202030204" pitchFamily="34" charset="0"/>
              </a:rPr>
              <a:t>Important</a:t>
            </a:r>
            <a:r>
              <a:rPr lang="de-DE" sz="2400" dirty="0"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latin typeface="Arial Narrow" panose="020B0606020202030204" pitchFamily="34" charset="0"/>
              </a:rPr>
              <a:t>geographical</a:t>
            </a:r>
            <a:r>
              <a:rPr lang="de-DE" sz="2400" dirty="0"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latin typeface="Arial Narrow" panose="020B0606020202030204" pitchFamily="34" charset="0"/>
              </a:rPr>
              <a:t>terms</a:t>
            </a:r>
            <a:endParaRPr lang="de-DE" sz="24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Zuordnung von Bild und Fachbegriff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Ca. 10 Minuten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Auch im Vorkurs einsetzbar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258BA5-1A5C-F242-DD6E-5308D6FE13D4}"/>
              </a:ext>
            </a:extLst>
          </p:cNvPr>
          <p:cNvSpPr txBox="1"/>
          <p:nvPr/>
        </p:nvSpPr>
        <p:spPr bwMode="auto">
          <a:xfrm>
            <a:off x="488059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4B7C4E-D3E7-F0B5-E83B-5AB5EFF7707D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8B1638-5B34-FE49-8A84-CC40897D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56792"/>
            <a:ext cx="1557335" cy="19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2DCFDA-93B1-7C65-DA13-7406A2D0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82169"/>
            <a:ext cx="4361765" cy="564021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85DD391-CD57-20A1-499E-DEF03E09A687}"/>
              </a:ext>
            </a:extLst>
          </p:cNvPr>
          <p:cNvSpPr txBox="1"/>
          <p:nvPr/>
        </p:nvSpPr>
        <p:spPr bwMode="auto">
          <a:xfrm>
            <a:off x="488059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0632BA-7739-C357-ACBB-BE9C118D85EF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48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944E695-D7FF-FC3C-8B1D-97B4337B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4" y="1206044"/>
            <a:ext cx="8072074" cy="45365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6AF945-90F1-73FD-01A7-E50FA67A1891}"/>
              </a:ext>
            </a:extLst>
          </p:cNvPr>
          <p:cNvSpPr txBox="1"/>
          <p:nvPr/>
        </p:nvSpPr>
        <p:spPr bwMode="auto">
          <a:xfrm>
            <a:off x="1403648" y="836712"/>
            <a:ext cx="63367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6FC221-B665-5A50-6409-8D9A5EEBD8D5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E61937-A6CE-9E7B-65BB-9D88FB2011A8}"/>
              </a:ext>
            </a:extLst>
          </p:cNvPr>
          <p:cNvSpPr txBox="1"/>
          <p:nvPr/>
        </p:nvSpPr>
        <p:spPr bwMode="auto">
          <a:xfrm>
            <a:off x="539552" y="5898177"/>
            <a:ext cx="45720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ISB</a:t>
            </a:r>
            <a:endParaRPr lang="de-DE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8CB625F-923A-93CB-7341-5107CBC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40" y="1160288"/>
            <a:ext cx="6094218" cy="47095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6768401-EF9D-3799-C860-6FC3ECCA9C14}"/>
              </a:ext>
            </a:extLst>
          </p:cNvPr>
          <p:cNvSpPr txBox="1"/>
          <p:nvPr/>
        </p:nvSpPr>
        <p:spPr bwMode="auto">
          <a:xfrm>
            <a:off x="1403648" y="764704"/>
            <a:ext cx="63367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071DE5-003C-4DD4-8A44-03741FDD2CBD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BB435C-BB65-007E-E7B5-2E29FF9C3ECE}"/>
              </a:ext>
            </a:extLst>
          </p:cNvPr>
          <p:cNvSpPr txBox="1"/>
          <p:nvPr/>
        </p:nvSpPr>
        <p:spPr bwMode="auto">
          <a:xfrm>
            <a:off x="1184316" y="5976051"/>
            <a:ext cx="2736304" cy="27699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600" dirty="0" err="1"/>
              <a:t>Abb</a:t>
            </a:r>
            <a:r>
              <a:rPr lang="de-DE" sz="600" dirty="0"/>
              <a:t>: 1: Bilder urheberrechtlich geschützt</a:t>
            </a:r>
          </a:p>
          <a:p>
            <a:r>
              <a:rPr lang="de-DE" sz="600" dirty="0"/>
              <a:t>https://.learningapps.org/</a:t>
            </a:r>
            <a:r>
              <a:rPr lang="de-DE" sz="600" dirty="0" err="1"/>
              <a:t>watch?v</a:t>
            </a:r>
            <a:r>
              <a:rPr lang="de-DE" sz="600" dirty="0"/>
              <a:t>=pgryko16322</a:t>
            </a:r>
          </a:p>
        </p:txBody>
      </p:sp>
    </p:spTree>
    <p:extLst>
      <p:ext uri="{BB962C8B-B14F-4D97-AF65-F5344CB8AC3E}">
        <p14:creationId xmlns:p14="http://schemas.microsoft.com/office/powerpoint/2010/main" val="132696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/>
          <p:nvPr/>
        </p:nvSpPr>
        <p:spPr bwMode="auto">
          <a:xfrm>
            <a:off x="796606" y="1206044"/>
            <a:ext cx="3468019" cy="59708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endParaRPr lang="de-DE" sz="2400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r>
              <a:rPr lang="de-DE" sz="1600" dirty="0">
                <a:latin typeface="Arial Narrow" panose="020B0606020202030204" pitchFamily="34" charset="0"/>
              </a:rPr>
              <a:t>- </a:t>
            </a:r>
            <a:r>
              <a:rPr lang="de-DE" sz="2000" dirty="0">
                <a:latin typeface="Arial Narrow" panose="020B0606020202030204" pitchFamily="34" charset="0"/>
              </a:rPr>
              <a:t>Aufgabe zu wichtigen Sehenswürdigkeiten</a:t>
            </a:r>
          </a:p>
          <a:p>
            <a:pPr>
              <a:buSzPct val="100000"/>
              <a:defRPr sz="2400"/>
            </a:pPr>
            <a:r>
              <a:rPr lang="de-DE" sz="2000" dirty="0" err="1">
                <a:latin typeface="Arial Narrow" panose="020B0606020202030204" pitchFamily="34" charset="0"/>
              </a:rPr>
              <a:t>Where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is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your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teacher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going</a:t>
            </a:r>
            <a:r>
              <a:rPr lang="de-DE" sz="2000" dirty="0">
                <a:latin typeface="Arial Narrow" panose="020B0606020202030204" pitchFamily="34" charset="0"/>
              </a:rPr>
              <a:t> on </a:t>
            </a:r>
            <a:r>
              <a:rPr lang="de-DE" sz="2000" dirty="0" err="1">
                <a:latin typeface="Arial Narrow" panose="020B0606020202030204" pitchFamily="34" charset="0"/>
              </a:rPr>
              <a:t>holiday</a:t>
            </a:r>
            <a:r>
              <a:rPr lang="de-DE" sz="2000" dirty="0">
                <a:latin typeface="Arial Narrow" panose="020B0606020202030204" pitchFamily="34" charset="0"/>
              </a:rPr>
              <a:t>?</a:t>
            </a:r>
          </a:p>
          <a:p>
            <a:pPr>
              <a:buSzPct val="100000"/>
              <a:defRPr sz="2400"/>
            </a:pPr>
            <a:endParaRPr lang="de-DE" sz="2000" b="1" dirty="0">
              <a:latin typeface="Arial Narrow" panose="020B060602020203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2000" dirty="0">
                <a:latin typeface="Arial Narrow" panose="020B0606020202030204" pitchFamily="34" charset="0"/>
              </a:rPr>
              <a:t>Zuordnung von Bild und Sehenswürdigkeit in Partnerarbeit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2000" dirty="0">
                <a:latin typeface="Arial Narrow" panose="020B0606020202030204" pitchFamily="34" charset="0"/>
              </a:rPr>
              <a:t>Internetrecherche zu dazugehörigem Land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lang="de-DE" sz="2000" dirty="0">
                <a:latin typeface="Arial Narrow" panose="020B0606020202030204" pitchFamily="34" charset="0"/>
              </a:rPr>
              <a:t>Dialog über Urlaub</a:t>
            </a:r>
            <a:endParaRPr sz="2000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2400" dirty="0">
              <a:latin typeface="Arial Narrow" panose="020B0606020202030204" pitchFamily="34" charset="0"/>
            </a:endParaRPr>
          </a:p>
          <a:p>
            <a:pPr>
              <a:buSzPct val="100000"/>
              <a:defRPr sz="2400"/>
            </a:pPr>
            <a:endParaRPr lang="de-DE" sz="2000" b="1" dirty="0"/>
          </a:p>
          <a:p>
            <a:pPr>
              <a:buSzPct val="100000"/>
              <a:defRPr sz="2400"/>
            </a:pPr>
            <a:endParaRPr lang="de-DE" sz="2000" b="1" dirty="0"/>
          </a:p>
          <a:p>
            <a:pPr>
              <a:buSzPct val="100000"/>
              <a:defRPr sz="2400"/>
            </a:pPr>
            <a:endParaRPr lang="de-DE" sz="2000"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lang="de-DE" sz="2000" dirty="0"/>
          </a:p>
          <a:p>
            <a:pPr>
              <a:buSzPct val="100000"/>
              <a:defRPr sz="2400"/>
            </a:pPr>
            <a:endParaRPr lang="de-DE" sz="2000" dirty="0"/>
          </a:p>
          <a:p>
            <a:pPr>
              <a:buSzPct val="100000"/>
              <a:defRPr sz="2400"/>
            </a:pPr>
            <a:endParaRPr lang="de-DE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050887-4BA9-B3BA-C0D8-D19EA84D9B9A}"/>
              </a:ext>
            </a:extLst>
          </p:cNvPr>
          <p:cNvSpPr txBox="1"/>
          <p:nvPr/>
        </p:nvSpPr>
        <p:spPr bwMode="auto">
          <a:xfrm>
            <a:off x="1403648" y="836712"/>
            <a:ext cx="63367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C28DB4-A497-CAFC-0E00-3FEAF2AC6E9D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F200B42-8497-CD89-3D5E-0288E40B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1" y="1206044"/>
            <a:ext cx="3907812" cy="540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E3DF547-CEA9-D186-1CBA-B6CF6C88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85600"/>
            <a:ext cx="4007487" cy="5772400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8E693BC-9352-9D8C-34DE-D1DA00EB8C25}"/>
              </a:ext>
            </a:extLst>
          </p:cNvPr>
          <p:cNvCxnSpPr/>
          <p:nvPr/>
        </p:nvCxnSpPr>
        <p:spPr bwMode="auto">
          <a:xfrm flipH="1">
            <a:off x="6156176" y="5373216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08F8C4E-E32A-3443-C40E-2FCE92A9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240" y="4437113"/>
            <a:ext cx="1885566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Scaffolding: Redemittel an die Hand geben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693DDC-D8DB-C1A5-DF06-BD6D7D1BE516}"/>
              </a:ext>
            </a:extLst>
          </p:cNvPr>
          <p:cNvSpPr txBox="1"/>
          <p:nvPr/>
        </p:nvSpPr>
        <p:spPr bwMode="auto">
          <a:xfrm>
            <a:off x="1052488" y="742063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9CBD6E-6FD5-4706-960F-17B7392E9BF1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8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C96C5F-4754-BC9D-822E-8FFC2B6F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Arial Narrow" panose="020B0606020202030204" pitchFamily="34" charset="0"/>
              </a:rPr>
              <a:t>1.2 El Niño: Aufgabe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2E14D7-0303-70D1-BE44-725F7C2C248F}"/>
              </a:ext>
            </a:extLst>
          </p:cNvPr>
          <p:cNvSpPr txBox="1"/>
          <p:nvPr/>
        </p:nvSpPr>
        <p:spPr bwMode="auto">
          <a:xfrm>
            <a:off x="1052488" y="742063"/>
            <a:ext cx="66064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4F7921"/>
                </a:solidFill>
              </a:rPr>
              <a:t>Make </a:t>
            </a:r>
            <a:r>
              <a:rPr lang="de-DE" dirty="0" err="1">
                <a:solidFill>
                  <a:srgbClr val="4F7921"/>
                </a:solidFill>
              </a:rPr>
              <a:t>it</a:t>
            </a:r>
            <a:r>
              <a:rPr lang="de-DE" dirty="0">
                <a:solidFill>
                  <a:srgbClr val="4F7921"/>
                </a:solidFill>
              </a:rPr>
              <a:t> happen - bilingualer Unterricht im Fach Geographie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8EAE2A-971B-10F8-071C-78D51BDB0726}"/>
              </a:ext>
            </a:extLst>
          </p:cNvPr>
          <p:cNvSpPr txBox="1"/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NEUE MATERIALIEN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3CF645-426E-1408-65D8-1F43CDFF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19124"/>
            <a:ext cx="4847279" cy="27315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92AC18-A87D-0144-87C8-8F533736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5420"/>
            <a:ext cx="3221219" cy="2158995"/>
          </a:xfrm>
          <a:prstGeom prst="rect">
            <a:avLst/>
          </a:prstGeom>
        </p:spPr>
      </p:pic>
      <p:pic>
        <p:nvPicPr>
          <p:cNvPr id="10" name="Grafik 9" descr="Ein Bild, das Text, Brief enthält.&#10;&#10;Automatisch generierte Beschreibung">
            <a:extLst>
              <a:ext uri="{FF2B5EF4-FFF2-40B4-BE49-F238E27FC236}">
                <a16:creationId xmlns:a16="http://schemas.microsoft.com/office/drawing/2014/main" id="{22B2C3EE-181C-572B-143F-42B04453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30" y="4242443"/>
            <a:ext cx="2664296" cy="23730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39EB27-1093-8EE3-5B0F-FAAE8740B765}"/>
              </a:ext>
            </a:extLst>
          </p:cNvPr>
          <p:cNvSpPr txBox="1"/>
          <p:nvPr/>
        </p:nvSpPr>
        <p:spPr bwMode="auto">
          <a:xfrm>
            <a:off x="611560" y="4644309"/>
            <a:ext cx="405112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b="1" dirty="0">
                <a:latin typeface="Arial Narrow" panose="020B0606020202030204" pitchFamily="34" charset="0"/>
              </a:rPr>
              <a:t>weiterführende Aufgabe:</a:t>
            </a:r>
            <a:r>
              <a:rPr lang="de-DE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Arial Narrow" panose="020B0606020202030204" pitchFamily="34" charset="0"/>
              </a:rPr>
              <a:t>ein schon bestehendes Video besprechen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AD5301-9D40-EC2B-25F6-76AC88FBB46E}"/>
              </a:ext>
            </a:extLst>
          </p:cNvPr>
          <p:cNvSpPr txBox="1"/>
          <p:nvPr/>
        </p:nvSpPr>
        <p:spPr bwMode="auto">
          <a:xfrm>
            <a:off x="513621" y="5409557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500" dirty="0">
                <a:hlinkClick r:id="rId5"/>
              </a:rPr>
              <a:t>https://www.youtube.com/watch?v=judfx3JHI0k</a:t>
            </a:r>
            <a:endParaRPr lang="de-DE" sz="500" dirty="0"/>
          </a:p>
          <a:p>
            <a:r>
              <a:rPr lang="de-DE" sz="500" dirty="0"/>
              <a:t>Video urheberrechtlich geschützt</a:t>
            </a:r>
          </a:p>
        </p:txBody>
      </p:sp>
    </p:spTree>
    <p:extLst>
      <p:ext uri="{BB962C8B-B14F-4D97-AF65-F5344CB8AC3E}">
        <p14:creationId xmlns:p14="http://schemas.microsoft.com/office/powerpoint/2010/main" val="74833681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andard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andard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DocSecurity>0</DocSecurity>
  <PresentationFormat>Bildschirmpräsentation (4:3)</PresentationFormat>
  <Paragraphs>210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Verdana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Sailer, Ariane</dc:creator>
  <cp:keywords/>
  <dc:description/>
  <cp:lastModifiedBy>Stefanie Hartl</cp:lastModifiedBy>
  <cp:revision>308</cp:revision>
  <dcterms:modified xsi:type="dcterms:W3CDTF">2023-04-18T14:37:23Z</dcterms:modified>
  <cp:category/>
  <dc:identifier/>
  <cp:contentStatus/>
  <dc:language/>
  <cp:version/>
</cp:coreProperties>
</file>