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98" r:id="rId3"/>
    <p:sldId id="299" r:id="rId4"/>
    <p:sldId id="300" r:id="rId5"/>
    <p:sldId id="313" r:id="rId6"/>
    <p:sldId id="301" r:id="rId7"/>
    <p:sldId id="314" r:id="rId8"/>
    <p:sldId id="315" r:id="rId9"/>
    <p:sldId id="316" r:id="rId10"/>
    <p:sldId id="317" r:id="rId11"/>
    <p:sldId id="318" r:id="rId12"/>
    <p:sldId id="259" r:id="rId13"/>
    <p:sldId id="302" r:id="rId14"/>
    <p:sldId id="260" r:id="rId15"/>
    <p:sldId id="303" r:id="rId16"/>
    <p:sldId id="304" r:id="rId17"/>
    <p:sldId id="305" r:id="rId18"/>
    <p:sldId id="306" r:id="rId19"/>
    <p:sldId id="307" r:id="rId20"/>
    <p:sldId id="308" r:id="rId21"/>
    <p:sldId id="309" r:id="rId22"/>
    <p:sldId id="310" r:id="rId23"/>
    <p:sldId id="311" r:id="rId24"/>
    <p:sldId id="312" r:id="rId25"/>
    <p:sldId id="294" r:id="rId26"/>
    <p:sldId id="295" r:id="rId27"/>
    <p:sldId id="296" r:id="rId28"/>
  </p:sldIdLst>
  <p:sldSz cx="9144000" cy="6858000" type="screen4x3"/>
  <p:notesSz cx="9144000" cy="6858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BE4F85-BF09-0AD3-12C2-011C963F1C55}">
  <a:tblStyle styleId="{B2BE4F85-BF09-0AD3-12C2-011C963F1C55}" styleName="Keine Formatvorlage, kein Raster">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EDFA9D97-F0ED-D541-949A-6B82E384C6B9}" type="datetimeFigureOut">
              <a:rPr lang="de-DE"/>
              <a:t>02.05.2023</a:t>
            </a:fld>
            <a:endParaRPr lang="de-DE"/>
          </a:p>
        </p:txBody>
      </p:sp>
      <p:sp>
        <p:nvSpPr>
          <p:cNvPr id="4" name="Folienbildplatzhalter 3"/>
          <p:cNvSpPr>
            <a:spLocks noGrp="1" noRot="1" noChangeAspect="1"/>
          </p:cNvSpPr>
          <p:nvPr>
            <p:ph type="sldImg" idx="2"/>
          </p:nvPr>
        </p:nvSpPr>
        <p:spPr bwMode="auto">
          <a:xfrm>
            <a:off x="3028950" y="857250"/>
            <a:ext cx="3086100" cy="23145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745D146C-87EE-2E4F-A52D-CD72764FFCB7}"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45D146C-87EE-2E4F-A52D-CD72764FFCB7}" type="slidenum">
              <a:rPr lang="de-DE" smtClean="0"/>
              <a:t>9</a:t>
            </a:fld>
            <a:endParaRPr lang="de-DE"/>
          </a:p>
        </p:txBody>
      </p:sp>
    </p:spTree>
    <p:extLst>
      <p:ext uri="{BB962C8B-B14F-4D97-AF65-F5344CB8AC3E}">
        <p14:creationId xmlns:p14="http://schemas.microsoft.com/office/powerpoint/2010/main" val="396034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45D146C-87EE-2E4F-A52D-CD72764FFCB7}" type="slidenum">
              <a:rPr lang="de-DE" smtClean="0"/>
              <a:t>10</a:t>
            </a:fld>
            <a:endParaRPr lang="de-DE"/>
          </a:p>
        </p:txBody>
      </p:sp>
    </p:spTree>
    <p:extLst>
      <p:ext uri="{BB962C8B-B14F-4D97-AF65-F5344CB8AC3E}">
        <p14:creationId xmlns:p14="http://schemas.microsoft.com/office/powerpoint/2010/main" val="258667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45D146C-87EE-2E4F-A52D-CD72764FFCB7}" type="slidenum">
              <a:rPr lang="de-DE" smtClean="0"/>
              <a:t>11</a:t>
            </a:fld>
            <a:endParaRPr lang="de-DE"/>
          </a:p>
        </p:txBody>
      </p:sp>
    </p:spTree>
    <p:extLst>
      <p:ext uri="{BB962C8B-B14F-4D97-AF65-F5344CB8AC3E}">
        <p14:creationId xmlns:p14="http://schemas.microsoft.com/office/powerpoint/2010/main" val="204018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45D146C-87EE-2E4F-A52D-CD72764FFCB7}" type="slidenum">
              <a:rPr lang="de-DE" smtClean="0"/>
              <a:t>24</a:t>
            </a:fld>
            <a:endParaRPr lang="de-DE"/>
          </a:p>
        </p:txBody>
      </p:sp>
    </p:spTree>
    <p:extLst>
      <p:ext uri="{BB962C8B-B14F-4D97-AF65-F5344CB8AC3E}">
        <p14:creationId xmlns:p14="http://schemas.microsoft.com/office/powerpoint/2010/main" val="76878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x" userDrawn="1">
  <p:cSld name="Abschnitts- überschrif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722312" y="4406900"/>
            <a:ext cx="7772401" cy="1362075"/>
          </a:xfrm>
          <a:prstGeom prst="rect">
            <a:avLst/>
          </a:prstGeom>
        </p:spPr>
        <p:txBody>
          <a:bodyPr>
            <a:normAutofit/>
          </a:bodyPr>
          <a:lstStyle>
            <a:lvl1pPr>
              <a:defRPr sz="4000" b="1" cap="all"/>
            </a:lvl1pPr>
          </a:lstStyle>
          <a:p>
            <a:pPr>
              <a:defRPr/>
            </a:pPr>
            <a:r>
              <a:t>Titeltext</a:t>
            </a:r>
          </a:p>
        </p:txBody>
      </p:sp>
      <p:sp>
        <p:nvSpPr>
          <p:cNvPr id="5" name="Textebene 1…"/>
          <p:cNvSpPr>
            <a:spLocks noGrp="1"/>
          </p:cNvSpPr>
          <p:nvPr>
            <p:ph type="body" sz="quarter" idx="1"/>
          </p:nvPr>
        </p:nvSpPr>
        <p:spPr bwMode="auto">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Zwei Inhalte">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684212" y="1230312"/>
            <a:ext cx="8002588" cy="1143001"/>
          </a:xfrm>
          <a:prstGeom prst="rect">
            <a:avLst/>
          </a:prstGeom>
        </p:spPr>
        <p:txBody>
          <a:bodyPr>
            <a:normAutofit/>
          </a:bodyPr>
          <a:lstStyle/>
          <a:p>
            <a:pPr>
              <a:defRPr/>
            </a:pPr>
            <a:r>
              <a:t>Titeltext</a:t>
            </a:r>
          </a:p>
        </p:txBody>
      </p:sp>
      <p:sp>
        <p:nvSpPr>
          <p:cNvPr id="5" name="Textebene 1…"/>
          <p:cNvSpPr>
            <a:spLocks noGrp="1"/>
          </p:cNvSpPr>
          <p:nvPr>
            <p:ph type="body" sz="half" idx="1"/>
          </p:nvPr>
        </p:nvSpPr>
        <p:spPr bwMode="auto">
          <a:xfrm>
            <a:off x="684212" y="2555875"/>
            <a:ext cx="3924301" cy="3825875"/>
          </a:xfrm>
          <a:prstGeom prst="rect">
            <a:avLst/>
          </a:prstGeom>
        </p:spPr>
        <p:txBody>
          <a:bodyPr>
            <a:normAutofit/>
          </a:bodyPr>
          <a:lstStyle>
            <a:lvl5pPr marL="2184400" indent="-355600"/>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Leer">
    <p:spTree>
      <p:nvGrpSpPr>
        <p:cNvPr id="1" name=""/>
        <p:cNvGrpSpPr/>
        <p:nvPr/>
      </p:nvGrpSpPr>
      <p:grpSpPr bwMode="auto">
        <a:xfrm>
          <a:off x="0" y="0"/>
          <a:ext cx="0" cy="0"/>
          <a:chOff x="0" y="0"/>
          <a:chExt cx="0" cy="0"/>
        </a:xfrm>
      </p:grpSpPr>
      <p:sp>
        <p:nvSpPr>
          <p:cNvPr id="4"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Inhalt mit Überschrif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457200" y="1055633"/>
            <a:ext cx="3008314" cy="1162051"/>
          </a:xfrm>
          <a:prstGeom prst="rect">
            <a:avLst/>
          </a:prstGeom>
        </p:spPr>
        <p:txBody>
          <a:bodyPr anchor="b">
            <a:normAutofit/>
          </a:bodyPr>
          <a:lstStyle>
            <a:lvl1pPr>
              <a:defRPr sz="2000" b="1"/>
            </a:lvl1pPr>
          </a:lstStyle>
          <a:p>
            <a:pPr>
              <a:defRPr/>
            </a:pPr>
            <a:r>
              <a:t>Titeltext</a:t>
            </a:r>
          </a:p>
        </p:txBody>
      </p:sp>
      <p:sp>
        <p:nvSpPr>
          <p:cNvPr id="5" name="Textebene 1…"/>
          <p:cNvSpPr>
            <a:spLocks noGrp="1"/>
          </p:cNvSpPr>
          <p:nvPr>
            <p:ph type="body" idx="1"/>
          </p:nvPr>
        </p:nvSpPr>
        <p:spPr bwMode="auto">
          <a:xfrm>
            <a:off x="3575050" y="1055633"/>
            <a:ext cx="5111750" cy="5070531"/>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 name="Textplatzhalter 3"/>
          <p:cNvSpPr>
            <a:spLocks noGrp="1"/>
          </p:cNvSpPr>
          <p:nvPr>
            <p:ph type="body" sz="quarter" idx="13"/>
          </p:nvPr>
        </p:nvSpPr>
        <p:spPr bwMode="auto">
          <a:xfrm>
            <a:off x="457199" y="2217683"/>
            <a:ext cx="3008315" cy="3908481"/>
          </a:xfrm>
          <a:prstGeom prst="rect">
            <a:avLst/>
          </a:prstGeom>
        </p:spPr>
        <p:txBody>
          <a:bodyPr>
            <a:normAutofit/>
          </a:bodyPr>
          <a:lstStyle/>
          <a:p>
            <a:pPr marL="0" indent="0">
              <a:spcBef>
                <a:spcPts val="300"/>
              </a:spcBef>
              <a:buSzTx/>
              <a:buNone/>
              <a:defRPr sz="1400"/>
            </a:pPr>
            <a:endParaRP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Bild mit Überschrift">
    <p:spTree>
      <p:nvGrpSpPr>
        <p:cNvPr id="1" name=""/>
        <p:cNvGrpSpPr/>
        <p:nvPr/>
      </p:nvGrpSpPr>
      <p:grpSpPr bwMode="auto">
        <a:xfrm>
          <a:off x="0" y="0"/>
          <a:ext cx="0" cy="0"/>
          <a:chOff x="0" y="0"/>
          <a:chExt cx="0" cy="0"/>
        </a:xfrm>
      </p:grpSpPr>
      <p:sp>
        <p:nvSpPr>
          <p:cNvPr id="4" name="Titeltext"/>
          <p:cNvSpPr>
            <a:spLocks noGrp="1"/>
          </p:cNvSpPr>
          <p:nvPr>
            <p:ph type="title"/>
          </p:nvPr>
        </p:nvSpPr>
        <p:spPr bwMode="auto">
          <a:xfrm>
            <a:off x="1792288" y="4800600"/>
            <a:ext cx="5486401" cy="566738"/>
          </a:xfrm>
          <a:prstGeom prst="rect">
            <a:avLst/>
          </a:prstGeom>
        </p:spPr>
        <p:txBody>
          <a:bodyPr anchor="b">
            <a:normAutofit/>
          </a:bodyPr>
          <a:lstStyle>
            <a:lvl1pPr>
              <a:defRPr sz="2000" b="1"/>
            </a:lvl1pPr>
          </a:lstStyle>
          <a:p>
            <a:pPr>
              <a:defRPr/>
            </a:pPr>
            <a:r>
              <a:t>Titeltext</a:t>
            </a:r>
          </a:p>
        </p:txBody>
      </p:sp>
      <p:sp>
        <p:nvSpPr>
          <p:cNvPr id="5" name="Bildplatzhalter 2"/>
          <p:cNvSpPr>
            <a:spLocks noGrp="1"/>
          </p:cNvSpPr>
          <p:nvPr>
            <p:ph type="pic" sz="half" idx="13"/>
          </p:nvPr>
        </p:nvSpPr>
        <p:spPr bwMode="auto">
          <a:xfrm>
            <a:off x="1792288" y="935421"/>
            <a:ext cx="5486401" cy="3792155"/>
          </a:xfrm>
          <a:prstGeom prst="rect">
            <a:avLst/>
          </a:prstGeom>
        </p:spPr>
        <p:txBody>
          <a:bodyPr lIns="91439" rIns="91439"/>
          <a:lstStyle/>
          <a:p>
            <a:pPr>
              <a:defRPr/>
            </a:pPr>
            <a:endParaRPr/>
          </a:p>
        </p:txBody>
      </p:sp>
      <p:sp>
        <p:nvSpPr>
          <p:cNvPr id="6" name="Textebene 1…"/>
          <p:cNvSpPr>
            <a:spLocks noGrp="1"/>
          </p:cNvSpPr>
          <p:nvPr>
            <p:ph type="body" sz="quarter" idx="1"/>
          </p:nvPr>
        </p:nvSpPr>
        <p:spPr bwMode="auto">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7"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 userDrawn="1">
  <p:cSld name="Inhalt">
    <p:spTree>
      <p:nvGrpSpPr>
        <p:cNvPr id="1" name=""/>
        <p:cNvGrpSpPr/>
        <p:nvPr/>
      </p:nvGrpSpPr>
      <p:grpSpPr bwMode="auto">
        <a:xfrm>
          <a:off x="0" y="0"/>
          <a:ext cx="0" cy="0"/>
          <a:chOff x="0" y="0"/>
          <a:chExt cx="0" cy="0"/>
        </a:xfrm>
      </p:grpSpPr>
      <p:sp>
        <p:nvSpPr>
          <p:cNvPr id="4" name="Textebene 1…"/>
          <p:cNvSpPr>
            <a:spLocks noGrp="1"/>
          </p:cNvSpPr>
          <p:nvPr>
            <p:ph type="body" idx="1"/>
          </p:nvPr>
        </p:nvSpPr>
        <p:spPr bwMode="auto">
          <a:xfrm>
            <a:off x="684212" y="1230312"/>
            <a:ext cx="8002588" cy="5151439"/>
          </a:xfrm>
          <a:prstGeom prst="rect">
            <a:avLst/>
          </a:prstGeom>
        </p:spPr>
        <p:txBody>
          <a:bodyPr>
            <a:normAutofit/>
          </a:body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 name="Foliennummer"/>
          <p:cNvSpPr>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bwMode="auto">
        <a:xfrm>
          <a:off x="0" y="0"/>
          <a:ext cx="0" cy="0"/>
          <a:chOff x="0" y="0"/>
          <a:chExt cx="0" cy="0"/>
        </a:xfrm>
      </p:grpSpPr>
      <p:pic>
        <p:nvPicPr>
          <p:cNvPr id="4" name="Grafik 1" descr="Grafik 1"/>
          <p:cNvPicPr>
            <a:picLocks noChangeAspect="1"/>
          </p:cNvPicPr>
          <p:nvPr/>
        </p:nvPicPr>
        <p:blipFill>
          <a:blip r:embed="rId8"/>
          <a:stretch/>
        </p:blipFill>
        <p:spPr bwMode="auto">
          <a:xfrm>
            <a:off x="0" y="0"/>
            <a:ext cx="9144000" cy="6858000"/>
          </a:xfrm>
          <a:prstGeom prst="rect">
            <a:avLst/>
          </a:prstGeom>
          <a:ln w="12700">
            <a:miter lim="400000"/>
          </a:ln>
        </p:spPr>
      </p:pic>
      <p:sp>
        <p:nvSpPr>
          <p:cNvPr id="5" name="Titeltext"/>
          <p:cNvSpPr>
            <a:spLocks noGrp="1"/>
          </p:cNvSpPr>
          <p:nvPr>
            <p:ph type="title"/>
          </p:nvPr>
        </p:nvSpPr>
        <p:spPr bwMode="auto">
          <a:xfrm>
            <a:off x="457200" y="274637"/>
            <a:ext cx="8229600" cy="1325563"/>
          </a:xfrm>
          <a:prstGeom prst="rect">
            <a:avLst/>
          </a:prstGeom>
          <a:ln w="12700">
            <a:miter lim="400000"/>
          </a:ln>
        </p:spPr>
        <p:txBody>
          <a:bodyPr lIns="45719" rIns="45719"/>
          <a:lstStyle/>
          <a:p>
            <a:pPr>
              <a:defRPr/>
            </a:pPr>
            <a:r>
              <a:t>Titeltext</a:t>
            </a:r>
          </a:p>
        </p:txBody>
      </p:sp>
      <p:sp>
        <p:nvSpPr>
          <p:cNvPr id="6" name="Textebene 1…"/>
          <p:cNvSpPr>
            <a:spLocks noGrp="1"/>
          </p:cNvSpPr>
          <p:nvPr>
            <p:ph type="body" idx="1"/>
          </p:nvPr>
        </p:nvSpPr>
        <p:spPr bwMode="auto">
          <a:xfrm>
            <a:off x="457200" y="1600200"/>
            <a:ext cx="8229600" cy="5257800"/>
          </a:xfrm>
          <a:prstGeom prst="rect">
            <a:avLst/>
          </a:prstGeom>
          <a:ln w="12700">
            <a:miter lim="400000"/>
          </a:ln>
        </p:spPr>
        <p:txBody>
          <a:bodyPr lIns="45719" rIns="45719"/>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7" name="Foliennummer"/>
          <p:cNvSpPr>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lvl1pPr algn="r">
              <a:defRPr sz="1400">
                <a:latin typeface="Verdana"/>
                <a:ea typeface="Verdana"/>
                <a:cs typeface="Verdana"/>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p:titleStyle>
    <p:bodyStyle>
      <a:lvl1pPr marL="342900" marR="0" indent="-3429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1pPr>
      <a:lvl2pPr marL="790575" marR="0" indent="-333375"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2pPr>
      <a:lvl3pPr marL="1234439" marR="0" indent="-320039"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3pPr>
      <a:lvl4pPr marL="1727199" marR="0" indent="-3556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4pPr>
      <a:lvl5pPr marL="22288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5pPr>
      <a:lvl6pPr marL="26860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6pPr>
      <a:lvl7pPr marL="31432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7pPr>
      <a:lvl8pPr marL="36004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8pPr>
      <a:lvl9pPr marL="40576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9pPr>
    </p:bodyStyle>
    <p:otherStyle>
      <a:lvl1pPr marL="0" marR="0" indent="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sheg.stanford.edu/" TargetMode="External"/><Relationship Id="rId7" Type="http://schemas.openxmlformats.org/officeDocument/2006/relationships/hyperlink" Target="https://chat.openai.com/chat" TargetMode="External"/><Relationship Id="rId2" Type="http://schemas.openxmlformats.org/officeDocument/2006/relationships/hyperlink" Target="http://www.bilingual.bayern.de/" TargetMode="External"/><Relationship Id="rId1" Type="http://schemas.openxmlformats.org/officeDocument/2006/relationships/slideLayout" Target="../slideLayouts/slideLayout3.xml"/><Relationship Id="rId6" Type="http://schemas.openxmlformats.org/officeDocument/2006/relationships/hyperlink" Target="https://www.bbc.co.uk/bitesize" TargetMode="External"/><Relationship Id="rId5" Type="http://schemas.openxmlformats.org/officeDocument/2006/relationships/hyperlink" Target="https://www.activehistory.co.uk/" TargetMode="External"/><Relationship Id="rId4" Type="http://schemas.openxmlformats.org/officeDocument/2006/relationships/hyperlink" Target="https://sourcebooks.fordham.ed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lernplattform.mebis.bayern.de/course/view.php?id=131252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noChangeArrowheads="1"/>
          </p:cNvPicPr>
          <p:nvPr/>
        </p:nvPicPr>
        <p:blipFill>
          <a:blip r:embed="rId2"/>
          <a:stretch/>
        </p:blipFill>
        <p:spPr bwMode="auto">
          <a:xfrm>
            <a:off x="4169766" y="4145157"/>
            <a:ext cx="1092498" cy="1206714"/>
          </a:xfrm>
          <a:prstGeom prst="rect">
            <a:avLst/>
          </a:prstGeom>
          <a:noFill/>
          <a:ln>
            <a:noFill/>
          </a:ln>
        </p:spPr>
      </p:pic>
      <p:sp>
        <p:nvSpPr>
          <p:cNvPr id="5" name="Textfeld 5"/>
          <p:cNvSpPr/>
          <p:nvPr/>
        </p:nvSpPr>
        <p:spPr bwMode="auto">
          <a:xfrm>
            <a:off x="971598" y="1484784"/>
            <a:ext cx="7489119" cy="2139045"/>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sz="2800" b="1" dirty="0">
                <a:solidFill>
                  <a:srgbClr val="339966"/>
                </a:solidFill>
              </a:rPr>
              <a:t> </a:t>
            </a:r>
            <a:r>
              <a:rPr sz="1800" b="0" i="0" u="none" dirty="0">
                <a:solidFill>
                  <a:srgbClr val="339966"/>
                </a:solidFill>
                <a:latin typeface="Calibri"/>
                <a:ea typeface="Calibri"/>
                <a:cs typeface="Calibri"/>
              </a:rPr>
              <a:t> </a:t>
            </a:r>
            <a:r>
              <a:rPr sz="2400" b="1" i="0" u="none" dirty="0">
                <a:solidFill>
                  <a:srgbClr val="339966"/>
                </a:solidFill>
                <a:latin typeface="Calibri"/>
                <a:ea typeface="Calibri"/>
                <a:cs typeface="Calibri"/>
              </a:rPr>
              <a:t>Make it happen – </a:t>
            </a:r>
            <a:r>
              <a:rPr sz="2400" b="1" i="0" u="none" dirty="0" err="1">
                <a:solidFill>
                  <a:srgbClr val="339966"/>
                </a:solidFill>
                <a:latin typeface="Calibri"/>
                <a:ea typeface="Calibri"/>
                <a:cs typeface="Calibri"/>
              </a:rPr>
              <a:t>bilingualer</a:t>
            </a:r>
            <a:r>
              <a:rPr sz="2400" b="1" i="0" u="none" dirty="0">
                <a:solidFill>
                  <a:srgbClr val="339966"/>
                </a:solidFill>
                <a:latin typeface="Calibri"/>
                <a:ea typeface="Calibri"/>
                <a:cs typeface="Calibri"/>
              </a:rPr>
              <a:t> </a:t>
            </a:r>
            <a:r>
              <a:rPr sz="2400" b="1" i="0" u="none" dirty="0" err="1">
                <a:solidFill>
                  <a:srgbClr val="339966"/>
                </a:solidFill>
                <a:latin typeface="Calibri"/>
                <a:ea typeface="Calibri"/>
                <a:cs typeface="Calibri"/>
              </a:rPr>
              <a:t>Unterricht</a:t>
            </a:r>
            <a:r>
              <a:rPr sz="2400" b="1" i="0" u="none" dirty="0">
                <a:solidFill>
                  <a:srgbClr val="339966"/>
                </a:solidFill>
                <a:latin typeface="Calibri"/>
                <a:ea typeface="Calibri"/>
                <a:cs typeface="Calibri"/>
              </a:rPr>
              <a:t> </a:t>
            </a:r>
            <a:r>
              <a:rPr sz="2400" b="1" i="0" u="none" dirty="0" err="1">
                <a:solidFill>
                  <a:srgbClr val="339966"/>
                </a:solidFill>
                <a:latin typeface="Calibri"/>
                <a:ea typeface="Calibri"/>
                <a:cs typeface="Calibri"/>
              </a:rPr>
              <a:t>im</a:t>
            </a:r>
            <a:r>
              <a:rPr sz="2400" b="1" i="0" u="none" dirty="0">
                <a:solidFill>
                  <a:srgbClr val="339966"/>
                </a:solidFill>
                <a:latin typeface="Calibri"/>
                <a:ea typeface="Calibri"/>
                <a:cs typeface="Calibri"/>
              </a:rPr>
              <a:t> </a:t>
            </a:r>
            <a:r>
              <a:rPr sz="2400" b="1" i="0" u="none" dirty="0" err="1">
                <a:solidFill>
                  <a:srgbClr val="339966"/>
                </a:solidFill>
                <a:latin typeface="Calibri"/>
                <a:ea typeface="Calibri"/>
                <a:cs typeface="Calibri"/>
              </a:rPr>
              <a:t>Fach</a:t>
            </a:r>
            <a:r>
              <a:rPr sz="2400" b="1" i="0" u="none" dirty="0">
                <a:solidFill>
                  <a:srgbClr val="339966"/>
                </a:solidFill>
                <a:latin typeface="Calibri"/>
                <a:ea typeface="Calibri"/>
                <a:cs typeface="Calibri"/>
              </a:rPr>
              <a:t> </a:t>
            </a:r>
            <a:r>
              <a:rPr lang="de-DE" sz="2400" b="1" dirty="0">
                <a:solidFill>
                  <a:srgbClr val="339966"/>
                </a:solidFill>
                <a:latin typeface="Calibri"/>
                <a:ea typeface="Calibri"/>
                <a:cs typeface="Calibri"/>
              </a:rPr>
              <a:t>Geschichte</a:t>
            </a:r>
            <a:endParaRPr dirty="0"/>
          </a:p>
          <a:p>
            <a:pPr marL="0" marR="0" indent="0" algn="ctr" defTabSz="914400">
              <a:lnSpc>
                <a:spcPct val="100000"/>
              </a:lnSpc>
              <a:spcBef>
                <a:spcPts val="0"/>
              </a:spcBef>
              <a:spcAft>
                <a:spcPts val="0"/>
              </a:spcAft>
              <a:buClrTx/>
              <a:buSzTx/>
              <a:buFontTx/>
              <a:buNone/>
              <a:defRPr/>
            </a:pPr>
            <a:endParaRPr lang="de-DE" sz="1000" dirty="0">
              <a:solidFill>
                <a:srgbClr val="339966"/>
              </a:solidFill>
            </a:endParaRPr>
          </a:p>
          <a:p>
            <a:pPr marR="0" algn="ctr" defTabSz="914400">
              <a:lnSpc>
                <a:spcPct val="100000"/>
              </a:lnSpc>
              <a:spcBef>
                <a:spcPts val="0"/>
              </a:spcBef>
              <a:spcAft>
                <a:spcPts val="0"/>
              </a:spcAft>
              <a:buClrTx/>
              <a:buSzTx/>
              <a:defRPr/>
            </a:pPr>
            <a:r>
              <a:rPr lang="de-DE" sz="2000" dirty="0">
                <a:solidFill>
                  <a:srgbClr val="339966"/>
                </a:solidFill>
              </a:rPr>
              <a:t>REALSCHULE BAYERN </a:t>
            </a:r>
            <a:endParaRPr dirty="0"/>
          </a:p>
          <a:p>
            <a:pPr marR="0" algn="ctr" defTabSz="914400">
              <a:lnSpc>
                <a:spcPct val="100000"/>
              </a:lnSpc>
              <a:spcBef>
                <a:spcPts val="0"/>
              </a:spcBef>
              <a:spcAft>
                <a:spcPts val="0"/>
              </a:spcAft>
              <a:buClrTx/>
              <a:buSzTx/>
              <a:defRPr/>
            </a:pPr>
            <a:endParaRPr lang="de-DE" sz="2000" dirty="0">
              <a:solidFill>
                <a:srgbClr val="339966"/>
              </a:solidFill>
            </a:endParaRPr>
          </a:p>
          <a:p>
            <a:pPr marR="0" algn="ctr" defTabSz="914400">
              <a:lnSpc>
                <a:spcPct val="100000"/>
              </a:lnSpc>
              <a:spcBef>
                <a:spcPts val="0"/>
              </a:spcBef>
              <a:spcAft>
                <a:spcPts val="0"/>
              </a:spcAft>
              <a:buClrTx/>
              <a:buSzTx/>
              <a:defRPr/>
            </a:pPr>
            <a:endParaRPr lang="de-DE" sz="2000" dirty="0">
              <a:solidFill>
                <a:srgbClr val="339966"/>
              </a:solidFill>
            </a:endParaRPr>
          </a:p>
          <a:p>
            <a:pPr marR="0" algn="ctr" defTabSz="914400">
              <a:lnSpc>
                <a:spcPct val="100000"/>
              </a:lnSpc>
              <a:spcBef>
                <a:spcPts val="0"/>
              </a:spcBef>
              <a:spcAft>
                <a:spcPts val="0"/>
              </a:spcAft>
              <a:buClrTx/>
              <a:buSzTx/>
              <a:defRPr/>
            </a:pPr>
            <a:r>
              <a:rPr lang="de-DE" sz="1100" dirty="0">
                <a:solidFill>
                  <a:srgbClr val="339966"/>
                </a:solidFill>
              </a:rPr>
              <a:t>22.03.2023 Manuel Erben</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496040" y="1206042"/>
            <a:ext cx="8640960" cy="2352952"/>
          </a:xfrm>
          <a:prstGeom prst="rect">
            <a:avLst/>
          </a:prstGeom>
          <a:ln w="12700">
            <a:miter lim="400000"/>
          </a:ln>
        </p:spPr>
        <p:txBody>
          <a:bodyPr wrap="square" lIns="45719" rIns="45719">
            <a:spAutoFit/>
          </a:bodyPr>
          <a:lstStyle/>
          <a:p>
            <a:pPr>
              <a:lnSpc>
                <a:spcPct val="150000"/>
              </a:lnSpc>
              <a:defRPr sz="2400" b="1"/>
            </a:pPr>
            <a:r>
              <a:rPr lang="de-DE" sz="2000" dirty="0"/>
              <a:t>Anwendungsbeispiel</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pic>
        <p:nvPicPr>
          <p:cNvPr id="4" name="Grafik 3">
            <a:extLst>
              <a:ext uri="{FF2B5EF4-FFF2-40B4-BE49-F238E27FC236}">
                <a16:creationId xmlns:a16="http://schemas.microsoft.com/office/drawing/2014/main" id="{AA1DF5D9-EC0C-B8C3-A12E-B2EF4AF29FF4}"/>
              </a:ext>
            </a:extLst>
          </p:cNvPr>
          <p:cNvPicPr>
            <a:picLocks noChangeAspect="1"/>
          </p:cNvPicPr>
          <p:nvPr/>
        </p:nvPicPr>
        <p:blipFill rotWithShape="1">
          <a:blip r:embed="rId3"/>
          <a:srcRect l="20076" t="78338" r="36199" b="18031"/>
          <a:stretch/>
        </p:blipFill>
        <p:spPr>
          <a:xfrm>
            <a:off x="412075" y="2013188"/>
            <a:ext cx="7906615" cy="369330"/>
          </a:xfrm>
          <a:prstGeom prst="rect">
            <a:avLst/>
          </a:prstGeom>
        </p:spPr>
      </p:pic>
      <p:pic>
        <p:nvPicPr>
          <p:cNvPr id="6" name="Grafik 5">
            <a:extLst>
              <a:ext uri="{FF2B5EF4-FFF2-40B4-BE49-F238E27FC236}">
                <a16:creationId xmlns:a16="http://schemas.microsoft.com/office/drawing/2014/main" id="{87E7B6FD-BFA0-9BCE-D11A-53174AA94B91}"/>
              </a:ext>
            </a:extLst>
          </p:cNvPr>
          <p:cNvPicPr>
            <a:picLocks noChangeAspect="1"/>
          </p:cNvPicPr>
          <p:nvPr/>
        </p:nvPicPr>
        <p:blipFill>
          <a:blip r:embed="rId4"/>
          <a:stretch>
            <a:fillRect/>
          </a:stretch>
        </p:blipFill>
        <p:spPr>
          <a:xfrm>
            <a:off x="611560" y="2561172"/>
            <a:ext cx="6935242" cy="3892165"/>
          </a:xfrm>
          <a:prstGeom prst="rect">
            <a:avLst/>
          </a:prstGeom>
        </p:spPr>
      </p:pic>
    </p:spTree>
    <p:extLst>
      <p:ext uri="{BB962C8B-B14F-4D97-AF65-F5344CB8AC3E}">
        <p14:creationId xmlns:p14="http://schemas.microsoft.com/office/powerpoint/2010/main" val="40611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496040" y="1206042"/>
            <a:ext cx="8640960" cy="2352952"/>
          </a:xfrm>
          <a:prstGeom prst="rect">
            <a:avLst/>
          </a:prstGeom>
          <a:ln w="12700">
            <a:miter lim="400000"/>
          </a:ln>
        </p:spPr>
        <p:txBody>
          <a:bodyPr wrap="square" lIns="45719" rIns="45719">
            <a:spAutoFit/>
          </a:bodyPr>
          <a:lstStyle/>
          <a:p>
            <a:pPr>
              <a:lnSpc>
                <a:spcPct val="150000"/>
              </a:lnSpc>
              <a:defRPr sz="2400" b="1"/>
            </a:pPr>
            <a:r>
              <a:rPr lang="de-DE" sz="2000" dirty="0"/>
              <a:t>Anwendungsbeispiel</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pic>
        <p:nvPicPr>
          <p:cNvPr id="4" name="Grafik 3">
            <a:extLst>
              <a:ext uri="{FF2B5EF4-FFF2-40B4-BE49-F238E27FC236}">
                <a16:creationId xmlns:a16="http://schemas.microsoft.com/office/drawing/2014/main" id="{AA1DF5D9-EC0C-B8C3-A12E-B2EF4AF29FF4}"/>
              </a:ext>
            </a:extLst>
          </p:cNvPr>
          <p:cNvPicPr>
            <a:picLocks noChangeAspect="1"/>
          </p:cNvPicPr>
          <p:nvPr/>
        </p:nvPicPr>
        <p:blipFill rotWithShape="1">
          <a:blip r:embed="rId3"/>
          <a:srcRect l="20076" t="81639" r="22274" b="14199"/>
          <a:stretch/>
        </p:blipFill>
        <p:spPr>
          <a:xfrm>
            <a:off x="346046" y="1962037"/>
            <a:ext cx="7875844" cy="319871"/>
          </a:xfrm>
          <a:prstGeom prst="rect">
            <a:avLst/>
          </a:prstGeom>
        </p:spPr>
      </p:pic>
      <p:pic>
        <p:nvPicPr>
          <p:cNvPr id="3" name="Grafik 2">
            <a:extLst>
              <a:ext uri="{FF2B5EF4-FFF2-40B4-BE49-F238E27FC236}">
                <a16:creationId xmlns:a16="http://schemas.microsoft.com/office/drawing/2014/main" id="{2F5BCE47-A464-4CDB-DD21-9D01073FC72A}"/>
              </a:ext>
            </a:extLst>
          </p:cNvPr>
          <p:cNvPicPr>
            <a:picLocks noChangeAspect="1"/>
          </p:cNvPicPr>
          <p:nvPr/>
        </p:nvPicPr>
        <p:blipFill>
          <a:blip r:embed="rId4"/>
          <a:stretch>
            <a:fillRect/>
          </a:stretch>
        </p:blipFill>
        <p:spPr>
          <a:xfrm>
            <a:off x="496040" y="2583575"/>
            <a:ext cx="7791879" cy="3256650"/>
          </a:xfrm>
          <a:prstGeom prst="rect">
            <a:avLst/>
          </a:prstGeom>
        </p:spPr>
      </p:pic>
    </p:spTree>
    <p:extLst>
      <p:ext uri="{BB962C8B-B14F-4D97-AF65-F5344CB8AC3E}">
        <p14:creationId xmlns:p14="http://schemas.microsoft.com/office/powerpoint/2010/main" val="7975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61605"/>
          </a:xfrm>
          <a:prstGeom prst="rect">
            <a:avLst/>
          </a:prstGeom>
          <a:ln w="12700">
            <a:miter lim="400000"/>
          </a:ln>
        </p:spPr>
        <p:txBody>
          <a:bodyPr wrap="square" lIns="45719" rIns="45719">
            <a:spAutoFit/>
          </a:bodyPr>
          <a:lstStyle/>
          <a:p>
            <a:pPr>
              <a:lnSpc>
                <a:spcPct val="150000"/>
              </a:lnSpc>
              <a:defRPr sz="2400" b="1"/>
            </a:pPr>
            <a:r>
              <a:rPr lang="de-DE" sz="2400" dirty="0"/>
              <a:t>B. (Online)Material und interessante Links</a:t>
            </a:r>
          </a:p>
          <a:p>
            <a:pPr marL="457200" indent="-457200">
              <a:lnSpc>
                <a:spcPct val="150000"/>
              </a:lnSpc>
              <a:buFont typeface="+mj-lt"/>
              <a:buAutoNum type="arabicPeriod"/>
              <a:defRPr sz="2400" b="1"/>
            </a:pPr>
            <a:r>
              <a:rPr lang="de-DE" sz="2400" dirty="0">
                <a:latin typeface="Calibri" panose="020F0502020204030204" pitchFamily="34" charset="0"/>
                <a:ea typeface="Calibri" panose="020F0502020204030204" pitchFamily="34" charset="0"/>
                <a:cs typeface="Calibri" panose="020F0502020204030204" pitchFamily="34" charset="0"/>
              </a:rPr>
              <a:t>Portal: </a:t>
            </a:r>
            <a:r>
              <a:rPr lang="de-DE" sz="2400" dirty="0">
                <a:latin typeface="Calibri" panose="020F0502020204030204" pitchFamily="34" charset="0"/>
                <a:ea typeface="Calibri" panose="020F0502020204030204" pitchFamily="34" charset="0"/>
                <a:cs typeface="Calibri" panose="020F0502020204030204" pitchFamily="34" charset="0"/>
                <a:hlinkClick r:id="rId2"/>
              </a:rPr>
              <a:t>www.bilingual.bayern.de</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defRPr sz="2400" b="1"/>
            </a:pPr>
            <a:r>
              <a:rPr lang="de-DE" sz="2400" dirty="0">
                <a:latin typeface="Calibri" panose="020F0502020204030204" pitchFamily="34" charset="0"/>
                <a:ea typeface="Calibri" panose="020F0502020204030204" pitchFamily="34" charset="0"/>
                <a:cs typeface="Calibri" panose="020F0502020204030204" pitchFamily="34" charset="0"/>
              </a:rPr>
              <a:t>Stanford </a:t>
            </a:r>
            <a:r>
              <a:rPr lang="de-DE" sz="2400" dirty="0" err="1">
                <a:latin typeface="Calibri" panose="020F0502020204030204" pitchFamily="34" charset="0"/>
                <a:ea typeface="Calibri" panose="020F0502020204030204" pitchFamily="34" charset="0"/>
                <a:cs typeface="Calibri" panose="020F0502020204030204" pitchFamily="34" charset="0"/>
              </a:rPr>
              <a:t>History</a:t>
            </a:r>
            <a:r>
              <a:rPr lang="de-DE" sz="2400" dirty="0">
                <a:latin typeface="Calibri" panose="020F0502020204030204" pitchFamily="34" charset="0"/>
                <a:ea typeface="Calibri" panose="020F0502020204030204" pitchFamily="34" charset="0"/>
                <a:cs typeface="Calibri" panose="020F0502020204030204" pitchFamily="34" charset="0"/>
              </a:rPr>
              <a:t> Education Group: </a:t>
            </a:r>
            <a:r>
              <a:rPr lang="de-DE" sz="2400" dirty="0">
                <a:latin typeface="Calibri" panose="020F0502020204030204" pitchFamily="34" charset="0"/>
                <a:ea typeface="Calibri" panose="020F0502020204030204" pitchFamily="34" charset="0"/>
                <a:cs typeface="Calibri" panose="020F0502020204030204" pitchFamily="34" charset="0"/>
                <a:hlinkClick r:id="rId3"/>
              </a:rPr>
              <a:t>https://sheg.stanford.edu/</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defRPr sz="2400" b="1"/>
            </a:pPr>
            <a:r>
              <a:rPr lang="de-DE" sz="2400" dirty="0">
                <a:latin typeface="Calibri" panose="020F0502020204030204" pitchFamily="34" charset="0"/>
                <a:ea typeface="Calibri" panose="020F0502020204030204" pitchFamily="34" charset="0"/>
                <a:cs typeface="Calibri" panose="020F0502020204030204" pitchFamily="34" charset="0"/>
              </a:rPr>
              <a:t>Internet </a:t>
            </a:r>
            <a:r>
              <a:rPr lang="de-DE" sz="2400" dirty="0" err="1">
                <a:latin typeface="Calibri" panose="020F0502020204030204" pitchFamily="34" charset="0"/>
                <a:ea typeface="Calibri" panose="020F0502020204030204" pitchFamily="34" charset="0"/>
                <a:cs typeface="Calibri" panose="020F0502020204030204" pitchFamily="34" charset="0"/>
              </a:rPr>
              <a:t>History</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dirty="0" err="1">
                <a:latin typeface="Calibri" panose="020F0502020204030204" pitchFamily="34" charset="0"/>
                <a:ea typeface="Calibri" panose="020F0502020204030204" pitchFamily="34" charset="0"/>
                <a:cs typeface="Calibri" panose="020F0502020204030204" pitchFamily="34" charset="0"/>
              </a:rPr>
              <a:t>Sourcebooks</a:t>
            </a:r>
            <a:r>
              <a:rPr lang="de-DE" sz="2400" dirty="0">
                <a:latin typeface="Calibri" panose="020F0502020204030204" pitchFamily="34" charset="0"/>
                <a:ea typeface="Calibri" panose="020F0502020204030204" pitchFamily="34" charset="0"/>
                <a:cs typeface="Calibri" panose="020F0502020204030204" pitchFamily="34" charset="0"/>
              </a:rPr>
              <a:t> Project: </a:t>
            </a:r>
            <a:r>
              <a:rPr lang="de-DE" sz="2400" dirty="0">
                <a:latin typeface="Calibri" panose="020F0502020204030204" pitchFamily="34" charset="0"/>
                <a:ea typeface="Calibri" panose="020F0502020204030204" pitchFamily="34" charset="0"/>
                <a:cs typeface="Calibri" panose="020F0502020204030204" pitchFamily="34" charset="0"/>
                <a:hlinkClick r:id="rId4"/>
              </a:rPr>
              <a:t>https://sourcebooks.fordham.edu/</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defRPr sz="2400" b="1"/>
            </a:pPr>
            <a:r>
              <a:rPr lang="de-DE" sz="2400" dirty="0" err="1">
                <a:latin typeface="Calibri" panose="020F0502020204030204" pitchFamily="34" charset="0"/>
                <a:ea typeface="Calibri" panose="020F0502020204030204" pitchFamily="34" charset="0"/>
                <a:cs typeface="Calibri" panose="020F0502020204030204" pitchFamily="34" charset="0"/>
              </a:rPr>
              <a:t>ActiveHistory</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dirty="0">
                <a:latin typeface="Calibri" panose="020F0502020204030204" pitchFamily="34" charset="0"/>
                <a:ea typeface="Calibri" panose="020F0502020204030204" pitchFamily="34" charset="0"/>
                <a:cs typeface="Calibri" panose="020F0502020204030204" pitchFamily="34" charset="0"/>
                <a:hlinkClick r:id="rId5"/>
              </a:rPr>
              <a:t>https://www.activehistory.co.uk/</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defRPr sz="2400" b="1"/>
            </a:pPr>
            <a:r>
              <a:rPr lang="de-DE" sz="2400" dirty="0">
                <a:latin typeface="Calibri" panose="020F0502020204030204" pitchFamily="34" charset="0"/>
                <a:ea typeface="Calibri" panose="020F0502020204030204" pitchFamily="34" charset="0"/>
                <a:cs typeface="Calibri" panose="020F0502020204030204" pitchFamily="34" charset="0"/>
              </a:rPr>
              <a:t>BBC: </a:t>
            </a:r>
            <a:r>
              <a:rPr lang="de-DE" sz="2400" dirty="0">
                <a:latin typeface="Calibri" panose="020F0502020204030204" pitchFamily="34" charset="0"/>
                <a:ea typeface="Calibri" panose="020F0502020204030204" pitchFamily="34" charset="0"/>
                <a:cs typeface="Calibri" panose="020F0502020204030204" pitchFamily="34" charset="0"/>
                <a:hlinkClick r:id="rId6"/>
              </a:rPr>
              <a:t>https://www.bbc.co.uk/bitesize</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defRPr sz="2400" b="1"/>
            </a:pPr>
            <a:r>
              <a:rPr lang="de-DE" sz="2400" dirty="0">
                <a:latin typeface="Calibri" panose="020F0502020204030204" pitchFamily="34" charset="0"/>
                <a:ea typeface="Calibri" panose="020F0502020204030204" pitchFamily="34" charset="0"/>
                <a:cs typeface="Calibri" panose="020F0502020204030204" pitchFamily="34" charset="0"/>
              </a:rPr>
              <a:t>KI für den Unterricht: </a:t>
            </a:r>
            <a:r>
              <a:rPr lang="de-DE" sz="2400" dirty="0">
                <a:latin typeface="Calibri" panose="020F0502020204030204" pitchFamily="34" charset="0"/>
                <a:ea typeface="Calibri" panose="020F0502020204030204" pitchFamily="34" charset="0"/>
                <a:cs typeface="Calibri" panose="020F0502020204030204" pitchFamily="34" charset="0"/>
                <a:hlinkClick r:id="rId7"/>
              </a:rPr>
              <a:t>https://chat.openai.com/chat</a:t>
            </a:r>
            <a:endParaRPr lang="de-DE"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startAt="5"/>
              <a:defRPr sz="2400" b="1"/>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sz="2400" b="1"/>
            </a:pPr>
            <a:endParaRPr lang="de-DE" sz="2000" dirty="0"/>
          </a:p>
        </p:txBody>
      </p:sp>
      <p:sp>
        <p:nvSpPr>
          <p:cNvPr id="2" name="Titel 1">
            <a:extLst>
              <a:ext uri="{FF2B5EF4-FFF2-40B4-BE49-F238E27FC236}">
                <a16:creationId xmlns:a16="http://schemas.microsoft.com/office/drawing/2014/main" id="{8DCCFF9F-761E-038E-60C1-66D815F61132}"/>
              </a:ext>
            </a:extLst>
          </p:cNvPr>
          <p:cNvSpPr txBox="1">
            <a:spLocks/>
          </p:cNvSpPr>
          <p:nvPr/>
        </p:nvSpPr>
        <p:spPr bwMode="auto">
          <a:xfrm rot="5400000">
            <a:off x="5904147" y="3392997"/>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3" name="Textfeld 7">
            <a:extLst>
              <a:ext uri="{FF2B5EF4-FFF2-40B4-BE49-F238E27FC236}">
                <a16:creationId xmlns:a16="http://schemas.microsoft.com/office/drawing/2014/main" id="{E7FBC855-E394-DFF6-AA26-850352895CF0}"/>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848239" y="1388843"/>
            <a:ext cx="6830429" cy="1429622"/>
          </a:xfrm>
          <a:prstGeom prst="rect">
            <a:avLst/>
          </a:prstGeom>
          <a:ln w="12700">
            <a:miter lim="400000"/>
          </a:ln>
        </p:spPr>
        <p:txBody>
          <a:bodyPr wrap="square" lIns="45719" rIns="45719">
            <a:spAutoFit/>
          </a:bodyPr>
          <a:lstStyle/>
          <a:p>
            <a:pPr>
              <a:lnSpc>
                <a:spcPct val="150000"/>
              </a:lnSpc>
              <a:defRPr sz="2400" b="1"/>
            </a:pPr>
            <a:r>
              <a:rPr lang="de-DE" sz="2000" dirty="0"/>
              <a:t>B. Tipps und Links</a:t>
            </a:r>
          </a:p>
          <a:p>
            <a:pPr marL="457200" indent="-457200">
              <a:lnSpc>
                <a:spcPct val="150000"/>
              </a:lnSpc>
              <a:buFont typeface="+mj-lt"/>
              <a:buAutoNum type="arabicPeriod"/>
              <a:defRPr sz="2400" b="1"/>
            </a:pPr>
            <a:r>
              <a:rPr lang="de-DE" sz="2000" u="sng" dirty="0"/>
              <a:t>Portal:</a:t>
            </a:r>
            <a:r>
              <a:rPr lang="de-DE" sz="2000" dirty="0"/>
              <a:t>	www.bilingual.bayern.de</a:t>
            </a:r>
          </a:p>
          <a:p>
            <a:pPr>
              <a:lnSpc>
                <a:spcPct val="150000"/>
              </a:lnSpc>
              <a:defRPr sz="2400" b="1"/>
            </a:pPr>
            <a:endParaRPr lang="de-DE" sz="2000" dirty="0"/>
          </a:p>
        </p:txBody>
      </p:sp>
      <p:pic>
        <p:nvPicPr>
          <p:cNvPr id="3" name="Grafik 2"/>
          <p:cNvPicPr>
            <a:picLocks noChangeAspect="1"/>
          </p:cNvPicPr>
          <p:nvPr/>
        </p:nvPicPr>
        <p:blipFill>
          <a:blip r:embed="rId2"/>
          <a:stretch/>
        </p:blipFill>
        <p:spPr bwMode="auto">
          <a:xfrm>
            <a:off x="683568" y="2400556"/>
            <a:ext cx="5527758" cy="4052782"/>
          </a:xfrm>
          <a:prstGeom prst="rect">
            <a:avLst/>
          </a:prstGeom>
        </p:spPr>
      </p:pic>
      <p:cxnSp>
        <p:nvCxnSpPr>
          <p:cNvPr id="9" name="Gerade Verbindung mit Pfeil 8"/>
          <p:cNvCxnSpPr>
            <a:cxnSpLocks/>
          </p:cNvCxnSpPr>
          <p:nvPr/>
        </p:nvCxnSpPr>
        <p:spPr bwMode="auto">
          <a:xfrm>
            <a:off x="971600" y="5445224"/>
            <a:ext cx="115212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 name="Titel 1">
            <a:extLst>
              <a:ext uri="{FF2B5EF4-FFF2-40B4-BE49-F238E27FC236}">
                <a16:creationId xmlns:a16="http://schemas.microsoft.com/office/drawing/2014/main" id="{8DCCFF9F-761E-038E-60C1-66D815F61132}"/>
              </a:ext>
            </a:extLst>
          </p:cNvPr>
          <p:cNvSpPr txBox="1">
            <a:spLocks/>
          </p:cNvSpPr>
          <p:nvPr/>
        </p:nvSpPr>
        <p:spPr bwMode="auto">
          <a:xfrm rot="5400000">
            <a:off x="5904147" y="3392997"/>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4" name="Textfeld 7">
            <a:extLst>
              <a:ext uri="{FF2B5EF4-FFF2-40B4-BE49-F238E27FC236}">
                <a16:creationId xmlns:a16="http://schemas.microsoft.com/office/drawing/2014/main" id="{F678C2B7-9085-2ED8-1A7A-74F01F64A362}"/>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105557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2"/>
          <a:stretch/>
        </p:blipFill>
        <p:spPr bwMode="auto">
          <a:xfrm>
            <a:off x="1115616" y="830335"/>
            <a:ext cx="3993962" cy="6044433"/>
          </a:xfrm>
          <a:prstGeom prst="rect">
            <a:avLst/>
          </a:prstGeom>
        </p:spPr>
      </p:pic>
      <p:sp>
        <p:nvSpPr>
          <p:cNvPr id="12" name="Oval 11"/>
          <p:cNvSpPr/>
          <p:nvPr/>
        </p:nvSpPr>
        <p:spPr bwMode="auto">
          <a:xfrm>
            <a:off x="3131840" y="2781291"/>
            <a:ext cx="1027355" cy="1584175"/>
          </a:xfrm>
          <a:prstGeom prst="ellipse">
            <a:avLst/>
          </a:prstGeom>
          <a:solidFill>
            <a:schemeClr val="accent3">
              <a:lumOff val="44000"/>
              <a:alpha val="0"/>
            </a:schemeClr>
          </a:solidFill>
          <a:ln w="25400" cap="flat">
            <a:solidFill>
              <a:srgbClr val="FF0000"/>
            </a:solidFill>
            <a:prstDash val="solid"/>
            <a:round/>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4" name="Oval 13"/>
          <p:cNvSpPr/>
          <p:nvPr/>
        </p:nvSpPr>
        <p:spPr bwMode="auto">
          <a:xfrm>
            <a:off x="2051720" y="4941168"/>
            <a:ext cx="936104" cy="791181"/>
          </a:xfrm>
          <a:prstGeom prst="ellipse">
            <a:avLst/>
          </a:prstGeom>
          <a:solidFill>
            <a:schemeClr val="accent3">
              <a:lumOff val="44000"/>
              <a:alpha val="0"/>
            </a:schemeClr>
          </a:solidFill>
          <a:ln w="25400" cap="flat">
            <a:solidFill>
              <a:srgbClr val="FF0000"/>
            </a:solidFill>
            <a:prstDash val="solid"/>
            <a:round/>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3" name="Titel 1">
            <a:extLst>
              <a:ext uri="{FF2B5EF4-FFF2-40B4-BE49-F238E27FC236}">
                <a16:creationId xmlns:a16="http://schemas.microsoft.com/office/drawing/2014/main" id="{B9513CB5-8D52-96CA-FEDC-74D3EAB91F86}"/>
              </a:ext>
            </a:extLst>
          </p:cNvPr>
          <p:cNvSpPr txBox="1">
            <a:spLocks/>
          </p:cNvSpPr>
          <p:nvPr/>
        </p:nvSpPr>
        <p:spPr bwMode="auto">
          <a:xfrm rot="5400000">
            <a:off x="5904147" y="3392997"/>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3" name="Textfeld 2">
            <a:extLst>
              <a:ext uri="{FF2B5EF4-FFF2-40B4-BE49-F238E27FC236}">
                <a16:creationId xmlns:a16="http://schemas.microsoft.com/office/drawing/2014/main" id="{17FA473C-72C5-34B6-60C8-A1A63535BF73}"/>
              </a:ext>
            </a:extLst>
          </p:cNvPr>
          <p:cNvSpPr txBox="1"/>
          <p:nvPr/>
        </p:nvSpPr>
        <p:spPr bwMode="auto">
          <a:xfrm>
            <a:off x="683568" y="1812914"/>
            <a:ext cx="7776863" cy="145495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Suche nach Quellen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Generieren von Texten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Erstellen von Aufgaben</a:t>
            </a:r>
          </a:p>
        </p:txBody>
      </p:sp>
      <p:sp>
        <p:nvSpPr>
          <p:cNvPr id="6" name="Textfeld 5">
            <a:extLst>
              <a:ext uri="{FF2B5EF4-FFF2-40B4-BE49-F238E27FC236}">
                <a16:creationId xmlns:a16="http://schemas.microsoft.com/office/drawing/2014/main" id="{CDBD4416-0652-125C-4BCF-4FC46AC8816D}"/>
              </a:ext>
            </a:extLst>
          </p:cNvPr>
          <p:cNvSpPr txBox="1"/>
          <p:nvPr/>
        </p:nvSpPr>
        <p:spPr bwMode="auto">
          <a:xfrm>
            <a:off x="683568" y="3590137"/>
            <a:ext cx="7243426" cy="230832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dirty="0" err="1"/>
              <a:t>Beispiele</a:t>
            </a:r>
            <a:r>
              <a:rPr lang="en-US" dirty="0"/>
              <a:t> </a:t>
            </a:r>
            <a:r>
              <a:rPr lang="en-US" dirty="0" err="1"/>
              <a:t>zu</a:t>
            </a:r>
            <a:r>
              <a:rPr lang="en-US" dirty="0"/>
              <a:t> 1.:</a:t>
            </a:r>
          </a:p>
          <a:p>
            <a:endParaRPr lang="en-US" dirty="0"/>
          </a:p>
          <a:p>
            <a:r>
              <a:rPr lang="en-US" dirty="0" err="1"/>
              <a:t>Allgemein</a:t>
            </a:r>
            <a:r>
              <a:rPr lang="en-US" dirty="0"/>
              <a:t> </a:t>
            </a:r>
            <a:r>
              <a:rPr lang="en-US" dirty="0" err="1"/>
              <a:t>formuliert</a:t>
            </a:r>
            <a:r>
              <a:rPr lang="en-US" dirty="0"/>
              <a:t>:</a:t>
            </a:r>
          </a:p>
          <a:p>
            <a:r>
              <a:rPr lang="en-US" i="1" dirty="0"/>
              <a:t>provide me with primary sources on crusades in the Middle Ages</a:t>
            </a:r>
          </a:p>
          <a:p>
            <a:endParaRPr lang="en-US" i="1" dirty="0"/>
          </a:p>
          <a:p>
            <a:r>
              <a:rPr lang="en-US" i="1" dirty="0" err="1"/>
              <a:t>Konkret</a:t>
            </a:r>
            <a:r>
              <a:rPr lang="en-US" i="1" dirty="0"/>
              <a:t>:</a:t>
            </a:r>
          </a:p>
          <a:p>
            <a:r>
              <a:rPr lang="en-US" i="1" dirty="0"/>
              <a:t>show me the text of a primary source of pope Urban II's speech at the Council of Clermont</a:t>
            </a:r>
            <a:endParaRPr lang="de-DE" i="1"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8" name="Textfeld 7">
            <a:extLst>
              <a:ext uri="{FF2B5EF4-FFF2-40B4-BE49-F238E27FC236}">
                <a16:creationId xmlns:a16="http://schemas.microsoft.com/office/drawing/2014/main" id="{456D7D19-E72B-2DDA-137F-9B8D9D2FB57E}"/>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36644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pic>
        <p:nvPicPr>
          <p:cNvPr id="4" name="Grafik 3">
            <a:extLst>
              <a:ext uri="{FF2B5EF4-FFF2-40B4-BE49-F238E27FC236}">
                <a16:creationId xmlns:a16="http://schemas.microsoft.com/office/drawing/2014/main" id="{FF1B1C23-77C4-A706-818F-78D9831C3EF6}"/>
              </a:ext>
            </a:extLst>
          </p:cNvPr>
          <p:cNvPicPr>
            <a:picLocks noChangeAspect="1"/>
          </p:cNvPicPr>
          <p:nvPr/>
        </p:nvPicPr>
        <p:blipFill rotWithShape="1">
          <a:blip r:embed="rId2"/>
          <a:srcRect l="28738" t="9400" r="20075" b="24801"/>
          <a:stretch/>
        </p:blipFill>
        <p:spPr>
          <a:xfrm>
            <a:off x="749254" y="1844824"/>
            <a:ext cx="6696744" cy="4842261"/>
          </a:xfrm>
          <a:prstGeom prst="rect">
            <a:avLst/>
          </a:prstGeom>
        </p:spPr>
      </p:pic>
      <p:sp>
        <p:nvSpPr>
          <p:cNvPr id="8" name="Textfeld 7">
            <a:extLst>
              <a:ext uri="{FF2B5EF4-FFF2-40B4-BE49-F238E27FC236}">
                <a16:creationId xmlns:a16="http://schemas.microsoft.com/office/drawing/2014/main" id="{4B3B117B-EFA8-B9A1-58BC-5DAC25261F78}"/>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62136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pic>
        <p:nvPicPr>
          <p:cNvPr id="8" name="Grafik 7">
            <a:extLst>
              <a:ext uri="{FF2B5EF4-FFF2-40B4-BE49-F238E27FC236}">
                <a16:creationId xmlns:a16="http://schemas.microsoft.com/office/drawing/2014/main" id="{78C06E29-5B5D-947D-F7E0-D53F32F8CB41}"/>
              </a:ext>
            </a:extLst>
          </p:cNvPr>
          <p:cNvPicPr>
            <a:picLocks noChangeAspect="1"/>
          </p:cNvPicPr>
          <p:nvPr/>
        </p:nvPicPr>
        <p:blipFill rotWithShape="1">
          <a:blip r:embed="rId2"/>
          <a:srcRect l="29526" t="18234" r="18422" b="38800"/>
          <a:stretch/>
        </p:blipFill>
        <p:spPr>
          <a:xfrm>
            <a:off x="784957" y="2164444"/>
            <a:ext cx="7376121" cy="3424796"/>
          </a:xfrm>
          <a:prstGeom prst="rect">
            <a:avLst/>
          </a:prstGeom>
        </p:spPr>
      </p:pic>
      <p:sp>
        <p:nvSpPr>
          <p:cNvPr id="9" name="Textfeld 7">
            <a:extLst>
              <a:ext uri="{FF2B5EF4-FFF2-40B4-BE49-F238E27FC236}">
                <a16:creationId xmlns:a16="http://schemas.microsoft.com/office/drawing/2014/main" id="{FC237272-B2DD-8B4E-7A52-6E797303A9D7}"/>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403132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3" name="Textfeld 2">
            <a:extLst>
              <a:ext uri="{FF2B5EF4-FFF2-40B4-BE49-F238E27FC236}">
                <a16:creationId xmlns:a16="http://schemas.microsoft.com/office/drawing/2014/main" id="{17FA473C-72C5-34B6-60C8-A1A63535BF73}"/>
              </a:ext>
            </a:extLst>
          </p:cNvPr>
          <p:cNvSpPr txBox="1"/>
          <p:nvPr/>
        </p:nvSpPr>
        <p:spPr bwMode="auto">
          <a:xfrm>
            <a:off x="683568" y="1812914"/>
            <a:ext cx="7776863" cy="145495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Suche nach Quellen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Generieren von Texten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Erstellen von Aufgaben</a:t>
            </a:r>
          </a:p>
        </p:txBody>
      </p:sp>
      <p:sp>
        <p:nvSpPr>
          <p:cNvPr id="6" name="Textfeld 5">
            <a:extLst>
              <a:ext uri="{FF2B5EF4-FFF2-40B4-BE49-F238E27FC236}">
                <a16:creationId xmlns:a16="http://schemas.microsoft.com/office/drawing/2014/main" id="{CDBD4416-0652-125C-4BCF-4FC46AC8816D}"/>
              </a:ext>
            </a:extLst>
          </p:cNvPr>
          <p:cNvSpPr txBox="1"/>
          <p:nvPr/>
        </p:nvSpPr>
        <p:spPr bwMode="auto">
          <a:xfrm>
            <a:off x="683568" y="3590137"/>
            <a:ext cx="7243426" cy="203132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dirty="0" err="1"/>
              <a:t>Beispiele</a:t>
            </a:r>
            <a:r>
              <a:rPr lang="en-US" dirty="0"/>
              <a:t> </a:t>
            </a:r>
            <a:r>
              <a:rPr lang="en-US" dirty="0" err="1"/>
              <a:t>zu</a:t>
            </a:r>
            <a:r>
              <a:rPr lang="en-US" dirty="0"/>
              <a:t> 2.:</a:t>
            </a:r>
          </a:p>
          <a:p>
            <a:endParaRPr lang="en-US" dirty="0"/>
          </a:p>
          <a:p>
            <a:r>
              <a:rPr lang="en-US" dirty="0" err="1"/>
              <a:t>Erstellen</a:t>
            </a:r>
            <a:r>
              <a:rPr lang="en-US" dirty="0"/>
              <a:t> </a:t>
            </a:r>
            <a:r>
              <a:rPr lang="en-US" dirty="0" err="1"/>
              <a:t>eines</a:t>
            </a:r>
            <a:r>
              <a:rPr lang="en-US" dirty="0"/>
              <a:t> </a:t>
            </a:r>
            <a:r>
              <a:rPr lang="en-US" dirty="0" err="1"/>
              <a:t>Dialoges</a:t>
            </a:r>
            <a:r>
              <a:rPr lang="en-US" dirty="0"/>
              <a:t>:</a:t>
            </a:r>
          </a:p>
          <a:p>
            <a:r>
              <a:rPr lang="en-US" i="1" dirty="0"/>
              <a:t>Generate a dialogue of about 100 words between a peasant and a landlord in the Middle Ages. Please write the text so A2 level students can understand it easily. The text should illustrate the peasant’s hard life. Include the following words: deliver, taxes, harvest, tithe and services.</a:t>
            </a:r>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2" name="Textfeld 7">
            <a:extLst>
              <a:ext uri="{FF2B5EF4-FFF2-40B4-BE49-F238E27FC236}">
                <a16:creationId xmlns:a16="http://schemas.microsoft.com/office/drawing/2014/main" id="{8F87473C-8DA0-CED5-BB38-948DFD9A1561}"/>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24289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pic>
        <p:nvPicPr>
          <p:cNvPr id="4" name="Grafik 3">
            <a:extLst>
              <a:ext uri="{FF2B5EF4-FFF2-40B4-BE49-F238E27FC236}">
                <a16:creationId xmlns:a16="http://schemas.microsoft.com/office/drawing/2014/main" id="{7ECF3EEE-FDD3-7DA3-94C1-6177F98399D8}"/>
              </a:ext>
            </a:extLst>
          </p:cNvPr>
          <p:cNvPicPr>
            <a:picLocks noChangeAspect="1"/>
          </p:cNvPicPr>
          <p:nvPr/>
        </p:nvPicPr>
        <p:blipFill rotWithShape="1">
          <a:blip r:embed="rId2"/>
          <a:srcRect l="28738" t="9401" r="18422" b="26200"/>
          <a:stretch/>
        </p:blipFill>
        <p:spPr>
          <a:xfrm>
            <a:off x="784958" y="1916831"/>
            <a:ext cx="6667362" cy="4570837"/>
          </a:xfrm>
          <a:prstGeom prst="rect">
            <a:avLst/>
          </a:prstGeom>
        </p:spPr>
      </p:pic>
      <p:sp>
        <p:nvSpPr>
          <p:cNvPr id="6" name="Textfeld 7">
            <a:extLst>
              <a:ext uri="{FF2B5EF4-FFF2-40B4-BE49-F238E27FC236}">
                <a16:creationId xmlns:a16="http://schemas.microsoft.com/office/drawing/2014/main" id="{3E6000F4-F3EA-3A1D-AEE1-43616D18F764}"/>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209984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683568" y="1700808"/>
            <a:ext cx="6264696" cy="6600268"/>
          </a:xfrm>
          <a:prstGeom prst="rect">
            <a:avLst/>
          </a:prstGeom>
          <a:ln w="12700">
            <a:miter lim="400000"/>
          </a:ln>
        </p:spPr>
        <p:txBody>
          <a:bodyPr wrap="square" lIns="45719" rIns="45719">
            <a:spAutoFit/>
          </a:bodyPr>
          <a:lstStyle/>
          <a:p>
            <a:pPr>
              <a:lnSpc>
                <a:spcPct val="150000"/>
              </a:lnSpc>
              <a:defRPr sz="2400" b="1"/>
            </a:pPr>
            <a:r>
              <a:rPr lang="de-DE" sz="2000" dirty="0"/>
              <a:t>AGENDA</a:t>
            </a:r>
            <a:endParaRPr dirty="0"/>
          </a:p>
          <a:p>
            <a:pPr>
              <a:lnSpc>
                <a:spcPct val="150000"/>
              </a:lnSpc>
              <a:defRPr sz="2400" b="1"/>
            </a:pPr>
            <a:r>
              <a:rPr lang="de-DE" sz="2400" cap="small" dirty="0" err="1"/>
              <a:t>Make</a:t>
            </a:r>
            <a:r>
              <a:rPr lang="de-DE" sz="2400" cap="small" dirty="0"/>
              <a:t> </a:t>
            </a:r>
            <a:r>
              <a:rPr lang="de-DE" sz="2400" cap="small" dirty="0" err="1"/>
              <a:t>it</a:t>
            </a:r>
            <a:r>
              <a:rPr lang="de-DE" sz="2400" cap="small" dirty="0"/>
              <a:t> happen – bilingualer Geschichtsunterricht</a:t>
            </a:r>
            <a:endParaRPr dirty="0"/>
          </a:p>
          <a:p>
            <a:pPr marL="457200" indent="-457200">
              <a:lnSpc>
                <a:spcPct val="150000"/>
              </a:lnSpc>
              <a:buFont typeface="+mj-lt"/>
              <a:buAutoNum type="alphaUcPeriod"/>
              <a:defRPr sz="2400" b="1"/>
            </a:pPr>
            <a:r>
              <a:rPr lang="de-DE" sz="2000" b="1" cap="small" dirty="0"/>
              <a:t>Der bilinguale Geschichtsunterricht im Spannungsfeld zwischen Fremdsprach- und Geschichtsdidaktik</a:t>
            </a:r>
            <a:endParaRPr dirty="0"/>
          </a:p>
          <a:p>
            <a:pPr marL="457200" indent="-457200">
              <a:lnSpc>
                <a:spcPct val="150000"/>
              </a:lnSpc>
              <a:buFont typeface="+mj-lt"/>
              <a:buAutoNum type="alphaUcPeriod"/>
              <a:defRPr sz="2400" b="1"/>
            </a:pPr>
            <a:r>
              <a:rPr lang="de-DE" sz="2000" b="1" cap="small" dirty="0"/>
              <a:t>(Online)Material und  interessante Links</a:t>
            </a:r>
            <a:endParaRPr dirty="0"/>
          </a:p>
          <a:p>
            <a:pPr marL="457200" indent="-457200">
              <a:lnSpc>
                <a:spcPct val="150000"/>
              </a:lnSpc>
              <a:buFont typeface="+mj-lt"/>
              <a:buAutoNum type="alphaUcPeriod"/>
              <a:defRPr sz="2400" b="1"/>
            </a:pPr>
            <a:r>
              <a:rPr lang="de-DE" sz="2000" b="1" cap="small" dirty="0"/>
              <a:t>Unterrichtsbeispiel: </a:t>
            </a:r>
            <a:r>
              <a:rPr lang="de-DE" sz="2000" b="1" cap="small" dirty="0" err="1"/>
              <a:t>Mebis</a:t>
            </a:r>
            <a:r>
              <a:rPr lang="de-DE" sz="2000" b="1" cap="small" dirty="0"/>
              <a:t>-Kurs TIME</a:t>
            </a:r>
            <a:endParaRPr dirty="0"/>
          </a:p>
          <a:p>
            <a:pPr marL="457200" indent="-457200">
              <a:lnSpc>
                <a:spcPct val="150000"/>
              </a:lnSpc>
              <a:buFont typeface="+mj-lt"/>
              <a:buAutoNum type="alphaUcPeriod"/>
              <a:defRPr sz="2400" b="1"/>
            </a:pPr>
            <a:r>
              <a:rPr lang="de-DE" sz="2000" cap="small" dirty="0"/>
              <a:t>Fragen, Wünsche, Diskussion, ggfls. Materialaustausch </a:t>
            </a:r>
            <a:endParaRPr dirty="0"/>
          </a:p>
          <a:p>
            <a:pPr>
              <a:lnSpc>
                <a:spcPct val="150000"/>
              </a:lnSpc>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cap="small">
                <a:solidFill>
                  <a:srgbClr val="000000"/>
                </a:solidFill>
              </a:rPr>
              <a:t>Agenda</a:t>
            </a:r>
            <a:endParaRPr lang="de-DE" sz="1800" cap="small">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304025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3" name="Textfeld 2">
            <a:extLst>
              <a:ext uri="{FF2B5EF4-FFF2-40B4-BE49-F238E27FC236}">
                <a16:creationId xmlns:a16="http://schemas.microsoft.com/office/drawing/2014/main" id="{17FA473C-72C5-34B6-60C8-A1A63535BF73}"/>
              </a:ext>
            </a:extLst>
          </p:cNvPr>
          <p:cNvSpPr txBox="1"/>
          <p:nvPr/>
        </p:nvSpPr>
        <p:spPr bwMode="auto">
          <a:xfrm>
            <a:off x="683568" y="1812914"/>
            <a:ext cx="7776863" cy="145495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Suche nach Quellen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Generieren von Texten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Erstellen von Aufgaben</a:t>
            </a:r>
          </a:p>
        </p:txBody>
      </p:sp>
      <p:sp>
        <p:nvSpPr>
          <p:cNvPr id="6" name="Textfeld 5">
            <a:extLst>
              <a:ext uri="{FF2B5EF4-FFF2-40B4-BE49-F238E27FC236}">
                <a16:creationId xmlns:a16="http://schemas.microsoft.com/office/drawing/2014/main" id="{CDBD4416-0652-125C-4BCF-4FC46AC8816D}"/>
              </a:ext>
            </a:extLst>
          </p:cNvPr>
          <p:cNvSpPr txBox="1"/>
          <p:nvPr/>
        </p:nvSpPr>
        <p:spPr bwMode="auto">
          <a:xfrm>
            <a:off x="683568" y="3590137"/>
            <a:ext cx="7243426" cy="1477328"/>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dirty="0" err="1"/>
              <a:t>Beispiele</a:t>
            </a:r>
            <a:r>
              <a:rPr lang="en-US" dirty="0"/>
              <a:t> </a:t>
            </a:r>
            <a:r>
              <a:rPr lang="en-US" dirty="0" err="1"/>
              <a:t>zu</a:t>
            </a:r>
            <a:r>
              <a:rPr lang="en-US" dirty="0"/>
              <a:t> 3.:</a:t>
            </a:r>
          </a:p>
          <a:p>
            <a:endParaRPr lang="en-US" dirty="0"/>
          </a:p>
          <a:p>
            <a:r>
              <a:rPr lang="en-US" dirty="0" err="1"/>
              <a:t>Reproduktiv</a:t>
            </a:r>
            <a:r>
              <a:rPr lang="en-US" dirty="0"/>
              <a:t>:</a:t>
            </a:r>
          </a:p>
          <a:p>
            <a:r>
              <a:rPr lang="en-US" i="1" dirty="0"/>
              <a:t>Generate four true or false statements on the following source: </a:t>
            </a:r>
            <a:r>
              <a:rPr lang="en-US" i="1" dirty="0">
                <a:cs typeface="Arial" panose="020B0604020202020204" pitchFamily="34" charset="0"/>
              </a:rPr>
              <a:t>[insert source]</a:t>
            </a:r>
            <a:r>
              <a:rPr lang="en-US" i="1" dirty="0"/>
              <a:t>  </a:t>
            </a:r>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2" name="Textfeld 7">
            <a:extLst>
              <a:ext uri="{FF2B5EF4-FFF2-40B4-BE49-F238E27FC236}">
                <a16:creationId xmlns:a16="http://schemas.microsoft.com/office/drawing/2014/main" id="{8995D0B7-2CCC-2B26-EEB9-E43A0055D28B}"/>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30896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pic>
        <p:nvPicPr>
          <p:cNvPr id="3" name="Grafik 2">
            <a:extLst>
              <a:ext uri="{FF2B5EF4-FFF2-40B4-BE49-F238E27FC236}">
                <a16:creationId xmlns:a16="http://schemas.microsoft.com/office/drawing/2014/main" id="{58C6BFAD-3417-B9CA-FC08-BE8AE6D52B0B}"/>
              </a:ext>
            </a:extLst>
          </p:cNvPr>
          <p:cNvPicPr>
            <a:picLocks noChangeAspect="1"/>
          </p:cNvPicPr>
          <p:nvPr/>
        </p:nvPicPr>
        <p:blipFill rotWithShape="1">
          <a:blip r:embed="rId2"/>
          <a:srcRect l="30585" t="10767" r="22166" b="23434"/>
          <a:stretch/>
        </p:blipFill>
        <p:spPr>
          <a:xfrm>
            <a:off x="802222" y="1916832"/>
            <a:ext cx="6048672" cy="4738126"/>
          </a:xfrm>
          <a:prstGeom prst="rect">
            <a:avLst/>
          </a:prstGeom>
        </p:spPr>
      </p:pic>
      <p:sp>
        <p:nvSpPr>
          <p:cNvPr id="6" name="Textfeld 7">
            <a:extLst>
              <a:ext uri="{FF2B5EF4-FFF2-40B4-BE49-F238E27FC236}">
                <a16:creationId xmlns:a16="http://schemas.microsoft.com/office/drawing/2014/main" id="{A673D2D3-8B3D-09AB-2B74-104FC85D327C}"/>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3391963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3" name="Textfeld 2">
            <a:extLst>
              <a:ext uri="{FF2B5EF4-FFF2-40B4-BE49-F238E27FC236}">
                <a16:creationId xmlns:a16="http://schemas.microsoft.com/office/drawing/2014/main" id="{17FA473C-72C5-34B6-60C8-A1A63535BF73}"/>
              </a:ext>
            </a:extLst>
          </p:cNvPr>
          <p:cNvSpPr txBox="1"/>
          <p:nvPr/>
        </p:nvSpPr>
        <p:spPr bwMode="auto">
          <a:xfrm>
            <a:off x="683568" y="1812914"/>
            <a:ext cx="7776863" cy="145495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Suche nach Quellen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Generieren von Texten</a:t>
            </a:r>
          </a:p>
          <a:p>
            <a:pPr marL="342900" lvl="0" indent="-342900">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Erstellen von Aufgaben</a:t>
            </a:r>
          </a:p>
        </p:txBody>
      </p:sp>
      <p:sp>
        <p:nvSpPr>
          <p:cNvPr id="6" name="Textfeld 5">
            <a:extLst>
              <a:ext uri="{FF2B5EF4-FFF2-40B4-BE49-F238E27FC236}">
                <a16:creationId xmlns:a16="http://schemas.microsoft.com/office/drawing/2014/main" id="{CDBD4416-0652-125C-4BCF-4FC46AC8816D}"/>
              </a:ext>
            </a:extLst>
          </p:cNvPr>
          <p:cNvSpPr txBox="1"/>
          <p:nvPr/>
        </p:nvSpPr>
        <p:spPr bwMode="auto">
          <a:xfrm>
            <a:off x="683568" y="3590137"/>
            <a:ext cx="7243426" cy="230832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dirty="0" err="1"/>
              <a:t>Beispiele</a:t>
            </a:r>
            <a:r>
              <a:rPr lang="en-US" dirty="0"/>
              <a:t> </a:t>
            </a:r>
            <a:r>
              <a:rPr lang="en-US" dirty="0" err="1"/>
              <a:t>zu</a:t>
            </a:r>
            <a:r>
              <a:rPr lang="en-US" dirty="0"/>
              <a:t> 3.:</a:t>
            </a:r>
          </a:p>
          <a:p>
            <a:endParaRPr lang="en-US" dirty="0"/>
          </a:p>
          <a:p>
            <a:r>
              <a:rPr lang="en-US" dirty="0" err="1"/>
              <a:t>Produktiv</a:t>
            </a:r>
            <a:r>
              <a:rPr lang="en-US" dirty="0"/>
              <a:t>/</a:t>
            </a:r>
            <a:r>
              <a:rPr lang="en-US" dirty="0" err="1"/>
              <a:t>kreativ</a:t>
            </a:r>
            <a:r>
              <a:rPr lang="en-US" dirty="0"/>
              <a:t>:</a:t>
            </a:r>
          </a:p>
          <a:p>
            <a:r>
              <a:rPr lang="en-US" i="1" dirty="0"/>
              <a:t>I’m currently planning a teaching unit (4 lessons à 45 Min.) on the Black Death in the Middle Ages. The language proficiency of the student body will be A2 . Please generate a creative task for the last lesson including contemporary relevance allowing the students to </a:t>
            </a:r>
            <a:r>
              <a:rPr lang="en-US" i="1" dirty="0" err="1"/>
              <a:t>practise</a:t>
            </a:r>
            <a:r>
              <a:rPr lang="en-US" i="1" dirty="0"/>
              <a:t> their speaking skills.</a:t>
            </a:r>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sp>
        <p:nvSpPr>
          <p:cNvPr id="2" name="Textfeld 7">
            <a:extLst>
              <a:ext uri="{FF2B5EF4-FFF2-40B4-BE49-F238E27FC236}">
                <a16:creationId xmlns:a16="http://schemas.microsoft.com/office/drawing/2014/main" id="{C1AD6D36-E280-8EE0-627C-4F0AC9ECC79D}"/>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349574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2"/>
          <p:cNvSpPr/>
          <p:nvPr/>
        </p:nvSpPr>
        <p:spPr bwMode="auto">
          <a:xfrm>
            <a:off x="784958" y="1206042"/>
            <a:ext cx="7459450" cy="589072"/>
          </a:xfrm>
          <a:prstGeom prst="rect">
            <a:avLst/>
          </a:prstGeom>
          <a:ln w="12700">
            <a:miter lim="400000"/>
          </a:ln>
        </p:spPr>
        <p:txBody>
          <a:bodyPr wrap="square" lIns="45719" rIns="45719">
            <a:spAutoFit/>
          </a:bodyPr>
          <a:lstStyle/>
          <a:p>
            <a:pPr>
              <a:lnSpc>
                <a:spcPct val="150000"/>
              </a:lnSpc>
              <a:defRPr sz="2400" b="1"/>
            </a:pPr>
            <a:r>
              <a:rPr lang="de-DE" sz="2400" dirty="0"/>
              <a:t>Wie nutze ich </a:t>
            </a:r>
            <a:r>
              <a:rPr lang="de-DE" sz="2400" dirty="0" err="1"/>
              <a:t>ChatGPT</a:t>
            </a:r>
            <a:r>
              <a:rPr lang="de-DE" sz="2400" dirty="0"/>
              <a:t> für meinen Unterricht?</a:t>
            </a:r>
            <a:endParaRPr lang="de-DE" sz="2000" dirty="0"/>
          </a:p>
        </p:txBody>
      </p:sp>
      <p:sp>
        <p:nvSpPr>
          <p:cNvPr id="7" name="Titel 1">
            <a:extLst>
              <a:ext uri="{FF2B5EF4-FFF2-40B4-BE49-F238E27FC236}">
                <a16:creationId xmlns:a16="http://schemas.microsoft.com/office/drawing/2014/main" id="{C936BB3B-AEF9-69FF-5F52-9B563230B164}"/>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B.</a:t>
            </a:r>
            <a:r>
              <a:rPr lang="de-DE" sz="2400" cap="small" dirty="0">
                <a:solidFill>
                  <a:srgbClr val="000000"/>
                </a:solidFill>
              </a:rPr>
              <a:t> Material und  Links</a:t>
            </a:r>
            <a:endParaRPr lang="de-DE" sz="1800" cap="small" dirty="0">
              <a:solidFill>
                <a:srgbClr val="000000"/>
              </a:solidFill>
            </a:endParaRPr>
          </a:p>
        </p:txBody>
      </p:sp>
      <p:pic>
        <p:nvPicPr>
          <p:cNvPr id="4" name="Grafik 3">
            <a:extLst>
              <a:ext uri="{FF2B5EF4-FFF2-40B4-BE49-F238E27FC236}">
                <a16:creationId xmlns:a16="http://schemas.microsoft.com/office/drawing/2014/main" id="{0731640C-276E-BC7C-03C9-460973E2D8E7}"/>
              </a:ext>
            </a:extLst>
          </p:cNvPr>
          <p:cNvPicPr>
            <a:picLocks noChangeAspect="1"/>
          </p:cNvPicPr>
          <p:nvPr/>
        </p:nvPicPr>
        <p:blipFill rotWithShape="1">
          <a:blip r:embed="rId2"/>
          <a:srcRect l="30681" t="12166" r="21283" b="17835"/>
          <a:stretch/>
        </p:blipFill>
        <p:spPr>
          <a:xfrm>
            <a:off x="899592" y="1795114"/>
            <a:ext cx="6163306" cy="5051890"/>
          </a:xfrm>
          <a:prstGeom prst="rect">
            <a:avLst/>
          </a:prstGeom>
        </p:spPr>
      </p:pic>
      <p:sp>
        <p:nvSpPr>
          <p:cNvPr id="6" name="Textfeld 7">
            <a:extLst>
              <a:ext uri="{FF2B5EF4-FFF2-40B4-BE49-F238E27FC236}">
                <a16:creationId xmlns:a16="http://schemas.microsoft.com/office/drawing/2014/main" id="{9720B570-FF2B-D4ED-DF1B-EF95EB865956}"/>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extLst>
      <p:ext uri="{BB962C8B-B14F-4D97-AF65-F5344CB8AC3E}">
        <p14:creationId xmlns:p14="http://schemas.microsoft.com/office/powerpoint/2010/main" val="402389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016712B6-B1DB-9737-8664-9769171F9D9B}"/>
              </a:ext>
            </a:extLst>
          </p:cNvPr>
          <p:cNvPicPr>
            <a:picLocks noChangeAspect="1"/>
          </p:cNvPicPr>
          <p:nvPr/>
        </p:nvPicPr>
        <p:blipFill rotWithShape="1">
          <a:blip r:embed="rId3"/>
          <a:srcRect l="31602" t="17801" r="38606" b="19200"/>
          <a:stretch/>
        </p:blipFill>
        <p:spPr>
          <a:xfrm>
            <a:off x="4224710" y="1373135"/>
            <a:ext cx="4161738" cy="4950327"/>
          </a:xfrm>
          <a:prstGeom prst="rect">
            <a:avLst/>
          </a:prstGeom>
        </p:spPr>
      </p:pic>
      <p:sp>
        <p:nvSpPr>
          <p:cNvPr id="5" name="Textfeld 2"/>
          <p:cNvSpPr/>
          <p:nvPr/>
        </p:nvSpPr>
        <p:spPr bwMode="auto">
          <a:xfrm>
            <a:off x="467544" y="1206042"/>
            <a:ext cx="3744416" cy="3645613"/>
          </a:xfrm>
          <a:prstGeom prst="rect">
            <a:avLst/>
          </a:prstGeom>
          <a:ln w="12700">
            <a:miter lim="400000"/>
          </a:ln>
        </p:spPr>
        <p:txBody>
          <a:bodyPr wrap="square" lIns="45719" rIns="45719">
            <a:spAutoFit/>
          </a:bodyPr>
          <a:lstStyle/>
          <a:p>
            <a:pPr>
              <a:lnSpc>
                <a:spcPct val="150000"/>
              </a:lnSpc>
              <a:defRPr sz="2400" b="1"/>
            </a:pPr>
            <a:r>
              <a:rPr lang="de-DE" sz="2400" dirty="0"/>
              <a:t>C. Unterrichtsbeispiel </a:t>
            </a:r>
            <a:r>
              <a:rPr lang="de-DE" sz="2400" dirty="0" err="1"/>
              <a:t>Mebis</a:t>
            </a:r>
            <a:r>
              <a:rPr lang="de-DE" sz="2400" dirty="0"/>
              <a:t>-Kurs TIME</a:t>
            </a:r>
          </a:p>
          <a:p>
            <a:pPr>
              <a:lnSpc>
                <a:spcPct val="150000"/>
              </a:lnSpc>
              <a:defRPr sz="2400" b="1"/>
            </a:pPr>
            <a:r>
              <a:rPr lang="de-DE" sz="2400" dirty="0">
                <a:hlinkClick r:id="rId4"/>
              </a:rPr>
              <a:t>https://lernplattform.mebis.bayern.de/course/view.php?id=1312523</a:t>
            </a:r>
            <a:endParaRPr lang="de-DE" sz="2400" dirty="0"/>
          </a:p>
          <a:p>
            <a:pPr>
              <a:lnSpc>
                <a:spcPct val="150000"/>
              </a:lnSpc>
              <a:defRPr sz="2400" b="1"/>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sz="2400" b="1"/>
            </a:pPr>
            <a:endParaRPr lang="de-DE" sz="2000" dirty="0"/>
          </a:p>
        </p:txBody>
      </p:sp>
      <p:sp>
        <p:nvSpPr>
          <p:cNvPr id="2" name="Titel 1">
            <a:extLst>
              <a:ext uri="{FF2B5EF4-FFF2-40B4-BE49-F238E27FC236}">
                <a16:creationId xmlns:a16="http://schemas.microsoft.com/office/drawing/2014/main" id="{8DCCFF9F-761E-038E-60C1-66D815F61132}"/>
              </a:ext>
            </a:extLst>
          </p:cNvPr>
          <p:cNvSpPr txBox="1">
            <a:spLocks/>
          </p:cNvSpPr>
          <p:nvPr/>
        </p:nvSpPr>
        <p:spPr bwMode="auto">
          <a:xfrm rot="5400000">
            <a:off x="5904147" y="3392997"/>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C.</a:t>
            </a:r>
            <a:r>
              <a:rPr lang="de-DE" sz="2400" cap="small" dirty="0">
                <a:solidFill>
                  <a:srgbClr val="000000"/>
                </a:solidFill>
              </a:rPr>
              <a:t> Unterrichtsbeispiel</a:t>
            </a:r>
            <a:endParaRPr lang="de-DE" sz="1800" cap="small" dirty="0">
              <a:solidFill>
                <a:srgbClr val="000000"/>
              </a:solidFill>
            </a:endParaRPr>
          </a:p>
        </p:txBody>
      </p:sp>
      <p:sp>
        <p:nvSpPr>
          <p:cNvPr id="6" name="Textfeld 7">
            <a:extLst>
              <a:ext uri="{FF2B5EF4-FFF2-40B4-BE49-F238E27FC236}">
                <a16:creationId xmlns:a16="http://schemas.microsoft.com/office/drawing/2014/main" id="{619339AF-21BA-4B5D-A1FB-0DB7B0DB6ACE}"/>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pic>
        <p:nvPicPr>
          <p:cNvPr id="7" name="Grafik 6">
            <a:extLst>
              <a:ext uri="{FF2B5EF4-FFF2-40B4-BE49-F238E27FC236}">
                <a16:creationId xmlns:a16="http://schemas.microsoft.com/office/drawing/2014/main" id="{32A0BE9F-384E-ED12-99CF-11CFE29BE4B4}"/>
              </a:ext>
            </a:extLst>
          </p:cNvPr>
          <p:cNvPicPr>
            <a:picLocks noChangeAspect="1"/>
          </p:cNvPicPr>
          <p:nvPr/>
        </p:nvPicPr>
        <p:blipFill>
          <a:blip r:embed="rId5"/>
          <a:stretch>
            <a:fillRect/>
          </a:stretch>
        </p:blipFill>
        <p:spPr>
          <a:xfrm>
            <a:off x="454794" y="4226564"/>
            <a:ext cx="2461021" cy="2461021"/>
          </a:xfrm>
          <a:prstGeom prst="rect">
            <a:avLst/>
          </a:prstGeom>
        </p:spPr>
      </p:pic>
    </p:spTree>
    <p:extLst>
      <p:ext uri="{BB962C8B-B14F-4D97-AF65-F5344CB8AC3E}">
        <p14:creationId xmlns:p14="http://schemas.microsoft.com/office/powerpoint/2010/main" val="189607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hteck 2"/>
          <p:cNvSpPr/>
          <p:nvPr/>
        </p:nvSpPr>
        <p:spPr bwMode="auto">
          <a:xfrm>
            <a:off x="755373" y="1878901"/>
            <a:ext cx="6912768" cy="349431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a:t>Fragen, Wünsche, Anregungen?</a:t>
            </a:r>
            <a:endParaRPr/>
          </a:p>
          <a:p>
            <a:pPr algn="ctr">
              <a:defRPr/>
            </a:pPr>
            <a:endParaRPr lang="de-DE" sz="3600" b="1"/>
          </a:p>
          <a:p>
            <a:pPr algn="ctr">
              <a:defRPr/>
            </a:pPr>
            <a:endParaRPr lang="de-DE" sz="3600" b="1"/>
          </a:p>
        </p:txBody>
      </p:sp>
      <p:pic>
        <p:nvPicPr>
          <p:cNvPr id="7" name="Picture 2" descr="C:\Users\di36pir\Filr\Meine Dateien\AK_BILI\08_PORTAL_NEU NEU\00_bildchen\bili-guru\01_IMG_6870_weiß_cut.jpg"/>
          <p:cNvPicPr>
            <a:picLocks noChangeAspect="1" noChangeArrowheads="1"/>
          </p:cNvPicPr>
          <p:nvPr/>
        </p:nvPicPr>
        <p:blipFill>
          <a:blip r:embed="rId2"/>
          <a:stretch/>
        </p:blipFill>
        <p:spPr bwMode="auto">
          <a:xfrm>
            <a:off x="2599793" y="3645024"/>
            <a:ext cx="3327320" cy="1495131"/>
          </a:xfrm>
          <a:prstGeom prst="rect">
            <a:avLst/>
          </a:prstGeom>
          <a:noFill/>
        </p:spPr>
      </p:pic>
      <p:sp>
        <p:nvSpPr>
          <p:cNvPr id="5" name="Textfeld 7">
            <a:extLst>
              <a:ext uri="{FF2B5EF4-FFF2-40B4-BE49-F238E27FC236}">
                <a16:creationId xmlns:a16="http://schemas.microsoft.com/office/drawing/2014/main" id="{54FD110A-F470-5147-C028-373067B3F560}"/>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
        <p:nvSpPr>
          <p:cNvPr id="9" name="Titel 1">
            <a:extLst>
              <a:ext uri="{FF2B5EF4-FFF2-40B4-BE49-F238E27FC236}">
                <a16:creationId xmlns:a16="http://schemas.microsoft.com/office/drawing/2014/main" id="{0A6257C8-EC8E-4C92-814B-382C9A7C600D}"/>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D.</a:t>
            </a:r>
            <a:r>
              <a:rPr lang="de-DE" sz="2400" cap="small" dirty="0">
                <a:solidFill>
                  <a:srgbClr val="000000"/>
                </a:solidFill>
              </a:rPr>
              <a:t> Fragen, Wünsche, Anregungen</a:t>
            </a:r>
            <a:endParaRPr lang="de-DE" sz="1800" cap="small"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1109829" y="1556792"/>
            <a:ext cx="5389617" cy="240065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400"/>
              <a:t>Veranstaltungshinweis:</a:t>
            </a:r>
            <a:endParaRPr/>
          </a:p>
          <a:p>
            <a:pPr>
              <a:defRPr/>
            </a:pPr>
            <a:endParaRPr lang="de-DE"/>
          </a:p>
          <a:p>
            <a:pPr>
              <a:defRPr/>
            </a:pPr>
            <a:r>
              <a:rPr lang="de-DE"/>
              <a:t>Fachtagung bilinguale Züge an bayerischen Realschulen</a:t>
            </a:r>
            <a:endParaRPr/>
          </a:p>
          <a:p>
            <a:pPr>
              <a:defRPr/>
            </a:pPr>
            <a:r>
              <a:rPr lang="de-DE"/>
              <a:t>FAU – Campus Nürnberg (EWF)</a:t>
            </a:r>
            <a:endParaRPr/>
          </a:p>
          <a:p>
            <a:pPr>
              <a:defRPr/>
            </a:pPr>
            <a:r>
              <a:rPr lang="de-DE"/>
              <a:t>ganztägig, am 13.07.2023 </a:t>
            </a:r>
            <a:endParaRPr/>
          </a:p>
          <a:p>
            <a:pPr>
              <a:defRPr/>
            </a:pPr>
            <a:endParaRPr lang="de-DE"/>
          </a:p>
          <a:p>
            <a:pPr>
              <a:defRPr/>
            </a:pPr>
            <a:r>
              <a:rPr lang="de-DE"/>
              <a:t>Anmeldung über FIBS</a:t>
            </a:r>
            <a:endParaRPr/>
          </a:p>
          <a:p>
            <a:pPr>
              <a:defRPr/>
            </a:pPr>
            <a:r>
              <a:rPr lang="de-DE"/>
              <a:t> </a:t>
            </a:r>
            <a:endParaRPr/>
          </a:p>
        </p:txBody>
      </p:sp>
      <p:sp>
        <p:nvSpPr>
          <p:cNvPr id="455368481" name=" 455368480"/>
          <p:cNvSpPr/>
          <p:nvPr/>
        </p:nvSpPr>
        <p:spPr bwMode="auto">
          <a:xfrm>
            <a:off x="6621760" y="4731020"/>
            <a:ext cx="137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302550792" name="Grafik 302550791"/>
          <p:cNvPicPr>
            <a:picLocks noChangeAspect="1"/>
          </p:cNvPicPr>
          <p:nvPr/>
        </p:nvPicPr>
        <p:blipFill>
          <a:blip r:embed="rId2"/>
          <a:stretch/>
        </p:blipFill>
        <p:spPr bwMode="auto">
          <a:xfrm>
            <a:off x="4246211" y="2915636"/>
            <a:ext cx="3924329" cy="2927869"/>
          </a:xfrm>
          <a:prstGeom prst="rect">
            <a:avLst/>
          </a:prstGeom>
        </p:spPr>
      </p:pic>
      <p:sp>
        <p:nvSpPr>
          <p:cNvPr id="1717598979" name=" 1717598978"/>
          <p:cNvSpPr/>
          <p:nvPr/>
        </p:nvSpPr>
        <p:spPr bwMode="auto">
          <a:xfrm>
            <a:off x="6047385" y="5994281"/>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465043026" name=" 1465043025"/>
          <p:cNvSpPr/>
          <p:nvPr/>
        </p:nvSpPr>
        <p:spPr bwMode="auto">
          <a:xfrm>
            <a:off x="5182931" y="5905676"/>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641322188" name=" 1641322187"/>
          <p:cNvSpPr/>
          <p:nvPr/>
        </p:nvSpPr>
        <p:spPr bwMode="auto">
          <a:xfrm>
            <a:off x="6845778" y="5859938"/>
            <a:ext cx="1479821" cy="228636"/>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r>
              <a:rPr sz="900" b="0" i="0" u="none">
                <a:solidFill>
                  <a:srgbClr val="000000"/>
                </a:solidFill>
                <a:latin typeface="Calibri"/>
                <a:ea typeface="Calibri"/>
                <a:cs typeface="Calibri"/>
              </a:rPr>
              <a:t>lizenziert gemäß </a:t>
            </a:r>
            <a:r>
              <a:rPr sz="900" b="0" i="0" u="sng">
                <a:solidFill>
                  <a:srgbClr val="000000"/>
                </a:solidFill>
                <a:latin typeface="Calibri"/>
                <a:ea typeface="Calibri"/>
                <a:cs typeface="Calibri"/>
                <a:hlinkClick r:id="rId3" tooltip="https://creativecommons.org/licenses/by-nc/3.0/"/>
              </a:rPr>
              <a:t>CC BY-NC</a:t>
            </a:r>
            <a:endParaRPr sz="900" b="0" i="0" u="none">
              <a:solidFill>
                <a:srgbClr val="000000"/>
              </a:solidFill>
              <a:latin typeface="Calibri"/>
              <a:ea typeface="Calibri"/>
              <a:cs typeface="Calibri"/>
            </a:endParaRPr>
          </a:p>
        </p:txBody>
      </p:sp>
      <p:sp>
        <p:nvSpPr>
          <p:cNvPr id="3" name="Titel 1">
            <a:extLst>
              <a:ext uri="{FF2B5EF4-FFF2-40B4-BE49-F238E27FC236}">
                <a16:creationId xmlns:a16="http://schemas.microsoft.com/office/drawing/2014/main" id="{11F8F664-A527-9415-C0AE-1EE8FA591A2C}"/>
              </a:ext>
            </a:extLst>
          </p:cNvPr>
          <p:cNvSpPr txBox="1">
            <a:spLocks/>
          </p:cNvSpPr>
          <p:nvPr/>
        </p:nvSpPr>
        <p:spPr bwMode="auto">
          <a:xfrm rot="5400000">
            <a:off x="5892499" y="3415629"/>
            <a:ext cx="5616625" cy="504056"/>
          </a:xfrm>
          <a:prstGeom prst="rect">
            <a:avLst/>
          </a:prstGeom>
          <a:solidFill>
            <a:schemeClr val="tx2">
              <a:lumMod val="20000"/>
              <a:lumOff val="80000"/>
            </a:schemeClr>
          </a:solidFill>
          <a:ln w="12700">
            <a:miter lim="400000"/>
          </a:ln>
        </p:spPr>
        <p:txBody>
          <a:bodyPr lIns="45719" rIns="45719"/>
          <a:lst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a:lstStyle>
          <a:p>
            <a:pPr algn="ctr">
              <a:defRPr/>
            </a:pPr>
            <a:r>
              <a:rPr lang="de-DE" sz="2400" b="1" cap="small" dirty="0">
                <a:solidFill>
                  <a:srgbClr val="000000"/>
                </a:solidFill>
              </a:rPr>
              <a:t>Veranstaltungshinweis</a:t>
            </a:r>
            <a:endParaRPr lang="de-DE" sz="1800" cap="small"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feld 4"/>
          <p:cNvSpPr txBox="1"/>
          <p:nvPr/>
        </p:nvSpPr>
        <p:spPr bwMode="auto">
          <a:xfrm>
            <a:off x="8501282" y="765067"/>
            <a:ext cx="523218"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dirty="0" err="1">
                <a:solidFill>
                  <a:schemeClr val="tx1"/>
                </a:solidFill>
              </a:rPr>
              <a:t>Kontakt</a:t>
            </a:r>
            <a:r>
              <a:rPr lang="de-DE" dirty="0" err="1">
                <a:solidFill>
                  <a:schemeClr val="bg1">
                    <a:lumMod val="95000"/>
                  </a:schemeClr>
                </a:solidFill>
              </a:rPr>
              <a:t>C</a:t>
            </a:r>
            <a:endParaRPr lang="de-DE" sz="1000" dirty="0">
              <a:solidFill>
                <a:schemeClr val="bg1">
                  <a:lumMod val="95000"/>
                </a:schemeClr>
              </a:solidFill>
            </a:endParaRPr>
          </a:p>
          <a:p>
            <a:pPr algn="ctr">
              <a:defRPr/>
            </a:pPr>
            <a:endParaRPr lang="de-DE" sz="1000" dirty="0"/>
          </a:p>
        </p:txBody>
      </p:sp>
      <p:pic>
        <p:nvPicPr>
          <p:cNvPr id="5" name="Picture 3"/>
          <p:cNvPicPr>
            <a:picLocks noChangeAspect="1" noChangeArrowheads="1"/>
          </p:cNvPicPr>
          <p:nvPr/>
        </p:nvPicPr>
        <p:blipFill>
          <a:blip r:embed="rId2"/>
          <a:stretch/>
        </p:blipFill>
        <p:spPr bwMode="auto">
          <a:xfrm>
            <a:off x="755576" y="3874858"/>
            <a:ext cx="1679229" cy="1854786"/>
          </a:xfrm>
          <a:prstGeom prst="rect">
            <a:avLst/>
          </a:prstGeom>
          <a:noFill/>
          <a:ln>
            <a:noFill/>
          </a:ln>
          <a:effectLst/>
        </p:spPr>
      </p:pic>
      <p:sp>
        <p:nvSpPr>
          <p:cNvPr id="6" name="Textfeld 10"/>
          <p:cNvSpPr txBox="1"/>
          <p:nvPr/>
        </p:nvSpPr>
        <p:spPr bwMode="auto">
          <a:xfrm>
            <a:off x="2834023" y="4293096"/>
            <a:ext cx="3259566" cy="132343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lvl="0">
              <a:defRPr sz="1600">
                <a:solidFill>
                  <a:srgbClr val="A6A6A6"/>
                </a:solidFill>
              </a:defRPr>
            </a:pPr>
            <a:r>
              <a:rPr lang="de-DE" sz="2000" dirty="0" err="1">
                <a:solidFill>
                  <a:srgbClr val="339966"/>
                </a:solidFill>
              </a:rPr>
              <a:t>StR</a:t>
            </a:r>
            <a:r>
              <a:rPr lang="de-DE" sz="2000" dirty="0">
                <a:solidFill>
                  <a:srgbClr val="339966"/>
                </a:solidFill>
              </a:rPr>
              <a:t>(RS) Manuel Erben</a:t>
            </a:r>
            <a:endParaRPr lang="de-DE" sz="2000" dirty="0">
              <a:solidFill>
                <a:srgbClr val="339966"/>
              </a:solidFill>
              <a:ea typeface="Verdana"/>
              <a:cs typeface="Verdana"/>
            </a:endParaRPr>
          </a:p>
          <a:p>
            <a:pPr lvl="0">
              <a:defRPr sz="1600">
                <a:solidFill>
                  <a:srgbClr val="A6A6A6"/>
                </a:solidFill>
              </a:defRPr>
            </a:pPr>
            <a:r>
              <a:rPr lang="de-DE" sz="2000" dirty="0">
                <a:solidFill>
                  <a:srgbClr val="339966"/>
                </a:solidFill>
              </a:rPr>
              <a:t>Arbeitskreis Bilingual am ISB</a:t>
            </a:r>
            <a:br>
              <a:rPr lang="de-DE" sz="2000" dirty="0">
                <a:solidFill>
                  <a:srgbClr val="339966"/>
                </a:solidFill>
              </a:rPr>
            </a:br>
            <a:r>
              <a:rPr lang="de-DE" sz="2000" dirty="0">
                <a:solidFill>
                  <a:srgbClr val="339966"/>
                </a:solidFill>
              </a:rPr>
              <a:t>erb@rs-heilsbronn.de</a:t>
            </a:r>
          </a:p>
          <a:p>
            <a:pPr lvl="0">
              <a:defRPr sz="1600">
                <a:solidFill>
                  <a:srgbClr val="A6A6A6"/>
                </a:solidFill>
              </a:defRPr>
            </a:pPr>
            <a:endParaRPr lang="de-DE" sz="2000" u="sng" dirty="0">
              <a:solidFill>
                <a:srgbClr val="009999"/>
              </a:solidFill>
            </a:endParaRPr>
          </a:p>
        </p:txBody>
      </p:sp>
      <p:sp>
        <p:nvSpPr>
          <p:cNvPr id="8" name="Rechteck 12"/>
          <p:cNvSpPr/>
          <p:nvPr/>
        </p:nvSpPr>
        <p:spPr bwMode="auto">
          <a:xfrm>
            <a:off x="827584" y="1916832"/>
            <a:ext cx="6912768" cy="157484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a:t>Vielen Dank für Ihre Aufmerksamkeit!</a:t>
            </a:r>
            <a:endParaRPr/>
          </a:p>
        </p:txBody>
      </p:sp>
      <p:pic>
        <p:nvPicPr>
          <p:cNvPr id="7" name="Grafik 6">
            <a:extLst>
              <a:ext uri="{FF2B5EF4-FFF2-40B4-BE49-F238E27FC236}">
                <a16:creationId xmlns:a16="http://schemas.microsoft.com/office/drawing/2014/main" id="{E0539B19-5C9D-5DA7-7825-AC79B43AABAA}"/>
              </a:ext>
            </a:extLst>
          </p:cNvPr>
          <p:cNvPicPr>
            <a:picLocks noChangeAspect="1"/>
          </p:cNvPicPr>
          <p:nvPr/>
        </p:nvPicPr>
        <p:blipFill>
          <a:blip r:embed="rId3"/>
          <a:stretch>
            <a:fillRect/>
          </a:stretch>
        </p:blipFill>
        <p:spPr>
          <a:xfrm>
            <a:off x="6093589" y="4014254"/>
            <a:ext cx="1691478" cy="1691478"/>
          </a:xfrm>
          <a:prstGeom prst="rect">
            <a:avLst/>
          </a:prstGeom>
        </p:spPr>
      </p:pic>
      <p:sp>
        <p:nvSpPr>
          <p:cNvPr id="9" name="Textfeld 7">
            <a:extLst>
              <a:ext uri="{FF2B5EF4-FFF2-40B4-BE49-F238E27FC236}">
                <a16:creationId xmlns:a16="http://schemas.microsoft.com/office/drawing/2014/main" id="{22D2DC18-48DB-CA94-D98D-C40745058946}"/>
              </a:ext>
            </a:extLst>
          </p:cNvPr>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503040" y="1391308"/>
            <a:ext cx="8640960" cy="2814617"/>
          </a:xfrm>
          <a:prstGeom prst="rect">
            <a:avLst/>
          </a:prstGeom>
          <a:ln w="12700">
            <a:miter lim="400000"/>
          </a:ln>
        </p:spPr>
        <p:txBody>
          <a:bodyPr wrap="square" lIns="45719" rIns="45719">
            <a:spAutoFit/>
          </a:bodyPr>
          <a:lstStyle/>
          <a:p>
            <a:pPr>
              <a:lnSpc>
                <a:spcPct val="150000"/>
              </a:lnSpc>
              <a:defRPr sz="2400" b="1"/>
            </a:pPr>
            <a:r>
              <a:rPr lang="de-DE" sz="2000" dirty="0"/>
              <a:t>A. Der bilinguale Geschichtsunterricht im Spannungsfeld zwischen Fremdsprachen- und Geschichtsdidaktik</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
        <p:nvSpPr>
          <p:cNvPr id="4" name="Textfeld 3"/>
          <p:cNvSpPr txBox="1"/>
          <p:nvPr/>
        </p:nvSpPr>
        <p:spPr bwMode="auto">
          <a:xfrm>
            <a:off x="323526" y="2348880"/>
            <a:ext cx="8023868" cy="923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b="1" dirty="0">
                <a:latin typeface="Calibri" panose="020F0502020204030204" pitchFamily="34" charset="0"/>
                <a:cs typeface="Calibri" panose="020F0502020204030204" pitchFamily="34" charset="0"/>
              </a:rPr>
              <a:t>Dilemma:</a:t>
            </a:r>
          </a:p>
          <a:p>
            <a:pPr algn="ctr"/>
            <a:endParaRPr lang="de-DE" dirty="0">
              <a:latin typeface="Calibri" panose="020F0502020204030204" pitchFamily="34" charset="0"/>
              <a:cs typeface="Calibri" panose="020F0502020204030204" pitchFamily="34" charset="0"/>
            </a:endParaRPr>
          </a:p>
          <a:p>
            <a:pPr algn="ctr"/>
            <a:endParaRPr lang="de-DE" dirty="0">
              <a:latin typeface="Calibri" panose="020F0502020204030204" pitchFamily="34" charset="0"/>
              <a:cs typeface="Calibri" panose="020F0502020204030204" pitchFamily="34" charset="0"/>
            </a:endParaRPr>
          </a:p>
        </p:txBody>
      </p:sp>
      <p:graphicFrame>
        <p:nvGraphicFramePr>
          <p:cNvPr id="6" name="Tabelle 8">
            <a:extLst>
              <a:ext uri="{FF2B5EF4-FFF2-40B4-BE49-F238E27FC236}">
                <a16:creationId xmlns:a16="http://schemas.microsoft.com/office/drawing/2014/main" id="{A5D960BA-EB7B-C0BD-DFF6-DB57A5B339C4}"/>
              </a:ext>
            </a:extLst>
          </p:cNvPr>
          <p:cNvGraphicFramePr>
            <a:graphicFrameLocks noGrp="1"/>
          </p:cNvGraphicFramePr>
          <p:nvPr>
            <p:extLst>
              <p:ext uri="{D42A27DB-BD31-4B8C-83A1-F6EECF244321}">
                <p14:modId xmlns:p14="http://schemas.microsoft.com/office/powerpoint/2010/main" val="3232372227"/>
              </p:ext>
            </p:extLst>
          </p:nvPr>
        </p:nvGraphicFramePr>
        <p:xfrm>
          <a:off x="395535" y="2830253"/>
          <a:ext cx="7885384" cy="1010920"/>
        </p:xfrm>
        <a:graphic>
          <a:graphicData uri="http://schemas.openxmlformats.org/drawingml/2006/table">
            <a:tbl>
              <a:tblPr firstRow="1" bandRow="1">
                <a:tableStyleId>{B2BE4F85-BF09-0AD3-12C2-011C963F1C55}</a:tableStyleId>
              </a:tblPr>
              <a:tblGrid>
                <a:gridCol w="3942692">
                  <a:extLst>
                    <a:ext uri="{9D8B030D-6E8A-4147-A177-3AD203B41FA5}">
                      <a16:colId xmlns:a16="http://schemas.microsoft.com/office/drawing/2014/main" val="208155985"/>
                    </a:ext>
                  </a:extLst>
                </a:gridCol>
                <a:gridCol w="3942692">
                  <a:extLst>
                    <a:ext uri="{9D8B030D-6E8A-4147-A177-3AD203B41FA5}">
                      <a16:colId xmlns:a16="http://schemas.microsoft.com/office/drawing/2014/main" val="2360024443"/>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bg1"/>
                          </a:solidFill>
                          <a:effectLst/>
                          <a:latin typeface="Calibri" panose="020F0502020204030204" pitchFamily="34" charset="0"/>
                          <a:cs typeface="Calibri" panose="020F0502020204030204" pitchFamily="34" charset="0"/>
                        </a:rPr>
                        <a:t>Aus fremdsprachlicher Sicht</a:t>
                      </a:r>
                      <a:endParaRPr lang="de-DE"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de-DE"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bg1"/>
                          </a:solidFill>
                          <a:effectLst/>
                          <a:latin typeface="Calibri" panose="020F0502020204030204" pitchFamily="34" charset="0"/>
                          <a:cs typeface="Calibri" panose="020F0502020204030204" pitchFamily="34" charset="0"/>
                        </a:rPr>
                        <a:t>Aus geschichtsdidaktischer Perspektive</a:t>
                      </a:r>
                      <a:endParaRPr lang="de-DE"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de-DE"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extLst>
                  <a:ext uri="{0D108BD9-81ED-4DB2-BD59-A6C34878D82A}">
                    <a16:rowId xmlns:a16="http://schemas.microsoft.com/office/drawing/2014/main" val="11587688"/>
                  </a:ext>
                </a:extLst>
              </a:tr>
              <a:tr h="370840">
                <a:tc>
                  <a:txBody>
                    <a:bodyPr/>
                    <a:lstStyle/>
                    <a:p>
                      <a:pPr algn="l"/>
                      <a:endParaRPr lang="de-DE"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52476"/>
                  </a:ext>
                </a:extLst>
              </a:tr>
            </a:tbl>
          </a:graphicData>
        </a:graphic>
      </p:graphicFrame>
      <p:sp>
        <p:nvSpPr>
          <p:cNvPr id="9" name="Textfeld 8">
            <a:extLst>
              <a:ext uri="{FF2B5EF4-FFF2-40B4-BE49-F238E27FC236}">
                <a16:creationId xmlns:a16="http://schemas.microsoft.com/office/drawing/2014/main" id="{C32EF2CD-FDAC-7B2F-B331-3508CE764FD1}"/>
              </a:ext>
            </a:extLst>
          </p:cNvPr>
          <p:cNvSpPr txBox="1"/>
          <p:nvPr/>
        </p:nvSpPr>
        <p:spPr bwMode="auto">
          <a:xfrm>
            <a:off x="323526" y="3572925"/>
            <a:ext cx="3756446" cy="244387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Befürwortet bilingualen Sachfachunterricht</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ein hinsichtlich Wortschatz und Grammatik verbessertes Sprachlernen</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Erhöhte Lese- Schreib-, und Diskurskompetenz nachgewiesen</a:t>
            </a:r>
            <a:endParaRPr lang="de-DE" sz="1800"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12" name="Textfeld 11">
            <a:extLst>
              <a:ext uri="{FF2B5EF4-FFF2-40B4-BE49-F238E27FC236}">
                <a16:creationId xmlns:a16="http://schemas.microsoft.com/office/drawing/2014/main" id="{4AF1C142-D162-EEE6-5744-522C3A362BEC}"/>
              </a:ext>
            </a:extLst>
          </p:cNvPr>
          <p:cNvSpPr txBox="1"/>
          <p:nvPr/>
        </p:nvSpPr>
        <p:spPr bwMode="auto">
          <a:xfrm>
            <a:off x="4433996" y="3599193"/>
            <a:ext cx="3954427" cy="214751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Kritik, dass aufgrund geringerer sprachlicher Mittel auf Erkenntnisgewinn und Urteilsbildung verzichtet wird</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Rein reproduktive Denkoperationen</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Trivialisierung fachdidaktischer Ziele</a:t>
            </a:r>
            <a:endParaRPr lang="de-DE" sz="1800"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spTree>
    <p:extLst>
      <p:ext uri="{BB962C8B-B14F-4D97-AF65-F5344CB8AC3E}">
        <p14:creationId xmlns:p14="http://schemas.microsoft.com/office/powerpoint/2010/main" val="33223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
        <p:nvSpPr>
          <p:cNvPr id="4" name="Textfeld 3"/>
          <p:cNvSpPr txBox="1"/>
          <p:nvPr/>
        </p:nvSpPr>
        <p:spPr bwMode="auto">
          <a:xfrm>
            <a:off x="251519" y="1499143"/>
            <a:ext cx="8023868"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b="1" dirty="0">
                <a:latin typeface="Calibri" panose="020F0502020204030204" pitchFamily="34" charset="0"/>
                <a:cs typeface="Calibri" panose="020F0502020204030204" pitchFamily="34" charset="0"/>
              </a:rPr>
              <a:t>Drei Typen bilingualen Unterrichts</a:t>
            </a:r>
            <a:endParaRPr lang="de-DE" dirty="0">
              <a:latin typeface="Calibri" panose="020F0502020204030204" pitchFamily="34" charset="0"/>
              <a:cs typeface="Calibri" panose="020F0502020204030204" pitchFamily="34" charset="0"/>
            </a:endParaRPr>
          </a:p>
          <a:p>
            <a:pPr algn="ctr"/>
            <a:endParaRPr lang="de-DE" dirty="0">
              <a:latin typeface="Calibri" panose="020F0502020204030204" pitchFamily="34" charset="0"/>
              <a:cs typeface="Calibri" panose="020F0502020204030204" pitchFamily="34" charset="0"/>
            </a:endParaRPr>
          </a:p>
        </p:txBody>
      </p:sp>
      <p:sp>
        <p:nvSpPr>
          <p:cNvPr id="10" name="Textfeld 9"/>
          <p:cNvSpPr txBox="1"/>
          <p:nvPr/>
        </p:nvSpPr>
        <p:spPr bwMode="auto">
          <a:xfrm>
            <a:off x="431632" y="2653480"/>
            <a:ext cx="2844224" cy="245009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Findet nur in Fremdsprache statt</a:t>
            </a:r>
          </a:p>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Damit eigentlich monolingual</a:t>
            </a:r>
          </a:p>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Ausbildung fremdsprachlicher Kompetenz im Vordergrund</a:t>
            </a:r>
          </a:p>
        </p:txBody>
      </p:sp>
      <p:sp>
        <p:nvSpPr>
          <p:cNvPr id="11" name="Textfeld 10"/>
          <p:cNvSpPr txBox="1"/>
          <p:nvPr/>
        </p:nvSpPr>
        <p:spPr bwMode="auto">
          <a:xfrm>
            <a:off x="5672637" y="2653480"/>
            <a:ext cx="2695272" cy="39319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Wechsel findet statt, wenn authentisches Quellenmaterial im Original verwendet wird</a:t>
            </a:r>
          </a:p>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Ziel ist die Nutzung der Fremdsprache zur Ausbildung sachfachlicher Kompetenzen (v.a. der Umgang mit Perspektiven) durch Sprachenvergleich</a:t>
            </a:r>
          </a:p>
        </p:txBody>
      </p:sp>
      <p:graphicFrame>
        <p:nvGraphicFramePr>
          <p:cNvPr id="3" name="Tabelle 5">
            <a:extLst>
              <a:ext uri="{FF2B5EF4-FFF2-40B4-BE49-F238E27FC236}">
                <a16:creationId xmlns:a16="http://schemas.microsoft.com/office/drawing/2014/main" id="{FE85F6F0-C233-0DAC-3AB7-DBCEDE45ED62}"/>
              </a:ext>
            </a:extLst>
          </p:cNvPr>
          <p:cNvGraphicFramePr>
            <a:graphicFrameLocks noGrp="1"/>
          </p:cNvGraphicFramePr>
          <p:nvPr>
            <p:extLst>
              <p:ext uri="{D42A27DB-BD31-4B8C-83A1-F6EECF244321}">
                <p14:modId xmlns:p14="http://schemas.microsoft.com/office/powerpoint/2010/main" val="2283780323"/>
              </p:ext>
            </p:extLst>
          </p:nvPr>
        </p:nvGraphicFramePr>
        <p:xfrm>
          <a:off x="467544" y="1944199"/>
          <a:ext cx="7879848" cy="1010920"/>
        </p:xfrm>
        <a:graphic>
          <a:graphicData uri="http://schemas.openxmlformats.org/drawingml/2006/table">
            <a:tbl>
              <a:tblPr firstRow="1" bandRow="1">
                <a:tableStyleId>{B2BE4F85-BF09-0AD3-12C2-011C963F1C55}</a:tableStyleId>
              </a:tblPr>
              <a:tblGrid>
                <a:gridCol w="2626616">
                  <a:extLst>
                    <a:ext uri="{9D8B030D-6E8A-4147-A177-3AD203B41FA5}">
                      <a16:colId xmlns:a16="http://schemas.microsoft.com/office/drawing/2014/main" val="327911121"/>
                    </a:ext>
                  </a:extLst>
                </a:gridCol>
                <a:gridCol w="2626616">
                  <a:extLst>
                    <a:ext uri="{9D8B030D-6E8A-4147-A177-3AD203B41FA5}">
                      <a16:colId xmlns:a16="http://schemas.microsoft.com/office/drawing/2014/main" val="2121293077"/>
                    </a:ext>
                  </a:extLst>
                </a:gridCol>
                <a:gridCol w="2626616">
                  <a:extLst>
                    <a:ext uri="{9D8B030D-6E8A-4147-A177-3AD203B41FA5}">
                      <a16:colId xmlns:a16="http://schemas.microsoft.com/office/drawing/2014/main" val="561046257"/>
                    </a:ext>
                  </a:extLst>
                </a:gridCol>
              </a:tblGrid>
              <a:tr h="370840">
                <a:tc>
                  <a:txBody>
                    <a:bodyPr/>
                    <a:lstStyle/>
                    <a:p>
                      <a:pPr algn="ctr"/>
                      <a:endPar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tc>
                  <a:txBody>
                    <a:bodyPr/>
                    <a:lstStyle/>
                    <a:p>
                      <a:pPr algn="ctr"/>
                      <a:endPar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tc>
                  <a:txBody>
                    <a:bodyPr/>
                    <a:lstStyle/>
                    <a:p>
                      <a:pPr algn="ctr"/>
                      <a:endPar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extLst>
                  <a:ext uri="{0D108BD9-81ED-4DB2-BD59-A6C34878D82A}">
                    <a16:rowId xmlns:a16="http://schemas.microsoft.com/office/drawing/2014/main" val="65846620"/>
                  </a:ext>
                </a:extLst>
              </a:tr>
              <a:tr h="37084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801880"/>
                  </a:ext>
                </a:extLst>
              </a:tr>
            </a:tbl>
          </a:graphicData>
        </a:graphic>
      </p:graphicFrame>
      <p:sp>
        <p:nvSpPr>
          <p:cNvPr id="9" name="Textfeld 8">
            <a:extLst>
              <a:ext uri="{FF2B5EF4-FFF2-40B4-BE49-F238E27FC236}">
                <a16:creationId xmlns:a16="http://schemas.microsoft.com/office/drawing/2014/main" id="{8F71ACFC-EC0C-0740-95EC-1D6C504C48CE}"/>
              </a:ext>
            </a:extLst>
          </p:cNvPr>
          <p:cNvSpPr txBox="1"/>
          <p:nvPr/>
        </p:nvSpPr>
        <p:spPr bwMode="auto">
          <a:xfrm>
            <a:off x="2960504" y="2653480"/>
            <a:ext cx="2695272" cy="185736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Hilfestellungen auch in der Muttersprache</a:t>
            </a:r>
          </a:p>
          <a:p>
            <a:pPr marL="285750" lvl="0" indent="-285750">
              <a:lnSpc>
                <a:spcPct val="107000"/>
              </a:lnSpc>
              <a:buFont typeface="Arial" panose="020B0604020202020204" pitchFamily="34" charset="0"/>
              <a:buChar char="•"/>
            </a:pPr>
            <a:r>
              <a:rPr lang="de-DE" dirty="0">
                <a:latin typeface="Calibri" panose="020F0502020204030204" pitchFamily="34" charset="0"/>
                <a:cs typeface="Calibri" panose="020F0502020204030204" pitchFamily="34" charset="0"/>
              </a:rPr>
              <a:t>Wechsel findet statt, wenn die Lehrkraft ein sprachliches Defizit ausgleichen möchte</a:t>
            </a:r>
          </a:p>
        </p:txBody>
      </p:sp>
      <p:sp>
        <p:nvSpPr>
          <p:cNvPr id="13" name="Textfeld 12">
            <a:extLst>
              <a:ext uri="{FF2B5EF4-FFF2-40B4-BE49-F238E27FC236}">
                <a16:creationId xmlns:a16="http://schemas.microsoft.com/office/drawing/2014/main" id="{49E19132-C134-9139-E93C-12A27A081E05}"/>
              </a:ext>
            </a:extLst>
          </p:cNvPr>
          <p:cNvSpPr txBox="1"/>
          <p:nvPr/>
        </p:nvSpPr>
        <p:spPr bwMode="auto">
          <a:xfrm>
            <a:off x="485592" y="2076312"/>
            <a:ext cx="273630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rPr>
              <a:t>CLIL</a:t>
            </a:r>
          </a:p>
          <a:p>
            <a:pPr algn="ctr"/>
            <a:endParaRPr lang="de-DE" dirty="0"/>
          </a:p>
        </p:txBody>
      </p:sp>
      <p:sp>
        <p:nvSpPr>
          <p:cNvPr id="14" name="Textfeld 13">
            <a:extLst>
              <a:ext uri="{FF2B5EF4-FFF2-40B4-BE49-F238E27FC236}">
                <a16:creationId xmlns:a16="http://schemas.microsoft.com/office/drawing/2014/main" id="{26FF861E-D9F7-2F8C-8602-8DCC796196A0}"/>
              </a:ext>
            </a:extLst>
          </p:cNvPr>
          <p:cNvSpPr txBox="1"/>
          <p:nvPr/>
        </p:nvSpPr>
        <p:spPr bwMode="auto">
          <a:xfrm>
            <a:off x="2975992" y="2076312"/>
            <a:ext cx="273630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rPr>
              <a:t>CLIL + </a:t>
            </a:r>
            <a:r>
              <a:rPr lang="de-D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Scaffolding</a:t>
            </a:r>
            <a:endPar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de-DE" dirty="0"/>
          </a:p>
        </p:txBody>
      </p:sp>
      <p:sp>
        <p:nvSpPr>
          <p:cNvPr id="16" name="Textfeld 15">
            <a:extLst>
              <a:ext uri="{FF2B5EF4-FFF2-40B4-BE49-F238E27FC236}">
                <a16:creationId xmlns:a16="http://schemas.microsoft.com/office/drawing/2014/main" id="{AB32386A-EC6E-CE89-54AA-E0DF6175AC67}"/>
              </a:ext>
            </a:extLst>
          </p:cNvPr>
          <p:cNvSpPr txBox="1"/>
          <p:nvPr/>
        </p:nvSpPr>
        <p:spPr bwMode="auto">
          <a:xfrm>
            <a:off x="5781952" y="1962015"/>
            <a:ext cx="2407241" cy="64633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ctr"/>
            <a:r>
              <a:rPr lang="de-DE" sz="1800" b="1" dirty="0">
                <a:solidFill>
                  <a:schemeClr val="bg1"/>
                </a:solidFill>
                <a:latin typeface="Calibri" panose="020F0502020204030204" pitchFamily="34" charset="0"/>
                <a:ea typeface="Calibri" panose="020F0502020204030204" pitchFamily="34" charset="0"/>
                <a:cs typeface="Calibri" panose="020F0502020204030204" pitchFamily="34" charset="0"/>
              </a:rPr>
              <a:t>Sachfachlich ausgerichteter U-Typ</a:t>
            </a:r>
          </a:p>
        </p:txBody>
      </p:sp>
      <p:cxnSp>
        <p:nvCxnSpPr>
          <p:cNvPr id="17" name="Gerader Verbinder 16">
            <a:extLst>
              <a:ext uri="{FF2B5EF4-FFF2-40B4-BE49-F238E27FC236}">
                <a16:creationId xmlns:a16="http://schemas.microsoft.com/office/drawing/2014/main" id="{D9430FE0-C6A0-40CC-6DC2-DB7B9FFFFF49}"/>
              </a:ext>
            </a:extLst>
          </p:cNvPr>
          <p:cNvCxnSpPr/>
          <p:nvPr/>
        </p:nvCxnSpPr>
        <p:spPr bwMode="auto">
          <a:xfrm>
            <a:off x="2843808" y="1962015"/>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cxnSp>
        <p:nvCxnSpPr>
          <p:cNvPr id="18" name="Gerader Verbinder 17">
            <a:extLst>
              <a:ext uri="{FF2B5EF4-FFF2-40B4-BE49-F238E27FC236}">
                <a16:creationId xmlns:a16="http://schemas.microsoft.com/office/drawing/2014/main" id="{92F8AB04-4DC6-9C16-613C-6802547C87ED}"/>
              </a:ext>
            </a:extLst>
          </p:cNvPr>
          <p:cNvCxnSpPr/>
          <p:nvPr/>
        </p:nvCxnSpPr>
        <p:spPr bwMode="auto">
          <a:xfrm>
            <a:off x="5660352" y="1946015"/>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spTree>
    <p:extLst>
      <p:ext uri="{BB962C8B-B14F-4D97-AF65-F5344CB8AC3E}">
        <p14:creationId xmlns:p14="http://schemas.microsoft.com/office/powerpoint/2010/main" val="30679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9" grpId="0" build="p"/>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503040" y="1391308"/>
            <a:ext cx="8640960" cy="2814617"/>
          </a:xfrm>
          <a:prstGeom prst="rect">
            <a:avLst/>
          </a:prstGeom>
          <a:ln w="12700">
            <a:miter lim="400000"/>
          </a:ln>
        </p:spPr>
        <p:txBody>
          <a:bodyPr wrap="square" lIns="45719" rIns="45719">
            <a:spAutoFit/>
          </a:bodyPr>
          <a:lstStyle/>
          <a:p>
            <a:pPr>
              <a:lnSpc>
                <a:spcPct val="150000"/>
              </a:lnSpc>
              <a:defRPr sz="2400" b="1"/>
            </a:pPr>
            <a:r>
              <a:rPr lang="de-DE" sz="2000" dirty="0"/>
              <a:t>A. Der bilinguale Geschichtsunterricht im Spannungsfeld zwischen Fremdsprachen- und Geschichtsdidaktik</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
        <p:nvSpPr>
          <p:cNvPr id="4" name="Textfeld 3"/>
          <p:cNvSpPr txBox="1"/>
          <p:nvPr/>
        </p:nvSpPr>
        <p:spPr bwMode="auto">
          <a:xfrm>
            <a:off x="323526" y="2348880"/>
            <a:ext cx="8023868" cy="923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b="1" dirty="0">
                <a:latin typeface="Calibri" panose="020F0502020204030204" pitchFamily="34" charset="0"/>
                <a:cs typeface="Calibri" panose="020F0502020204030204" pitchFamily="34" charset="0"/>
              </a:rPr>
              <a:t>Dilemma:</a:t>
            </a:r>
          </a:p>
          <a:p>
            <a:pPr algn="ctr"/>
            <a:endParaRPr lang="de-DE" dirty="0">
              <a:latin typeface="Calibri" panose="020F0502020204030204" pitchFamily="34" charset="0"/>
              <a:cs typeface="Calibri" panose="020F0502020204030204" pitchFamily="34" charset="0"/>
            </a:endParaRPr>
          </a:p>
          <a:p>
            <a:pPr algn="ctr"/>
            <a:endParaRPr lang="de-DE" dirty="0">
              <a:latin typeface="Calibri" panose="020F0502020204030204" pitchFamily="34" charset="0"/>
              <a:cs typeface="Calibri" panose="020F0502020204030204" pitchFamily="34" charset="0"/>
            </a:endParaRPr>
          </a:p>
        </p:txBody>
      </p:sp>
      <p:graphicFrame>
        <p:nvGraphicFramePr>
          <p:cNvPr id="6" name="Tabelle 8">
            <a:extLst>
              <a:ext uri="{FF2B5EF4-FFF2-40B4-BE49-F238E27FC236}">
                <a16:creationId xmlns:a16="http://schemas.microsoft.com/office/drawing/2014/main" id="{A5D960BA-EB7B-C0BD-DFF6-DB57A5B339C4}"/>
              </a:ext>
            </a:extLst>
          </p:cNvPr>
          <p:cNvGraphicFramePr>
            <a:graphicFrameLocks noGrp="1"/>
          </p:cNvGraphicFramePr>
          <p:nvPr/>
        </p:nvGraphicFramePr>
        <p:xfrm>
          <a:off x="395535" y="2830253"/>
          <a:ext cx="7885384" cy="1010920"/>
        </p:xfrm>
        <a:graphic>
          <a:graphicData uri="http://schemas.openxmlformats.org/drawingml/2006/table">
            <a:tbl>
              <a:tblPr firstRow="1" bandRow="1">
                <a:tableStyleId>{B2BE4F85-BF09-0AD3-12C2-011C963F1C55}</a:tableStyleId>
              </a:tblPr>
              <a:tblGrid>
                <a:gridCol w="3942692">
                  <a:extLst>
                    <a:ext uri="{9D8B030D-6E8A-4147-A177-3AD203B41FA5}">
                      <a16:colId xmlns:a16="http://schemas.microsoft.com/office/drawing/2014/main" val="208155985"/>
                    </a:ext>
                  </a:extLst>
                </a:gridCol>
                <a:gridCol w="3942692">
                  <a:extLst>
                    <a:ext uri="{9D8B030D-6E8A-4147-A177-3AD203B41FA5}">
                      <a16:colId xmlns:a16="http://schemas.microsoft.com/office/drawing/2014/main" val="2360024443"/>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bg1"/>
                          </a:solidFill>
                          <a:effectLst/>
                          <a:latin typeface="Calibri" panose="020F0502020204030204" pitchFamily="34" charset="0"/>
                          <a:cs typeface="Calibri" panose="020F0502020204030204" pitchFamily="34" charset="0"/>
                        </a:rPr>
                        <a:t>Aus fremdsprachlicher Sicht</a:t>
                      </a:r>
                      <a:endParaRPr lang="de-DE"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de-DE"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bg1"/>
                          </a:solidFill>
                          <a:effectLst/>
                          <a:latin typeface="Calibri" panose="020F0502020204030204" pitchFamily="34" charset="0"/>
                          <a:cs typeface="Calibri" panose="020F0502020204030204" pitchFamily="34" charset="0"/>
                        </a:rPr>
                        <a:t>Aus geschichtsdidaktischer Perspektive</a:t>
                      </a:r>
                      <a:endParaRPr lang="de-DE"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de-DE"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66"/>
                    </a:solidFill>
                  </a:tcPr>
                </a:tc>
                <a:extLst>
                  <a:ext uri="{0D108BD9-81ED-4DB2-BD59-A6C34878D82A}">
                    <a16:rowId xmlns:a16="http://schemas.microsoft.com/office/drawing/2014/main" val="11587688"/>
                  </a:ext>
                </a:extLst>
              </a:tr>
              <a:tr h="370840">
                <a:tc>
                  <a:txBody>
                    <a:bodyPr/>
                    <a:lstStyle/>
                    <a:p>
                      <a:pPr algn="l"/>
                      <a:endParaRPr lang="de-DE"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52476"/>
                  </a:ext>
                </a:extLst>
              </a:tr>
            </a:tbl>
          </a:graphicData>
        </a:graphic>
      </p:graphicFrame>
      <p:sp>
        <p:nvSpPr>
          <p:cNvPr id="9" name="Textfeld 8">
            <a:extLst>
              <a:ext uri="{FF2B5EF4-FFF2-40B4-BE49-F238E27FC236}">
                <a16:creationId xmlns:a16="http://schemas.microsoft.com/office/drawing/2014/main" id="{C32EF2CD-FDAC-7B2F-B331-3508CE764FD1}"/>
              </a:ext>
            </a:extLst>
          </p:cNvPr>
          <p:cNvSpPr txBox="1"/>
          <p:nvPr/>
        </p:nvSpPr>
        <p:spPr bwMode="auto">
          <a:xfrm>
            <a:off x="323526" y="3572925"/>
            <a:ext cx="3756446" cy="244387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Befürwortet bilingualen Sachfachunterricht</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ein hinsichtlich Wortschatz und Grammatik verbessertes Sprachlernen</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Erhöhte Lese- Schreib-, und Diskurskompetenz nachgewiesen</a:t>
            </a:r>
            <a:endParaRPr lang="de-DE" sz="1800"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12" name="Textfeld 11">
            <a:extLst>
              <a:ext uri="{FF2B5EF4-FFF2-40B4-BE49-F238E27FC236}">
                <a16:creationId xmlns:a16="http://schemas.microsoft.com/office/drawing/2014/main" id="{4AF1C142-D162-EEE6-5744-522C3A362BEC}"/>
              </a:ext>
            </a:extLst>
          </p:cNvPr>
          <p:cNvSpPr txBox="1"/>
          <p:nvPr/>
        </p:nvSpPr>
        <p:spPr bwMode="auto">
          <a:xfrm>
            <a:off x="4433996" y="3599193"/>
            <a:ext cx="3954427" cy="214751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Kritik, dass aufgrund geringerer sprachlicher Mittel auf Erkenntnisgewinn und Urteilsbildung verzichtet wird</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Rein reproduktive Denkoperationen</a:t>
            </a:r>
          </a:p>
          <a:p>
            <a:pPr marL="285750" lvl="0" indent="-285750" algn="l">
              <a:lnSpc>
                <a:spcPct val="107000"/>
              </a:lnSpc>
              <a:buFont typeface="Arial" panose="020B0604020202020204" pitchFamily="34" charset="0"/>
              <a:buChar char="•"/>
            </a:pPr>
            <a:r>
              <a:rPr lang="de-DE" sz="1800" dirty="0">
                <a:latin typeface="Calibri" panose="020F0502020204030204" pitchFamily="34" charset="0"/>
                <a:cs typeface="Calibri" panose="020F0502020204030204" pitchFamily="34" charset="0"/>
              </a:rPr>
              <a:t>Trivialisierung fachdidaktischer Ziele</a:t>
            </a:r>
            <a:endParaRPr lang="de-DE" sz="1800"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sp>
        <p:nvSpPr>
          <p:cNvPr id="3" name="Ellipse 2">
            <a:extLst>
              <a:ext uri="{FF2B5EF4-FFF2-40B4-BE49-F238E27FC236}">
                <a16:creationId xmlns:a16="http://schemas.microsoft.com/office/drawing/2014/main" id="{3CBF2B43-4846-46E4-3B29-E56648EF99A3}"/>
              </a:ext>
            </a:extLst>
          </p:cNvPr>
          <p:cNvSpPr/>
          <p:nvPr/>
        </p:nvSpPr>
        <p:spPr bwMode="auto">
          <a:xfrm>
            <a:off x="3995939" y="3068960"/>
            <a:ext cx="4824534" cy="2880320"/>
          </a:xfrm>
          <a:prstGeom prst="ellipse">
            <a:avLst/>
          </a:prstGeom>
          <a:noFill/>
          <a:ln w="44450" cap="flat">
            <a:solidFill>
              <a:srgbClr val="FF0000"/>
            </a:solid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Tree>
    <p:extLst>
      <p:ext uri="{BB962C8B-B14F-4D97-AF65-F5344CB8AC3E}">
        <p14:creationId xmlns:p14="http://schemas.microsoft.com/office/powerpoint/2010/main" val="25319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sp>
        <p:nvSpPr>
          <p:cNvPr id="4" name="Textfeld 3"/>
          <p:cNvSpPr txBox="1"/>
          <p:nvPr/>
        </p:nvSpPr>
        <p:spPr bwMode="auto">
          <a:xfrm>
            <a:off x="251519" y="1206042"/>
            <a:ext cx="8023868"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de-DE" b="1" dirty="0">
                <a:latin typeface="Calibri" panose="020F0502020204030204" pitchFamily="34" charset="0"/>
                <a:cs typeface="Calibri" panose="020F0502020204030204" pitchFamily="34" charset="0"/>
              </a:rPr>
              <a:t>Richtlinien für unseren Unterricht</a:t>
            </a:r>
            <a:endParaRPr lang="de-DE" dirty="0">
              <a:latin typeface="Calibri" panose="020F0502020204030204" pitchFamily="34" charset="0"/>
              <a:cs typeface="Calibri" panose="020F0502020204030204" pitchFamily="34" charset="0"/>
            </a:endParaRPr>
          </a:p>
          <a:p>
            <a:pPr algn="ctr"/>
            <a:endParaRPr lang="de-DE" dirty="0">
              <a:latin typeface="Calibri" panose="020F0502020204030204" pitchFamily="34" charset="0"/>
              <a:cs typeface="Calibri" panose="020F0502020204030204" pitchFamily="34" charset="0"/>
            </a:endParaRPr>
          </a:p>
        </p:txBody>
      </p:sp>
      <p:sp>
        <p:nvSpPr>
          <p:cNvPr id="10" name="Textfeld 9"/>
          <p:cNvSpPr txBox="1"/>
          <p:nvPr/>
        </p:nvSpPr>
        <p:spPr bwMode="auto">
          <a:xfrm>
            <a:off x="683568" y="1610386"/>
            <a:ext cx="7776863" cy="482100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lvl="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Eine zusätzliche Stunde pro Woche</a:t>
            </a:r>
          </a:p>
          <a:p>
            <a:pPr marL="285750" lvl="0" indent="-285750">
              <a:lnSpc>
                <a:spcPct val="107000"/>
              </a:lnSpc>
              <a:buFont typeface="Arial" panose="020B0604020202020204" pitchFamily="34" charset="0"/>
              <a:buChar char="•"/>
            </a:pPr>
            <a:r>
              <a:rPr lang="de-DE" dirty="0" err="1">
                <a:latin typeface="Calibri" panose="020F0502020204030204" pitchFamily="34" charset="0"/>
                <a:ea typeface="Calibri" panose="020F0502020204030204" pitchFamily="34" charset="0"/>
                <a:cs typeface="Calibri" panose="020F0502020204030204" pitchFamily="34" charset="0"/>
              </a:rPr>
              <a:t>Scaffolding</a:t>
            </a:r>
            <a:r>
              <a:rPr lang="de-DE" dirty="0">
                <a:latin typeface="Calibri" panose="020F0502020204030204" pitchFamily="34" charset="0"/>
                <a:ea typeface="Calibri" panose="020F0502020204030204" pitchFamily="34" charset="0"/>
                <a:cs typeface="Calibri" panose="020F0502020204030204" pitchFamily="34" charset="0"/>
              </a:rPr>
              <a:t> ist so viel mehr als Hilfestellung in der Muttersprache</a:t>
            </a:r>
          </a:p>
          <a:p>
            <a:pPr marL="538163" lvl="3" indent="-274638">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Calibri" panose="020F0502020204030204" pitchFamily="34" charset="0"/>
              </a:rPr>
              <a:t>Sensorisch: Illustrationen, Modelle, Filme</a:t>
            </a:r>
          </a:p>
          <a:p>
            <a:pPr marL="538163" lvl="3" indent="-274638">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Calibri" panose="020F0502020204030204" pitchFamily="34" charset="0"/>
              </a:rPr>
              <a:t> Interaktiv: PA, GA, Stationen, Debatten</a:t>
            </a:r>
          </a:p>
          <a:p>
            <a:pPr marL="538163" lvl="3" indent="-274638">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Calibri" panose="020F0502020204030204" pitchFamily="34" charset="0"/>
              </a:rPr>
              <a:t>Grafisch. Tabellen, Zeitleisten, Diagramme</a:t>
            </a:r>
          </a:p>
          <a:p>
            <a:pPr marL="538163" lvl="3" indent="-274638">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Calibri" panose="020F0502020204030204" pitchFamily="34" charset="0"/>
              </a:rPr>
              <a:t>Inhaltlich: kleinschrittig, zusätzliches Material, Hilfestellungen, Feedback u. Beratung</a:t>
            </a:r>
          </a:p>
          <a:p>
            <a:pPr marL="538163" lvl="3" indent="-274638">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Calibri" panose="020F0502020204030204" pitchFamily="34" charset="0"/>
              </a:rPr>
              <a:t>Sprachlich: Wortschatz, </a:t>
            </a:r>
            <a:r>
              <a:rPr lang="de-DE" dirty="0" err="1">
                <a:latin typeface="Calibri" panose="020F0502020204030204" pitchFamily="34" charset="0"/>
                <a:ea typeface="Calibri" panose="020F0502020204030204" pitchFamily="34" charset="0"/>
                <a:cs typeface="Calibri" panose="020F0502020204030204" pitchFamily="34" charset="0"/>
              </a:rPr>
              <a:t>chunks</a:t>
            </a:r>
            <a:endParaRPr lang="de-D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Ziel: möglichst durchgängig Englisch als Muttersprache (CLIL-Ansatz)</a:t>
            </a:r>
          </a:p>
          <a:p>
            <a:pPr marL="285750" lvl="0" indent="-285750">
              <a:lnSpc>
                <a:spcPct val="107000"/>
              </a:lnSpc>
              <a:buFont typeface="Arial" panose="020B0604020202020204" pitchFamily="34" charset="0"/>
              <a:buChar char="•"/>
            </a:pPr>
            <a:r>
              <a:rPr lang="de-DE" dirty="0" err="1">
                <a:latin typeface="Calibri" panose="020F0502020204030204" pitchFamily="34" charset="0"/>
                <a:ea typeface="Calibri" panose="020F0502020204030204" pitchFamily="34" charset="0"/>
                <a:cs typeface="Calibri" panose="020F0502020204030204" pitchFamily="34" charset="0"/>
              </a:rPr>
              <a:t>SuS</a:t>
            </a:r>
            <a:r>
              <a:rPr lang="de-DE" dirty="0">
                <a:latin typeface="Calibri" panose="020F0502020204030204" pitchFamily="34" charset="0"/>
                <a:ea typeface="Calibri" panose="020F0502020204030204" pitchFamily="34" charset="0"/>
                <a:cs typeface="Calibri" panose="020F0502020204030204" pitchFamily="34" charset="0"/>
              </a:rPr>
              <a:t> nicht unterschätzen!</a:t>
            </a:r>
          </a:p>
          <a:p>
            <a:pPr lvl="0">
              <a:lnSpc>
                <a:spcPct val="107000"/>
              </a:lnSpc>
            </a:pPr>
            <a:endParaRPr lang="de-DE"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Lehrplan, Beispiel G7, Lernbereich 8: </a:t>
            </a:r>
            <a:r>
              <a:rPr lang="de-DE" i="1" dirty="0">
                <a:latin typeface="Calibri" panose="020F0502020204030204" pitchFamily="34" charset="0"/>
                <a:ea typeface="Calibri" panose="020F0502020204030204" pitchFamily="34" charset="0"/>
                <a:cs typeface="Calibri" panose="020F0502020204030204" pitchFamily="34" charset="0"/>
              </a:rPr>
              <a:t>Die Schülerinnen und Schüler erwerben die in den Lernbereichen G 7.1–G 7.7 genannten Kompetenzen, indem sie sich mit dort aufgeführten Inhalten, Daten und Begriffen </a:t>
            </a:r>
            <a:r>
              <a:rPr lang="de-DE" b="1" i="1" dirty="0">
                <a:latin typeface="Calibri" panose="020F0502020204030204" pitchFamily="34" charset="0"/>
                <a:ea typeface="Calibri" panose="020F0502020204030204" pitchFamily="34" charset="0"/>
                <a:cs typeface="Calibri" panose="020F0502020204030204" pitchFamily="34" charset="0"/>
              </a:rPr>
              <a:t>überwiegend</a:t>
            </a:r>
            <a:r>
              <a:rPr lang="de-DE" i="1" dirty="0">
                <a:latin typeface="Calibri" panose="020F0502020204030204" pitchFamily="34" charset="0"/>
                <a:ea typeface="Calibri" panose="020F0502020204030204" pitchFamily="34" charset="0"/>
                <a:cs typeface="Calibri" panose="020F0502020204030204" pitchFamily="34" charset="0"/>
              </a:rPr>
              <a:t> in der Fremdsprache auseinandersetzen […]</a:t>
            </a:r>
          </a:p>
          <a:p>
            <a:pPr marL="285750" lvl="0" indent="-285750">
              <a:lnSpc>
                <a:spcPct val="107000"/>
              </a:lnSpc>
              <a:buFont typeface="Arial" panose="020B0604020202020204" pitchFamily="34" charset="0"/>
              <a:buChar char="•"/>
            </a:pPr>
            <a:r>
              <a:rPr lang="de-DE" i="1" dirty="0">
                <a:latin typeface="Calibri" panose="020F0502020204030204" pitchFamily="34" charset="0"/>
                <a:ea typeface="Calibri" panose="020F0502020204030204" pitchFamily="34" charset="0"/>
                <a:cs typeface="Calibri" panose="020F0502020204030204" pitchFamily="34" charset="0"/>
              </a:rPr>
              <a:t>V.a. bei Leistungserhebungen: Inhalt vor Sprache</a:t>
            </a:r>
          </a:p>
        </p:txBody>
      </p:sp>
    </p:spTree>
    <p:extLst>
      <p:ext uri="{BB962C8B-B14F-4D97-AF65-F5344CB8AC3E}">
        <p14:creationId xmlns:p14="http://schemas.microsoft.com/office/powerpoint/2010/main" val="33688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496040" y="1206042"/>
            <a:ext cx="8640960" cy="2352952"/>
          </a:xfrm>
          <a:prstGeom prst="rect">
            <a:avLst/>
          </a:prstGeom>
          <a:ln w="12700">
            <a:miter lim="400000"/>
          </a:ln>
        </p:spPr>
        <p:txBody>
          <a:bodyPr wrap="square" lIns="45719" rIns="45719">
            <a:spAutoFit/>
          </a:bodyPr>
          <a:lstStyle/>
          <a:p>
            <a:pPr>
              <a:lnSpc>
                <a:spcPct val="150000"/>
              </a:lnSpc>
              <a:defRPr sz="2400" b="1"/>
            </a:pPr>
            <a:r>
              <a:rPr lang="de-DE" sz="2000" dirty="0"/>
              <a:t>Anwendungsbeispiel</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sp>
        <p:nvSpPr>
          <p:cNvPr id="10" name="Textfeld 9">
            <a:extLst>
              <a:ext uri="{FF2B5EF4-FFF2-40B4-BE49-F238E27FC236}">
                <a16:creationId xmlns:a16="http://schemas.microsoft.com/office/drawing/2014/main" id="{9C04D018-F264-2F62-6C8A-C2A5B2863FEB}"/>
              </a:ext>
            </a:extLst>
          </p:cNvPr>
          <p:cNvSpPr txBox="1"/>
          <p:nvPr/>
        </p:nvSpPr>
        <p:spPr bwMode="auto">
          <a:xfrm>
            <a:off x="496040" y="1916832"/>
            <a:ext cx="7730112" cy="424731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US" sz="1200" b="1" dirty="0"/>
              <a:t>M3 To Her Majesty Queen Victoria from </a:t>
            </a:r>
            <a:r>
              <a:rPr lang="en-US" sz="1200" b="1" dirty="0" err="1"/>
              <a:t>Lobengula</a:t>
            </a:r>
            <a:r>
              <a:rPr lang="en-US" sz="1200" b="1" dirty="0"/>
              <a:t>, King of the </a:t>
            </a:r>
            <a:r>
              <a:rPr lang="en-US" sz="1200" b="1" dirty="0" err="1"/>
              <a:t>Amandabele</a:t>
            </a:r>
            <a:r>
              <a:rPr lang="en-US" sz="1200" b="1" dirty="0"/>
              <a:t> (Matabele)</a:t>
            </a:r>
          </a:p>
          <a:p>
            <a:r>
              <a:rPr lang="en-US" sz="1200" b="1" dirty="0"/>
              <a:t>In 1889, a missionary  recorded this letter by King </a:t>
            </a:r>
            <a:r>
              <a:rPr lang="en-US" sz="1200" b="1" dirty="0" err="1"/>
              <a:t>Lobengula</a:t>
            </a:r>
            <a:r>
              <a:rPr lang="en-US" sz="1200" b="1" dirty="0"/>
              <a:t> to Queen Victoria. </a:t>
            </a:r>
            <a:r>
              <a:rPr lang="en-US" sz="1200" b="1" dirty="0" err="1"/>
              <a:t>Lobengula</a:t>
            </a:r>
            <a:r>
              <a:rPr lang="en-US" sz="1200" b="1" dirty="0"/>
              <a:t> (1845-1894) was the last king of the Matabele in western Zimbabwe.</a:t>
            </a:r>
          </a:p>
          <a:p>
            <a:endParaRPr lang="en-US" sz="1200" dirty="0"/>
          </a:p>
          <a:p>
            <a:r>
              <a:rPr lang="en-US" sz="1200" i="1" dirty="0"/>
              <a:t>King's Kraal , April 23rd, 1889</a:t>
            </a:r>
          </a:p>
          <a:p>
            <a:r>
              <a:rPr lang="en-US" sz="1200" i="1" dirty="0"/>
              <a:t>Some time ago a party of men came to my country, the principal  one appearing to be a man called Rudd. They asked me for a place to dig for gold, and said they would give me certain things for the right to do so. I told them to bring what they could give and I would show them what I could give. A document was written and presented to me for signature . T asked what it contained, and was told that in it were my words and the words of those men. I put my hand to it . About three months afterwards I heard from other sources that I had given by that document the right to all the minerals of my country. I called a meeting of my Indunas [counsellors], and also of the white men and demanded a copy of the document. It was proved to me that I had signed away the mineral rights of my whole country to Rudd and his friends. I have since had a meeting with my </a:t>
            </a:r>
            <a:r>
              <a:rPr lang="en-US" sz="1200" i="1" dirty="0" err="1"/>
              <a:t>Idunas</a:t>
            </a:r>
            <a:r>
              <a:rPr lang="en-US" sz="1200" i="1" dirty="0"/>
              <a:t> and they will not </a:t>
            </a:r>
            <a:r>
              <a:rPr lang="en-US" sz="1200" i="1" dirty="0" err="1"/>
              <a:t>recognise</a:t>
            </a:r>
            <a:r>
              <a:rPr lang="en-US" sz="1200" i="1" dirty="0"/>
              <a:t>  the paper, as it contains neither my words nor the words of those who got it. [...]I write to you that you may know the truth about this thing.</a:t>
            </a:r>
          </a:p>
          <a:p>
            <a:endParaRPr lang="en-US" sz="1200" dirty="0"/>
          </a:p>
          <a:p>
            <a:r>
              <a:rPr lang="en-US" sz="1200" b="1" dirty="0"/>
              <a:t>Editorial notes: </a:t>
            </a:r>
            <a:r>
              <a:rPr lang="en-US" sz="1200" dirty="0" err="1"/>
              <a:t>Lobengula's</a:t>
            </a:r>
            <a:r>
              <a:rPr lang="en-US" sz="1200" dirty="0"/>
              <a:t> letter arrived in London too late to help him. While some British protested the bad treatment of </a:t>
            </a:r>
            <a:r>
              <a:rPr lang="en-US" sz="1200" dirty="0" err="1"/>
              <a:t>Lobengula's</a:t>
            </a:r>
            <a:r>
              <a:rPr lang="en-US" sz="1200" dirty="0"/>
              <a:t> country, most were too worried other European countries like Germany would take the land and the minerals if the British didn't. The treaty was accepted by the British and Cecil Rhodes began mining for minerals. </a:t>
            </a:r>
            <a:r>
              <a:rPr lang="en-US" sz="1200" dirty="0" err="1"/>
              <a:t>Lobengula</a:t>
            </a:r>
            <a:r>
              <a:rPr lang="en-US" sz="1200" dirty="0"/>
              <a:t> refused to accept the money he was supposed to get according to the treaty and tried to fight back against the British </a:t>
            </a:r>
            <a:r>
              <a:rPr lang="en-US" sz="1200" dirty="0" err="1"/>
              <a:t>colonisers</a:t>
            </a:r>
            <a:r>
              <a:rPr lang="en-US" sz="1200" dirty="0"/>
              <a:t>. He died in 1894 and his lands became part of a country Rhodes named "Rhodesia" after himself. Cecil Rhodes paid for </a:t>
            </a:r>
            <a:r>
              <a:rPr lang="en-US" sz="1200" dirty="0" err="1"/>
              <a:t>Lobengula's</a:t>
            </a:r>
            <a:r>
              <a:rPr lang="en-US" sz="1200" dirty="0"/>
              <a:t> sons to receive an education after his death. Today, the country is called Zimbabwe.</a:t>
            </a:r>
          </a:p>
          <a:p>
            <a:r>
              <a:rPr lang="en-US" sz="900" dirty="0"/>
              <a:t>Source: Hugh Marsh Hole, The Making of Rhodesia, London 1926, p. 108, as cited in Rolf Theis et al., </a:t>
            </a:r>
            <a:r>
              <a:rPr lang="en-US" sz="900" dirty="0" err="1"/>
              <a:t>Geschichte</a:t>
            </a:r>
            <a:r>
              <a:rPr lang="en-US" sz="900" dirty="0"/>
              <a:t> und </a:t>
            </a:r>
            <a:r>
              <a:rPr lang="en-US" sz="900" dirty="0" err="1"/>
              <a:t>Geschehen</a:t>
            </a:r>
            <a:r>
              <a:rPr lang="en-US" sz="900" dirty="0"/>
              <a:t>. 19th Century, Stuttgart 2009, p. 64. </a:t>
            </a:r>
            <a:r>
              <a:rPr lang="en-US" sz="900" dirty="0" err="1"/>
              <a:t>Editoria</a:t>
            </a:r>
            <a:r>
              <a:rPr lang="en-US" sz="900" dirty="0"/>
              <a:t> notes by H. Bendix.</a:t>
            </a:r>
          </a:p>
        </p:txBody>
      </p:sp>
    </p:spTree>
    <p:extLst>
      <p:ext uri="{BB962C8B-B14F-4D97-AF65-F5344CB8AC3E}">
        <p14:creationId xmlns:p14="http://schemas.microsoft.com/office/powerpoint/2010/main" val="115015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pic>
        <p:nvPicPr>
          <p:cNvPr id="4" name="Grafik 3">
            <a:extLst>
              <a:ext uri="{FF2B5EF4-FFF2-40B4-BE49-F238E27FC236}">
                <a16:creationId xmlns:a16="http://schemas.microsoft.com/office/drawing/2014/main" id="{AA1DF5D9-EC0C-B8C3-A12E-B2EF4AF29FF4}"/>
              </a:ext>
            </a:extLst>
          </p:cNvPr>
          <p:cNvPicPr>
            <a:picLocks noChangeAspect="1"/>
          </p:cNvPicPr>
          <p:nvPr/>
        </p:nvPicPr>
        <p:blipFill rotWithShape="1">
          <a:blip r:embed="rId2"/>
          <a:srcRect l="20076" t="26200" r="17713" b="13600"/>
          <a:stretch/>
        </p:blipFill>
        <p:spPr>
          <a:xfrm>
            <a:off x="395536" y="1772816"/>
            <a:ext cx="7805332" cy="4248472"/>
          </a:xfrm>
          <a:prstGeom prst="rect">
            <a:avLst/>
          </a:prstGeom>
        </p:spPr>
      </p:pic>
      <p:sp>
        <p:nvSpPr>
          <p:cNvPr id="3" name="Textfeld 2">
            <a:extLst>
              <a:ext uri="{FF2B5EF4-FFF2-40B4-BE49-F238E27FC236}">
                <a16:creationId xmlns:a16="http://schemas.microsoft.com/office/drawing/2014/main" id="{A01B0306-3751-20AA-FE02-2325092E645F}"/>
              </a:ext>
            </a:extLst>
          </p:cNvPr>
          <p:cNvSpPr txBox="1"/>
          <p:nvPr/>
        </p:nvSpPr>
        <p:spPr bwMode="auto">
          <a:xfrm>
            <a:off x="395536" y="1206042"/>
            <a:ext cx="8640960" cy="2352952"/>
          </a:xfrm>
          <a:prstGeom prst="rect">
            <a:avLst/>
          </a:prstGeom>
          <a:ln w="12700">
            <a:miter lim="400000"/>
          </a:ln>
        </p:spPr>
        <p:txBody>
          <a:bodyPr wrap="square" lIns="45719" rIns="45719">
            <a:spAutoFit/>
          </a:bodyPr>
          <a:lstStyle/>
          <a:p>
            <a:pPr>
              <a:lnSpc>
                <a:spcPct val="150000"/>
              </a:lnSpc>
              <a:defRPr sz="2400" b="1"/>
            </a:pPr>
            <a:r>
              <a:rPr lang="de-DE" sz="2000" dirty="0"/>
              <a:t>Anwendungsbeispiel, </a:t>
            </a:r>
            <a:r>
              <a:rPr lang="de-DE" sz="1600" dirty="0"/>
              <a:t>aus G9.2 Imperialismus und Erster Weltkrieg</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6" name="Textfeld 5">
            <a:extLst>
              <a:ext uri="{FF2B5EF4-FFF2-40B4-BE49-F238E27FC236}">
                <a16:creationId xmlns:a16="http://schemas.microsoft.com/office/drawing/2014/main" id="{08F45113-4E25-CB98-3A42-ED5D6AD74FDE}"/>
              </a:ext>
            </a:extLst>
          </p:cNvPr>
          <p:cNvSpPr txBox="1"/>
          <p:nvPr/>
        </p:nvSpPr>
        <p:spPr bwMode="auto">
          <a:xfrm>
            <a:off x="515050" y="6145760"/>
            <a:ext cx="8640960" cy="423449"/>
          </a:xfrm>
          <a:prstGeom prst="rect">
            <a:avLst/>
          </a:prstGeom>
          <a:ln w="12700">
            <a:miter lim="400000"/>
          </a:ln>
        </p:spPr>
        <p:txBody>
          <a:bodyPr wrap="square" lIns="45719" rIns="45719">
            <a:spAutoFit/>
          </a:bodyPr>
          <a:lstStyle/>
          <a:p>
            <a:pPr>
              <a:lnSpc>
                <a:spcPct val="150000"/>
              </a:lnSpc>
              <a:defRPr sz="2400" b="1"/>
            </a:pPr>
            <a:r>
              <a:rPr lang="de-DE" sz="1600" dirty="0"/>
              <a:t>Quelle: „Geschichte LERNEN“ 197, September 2020</a:t>
            </a:r>
            <a:endParaRPr lang="de-DE" sz="2000" b="1" cap="small" dirty="0"/>
          </a:p>
        </p:txBody>
      </p:sp>
    </p:spTree>
    <p:extLst>
      <p:ext uri="{BB962C8B-B14F-4D97-AF65-F5344CB8AC3E}">
        <p14:creationId xmlns:p14="http://schemas.microsoft.com/office/powerpoint/2010/main" val="148416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496040" y="1206042"/>
            <a:ext cx="8640960" cy="2352952"/>
          </a:xfrm>
          <a:prstGeom prst="rect">
            <a:avLst/>
          </a:prstGeom>
          <a:ln w="12700">
            <a:miter lim="400000"/>
          </a:ln>
        </p:spPr>
        <p:txBody>
          <a:bodyPr wrap="square" lIns="45719" rIns="45719">
            <a:spAutoFit/>
          </a:bodyPr>
          <a:lstStyle/>
          <a:p>
            <a:pPr>
              <a:lnSpc>
                <a:spcPct val="150000"/>
              </a:lnSpc>
              <a:defRPr sz="2400" b="1"/>
            </a:pPr>
            <a:r>
              <a:rPr lang="de-DE" sz="2000" dirty="0"/>
              <a:t>Anwendungsbeispiel</a:t>
            </a:r>
            <a:endParaRPr lang="de-DE" cap="small" dirty="0"/>
          </a:p>
          <a:p>
            <a:pPr>
              <a:lnSpc>
                <a:spcPct val="150000"/>
              </a:lnSpc>
              <a:defRPr sz="2400" b="1"/>
            </a:pPr>
            <a:endParaRPr lang="de-DE" sz="2000"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lang="de-DE" sz="2000" b="1" cap="small" dirty="0"/>
          </a:p>
          <a:p>
            <a:pPr marL="457200" indent="-457200">
              <a:lnSpc>
                <a:spcPct val="150000"/>
              </a:lnSpc>
              <a:buFont typeface="+mj-lt"/>
              <a:buAutoNum type="alphaUcPeriod"/>
              <a:defRPr sz="2400" b="1"/>
            </a:pPr>
            <a:endParaRPr sz="2000" b="1" cap="small" dirty="0"/>
          </a:p>
        </p:txBody>
      </p:sp>
      <p:sp>
        <p:nvSpPr>
          <p:cNvPr id="2" name="Titel 1"/>
          <p:cNvSpPr>
            <a:spLocks noGrp="1"/>
          </p:cNvSpPr>
          <p:nvPr>
            <p:ph type="title" idx="4294967295"/>
          </p:nvPr>
        </p:nvSpPr>
        <p:spPr bwMode="auto">
          <a:xfrm rot="5400000">
            <a:off x="5904147" y="3392997"/>
            <a:ext cx="5616625" cy="504056"/>
          </a:xfrm>
          <a:prstGeom prst="rect">
            <a:avLst/>
          </a:prstGeom>
          <a:solidFill>
            <a:schemeClr val="tx2">
              <a:lumMod val="20000"/>
              <a:lumOff val="80000"/>
            </a:schemeClr>
          </a:solidFill>
        </p:spPr>
        <p:txBody>
          <a:bodyPr/>
          <a:lstStyle/>
          <a:p>
            <a:pPr algn="ctr">
              <a:defRPr/>
            </a:pPr>
            <a:r>
              <a:rPr lang="de-DE" sz="2400" b="1" cap="small" dirty="0">
                <a:solidFill>
                  <a:srgbClr val="000000"/>
                </a:solidFill>
              </a:rPr>
              <a:t>A.</a:t>
            </a:r>
            <a:r>
              <a:rPr lang="de-DE" sz="2400" cap="small" dirty="0">
                <a:solidFill>
                  <a:srgbClr val="000000"/>
                </a:solidFill>
              </a:rPr>
              <a:t> Geschichte Bilingual Unterrichten</a:t>
            </a:r>
            <a:endParaRPr lang="de-DE" sz="1800" cap="small" dirty="0">
              <a:solidFill>
                <a:srgbClr val="000000"/>
              </a:solidFill>
            </a:endParaRPr>
          </a:p>
        </p:txBody>
      </p:sp>
      <p:sp>
        <p:nvSpPr>
          <p:cNvPr id="5" name="Textfeld 7"/>
          <p:cNvSpPr/>
          <p:nvPr/>
        </p:nvSpPr>
        <p:spPr bwMode="auto">
          <a:xfrm>
            <a:off x="179512" y="836712"/>
            <a:ext cx="8167882" cy="369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de-DE" dirty="0">
                <a:solidFill>
                  <a:srgbClr val="339966"/>
                </a:solidFill>
              </a:rPr>
              <a:t> </a:t>
            </a:r>
            <a:r>
              <a:rPr lang="de-DE" dirty="0" err="1">
                <a:solidFill>
                  <a:srgbClr val="339966"/>
                </a:solidFill>
              </a:rPr>
              <a:t>Make</a:t>
            </a:r>
            <a:r>
              <a:rPr lang="de-DE" dirty="0">
                <a:solidFill>
                  <a:srgbClr val="339966"/>
                </a:solidFill>
              </a:rPr>
              <a:t> </a:t>
            </a:r>
            <a:r>
              <a:rPr lang="de-DE" dirty="0" err="1">
                <a:solidFill>
                  <a:srgbClr val="339966"/>
                </a:solidFill>
              </a:rPr>
              <a:t>it</a:t>
            </a:r>
            <a:r>
              <a:rPr lang="de-DE" dirty="0">
                <a:solidFill>
                  <a:srgbClr val="339966"/>
                </a:solidFill>
              </a:rPr>
              <a:t> happen – bilingualer Unterricht im Fach Geschichte</a:t>
            </a:r>
            <a:endParaRPr dirty="0"/>
          </a:p>
        </p:txBody>
      </p:sp>
      <p:cxnSp>
        <p:nvCxnSpPr>
          <p:cNvPr id="14" name="Gerader Verbinder 13">
            <a:extLst>
              <a:ext uri="{FF2B5EF4-FFF2-40B4-BE49-F238E27FC236}">
                <a16:creationId xmlns:a16="http://schemas.microsoft.com/office/drawing/2014/main" id="{7A2EAE87-EC4C-F18A-0245-1F3718647971}"/>
              </a:ext>
            </a:extLst>
          </p:cNvPr>
          <p:cNvCxnSpPr/>
          <p:nvPr/>
        </p:nvCxnSpPr>
        <p:spPr bwMode="auto">
          <a:xfrm>
            <a:off x="4283968" y="2830253"/>
            <a:ext cx="0" cy="670755"/>
          </a:xfrm>
          <a:prstGeom prst="line">
            <a:avLst/>
          </a:prstGeom>
          <a:noFill/>
          <a:ln w="25400" cap="flat">
            <a:solidFill>
              <a:schemeClr val="bg1"/>
            </a:solidFill>
            <a:prstDash val="solid"/>
            <a:round/>
          </a:ln>
        </p:spPr>
        <p:style>
          <a:lnRef idx="0">
            <a:srgbClr val="000000"/>
          </a:lnRef>
          <a:fillRef idx="0">
            <a:srgbClr val="000000"/>
          </a:fillRef>
          <a:effectRef idx="0">
            <a:srgbClr val="000000"/>
          </a:effectRef>
          <a:fontRef idx="none"/>
        </p:style>
      </p:cxnSp>
      <p:pic>
        <p:nvPicPr>
          <p:cNvPr id="4" name="Grafik 3">
            <a:extLst>
              <a:ext uri="{FF2B5EF4-FFF2-40B4-BE49-F238E27FC236}">
                <a16:creationId xmlns:a16="http://schemas.microsoft.com/office/drawing/2014/main" id="{AA1DF5D9-EC0C-B8C3-A12E-B2EF4AF29FF4}"/>
              </a:ext>
            </a:extLst>
          </p:cNvPr>
          <p:cNvPicPr>
            <a:picLocks noChangeAspect="1"/>
          </p:cNvPicPr>
          <p:nvPr/>
        </p:nvPicPr>
        <p:blipFill rotWithShape="1">
          <a:blip r:embed="rId3"/>
          <a:srcRect l="20076" t="73703" r="40150" b="21938"/>
          <a:stretch/>
        </p:blipFill>
        <p:spPr>
          <a:xfrm>
            <a:off x="381301" y="1833482"/>
            <a:ext cx="7192226" cy="443390"/>
          </a:xfrm>
          <a:prstGeom prst="rect">
            <a:avLst/>
          </a:prstGeom>
        </p:spPr>
      </p:pic>
      <p:pic>
        <p:nvPicPr>
          <p:cNvPr id="3" name="Grafik 2">
            <a:extLst>
              <a:ext uri="{FF2B5EF4-FFF2-40B4-BE49-F238E27FC236}">
                <a16:creationId xmlns:a16="http://schemas.microsoft.com/office/drawing/2014/main" id="{83C27251-1EDA-D129-C378-2EE1642BB139}"/>
              </a:ext>
            </a:extLst>
          </p:cNvPr>
          <p:cNvPicPr>
            <a:picLocks noChangeAspect="1"/>
          </p:cNvPicPr>
          <p:nvPr/>
        </p:nvPicPr>
        <p:blipFill>
          <a:blip r:embed="rId4"/>
          <a:stretch>
            <a:fillRect/>
          </a:stretch>
        </p:blipFill>
        <p:spPr>
          <a:xfrm>
            <a:off x="586118" y="2674266"/>
            <a:ext cx="7395699" cy="3024336"/>
          </a:xfrm>
          <a:prstGeom prst="rect">
            <a:avLst/>
          </a:prstGeom>
        </p:spPr>
      </p:pic>
    </p:spTree>
    <p:extLst>
      <p:ext uri="{BB962C8B-B14F-4D97-AF65-F5344CB8AC3E}">
        <p14:creationId xmlns:p14="http://schemas.microsoft.com/office/powerpoint/2010/main" val="154318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andarddesign">
      <a:majorFont>
        <a:latin typeface="Calibri"/>
        <a:ea typeface="Calibri"/>
        <a:cs typeface="Calibri"/>
      </a:majorFont>
      <a:minorFont>
        <a:latin typeface="Helvetica"/>
        <a:ea typeface="Helvetica"/>
        <a:cs typeface="Helvetica"/>
      </a:minorFont>
    </a:fontScheme>
    <a:fmtScheme name="Standard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lumOff val="44000"/>
          </a:schemeClr>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1671</Words>
  <Application>Microsoft Office PowerPoint</Application>
  <DocSecurity>0</DocSecurity>
  <PresentationFormat>Bildschirmpräsentation (4:3)</PresentationFormat>
  <Paragraphs>207</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Calibri Light</vt:lpstr>
      <vt:lpstr>Symbol</vt:lpstr>
      <vt:lpstr>Verdana</vt:lpstr>
      <vt:lpstr>Standarddesign</vt:lpstr>
      <vt:lpstr>PowerPoint-Präsentation</vt:lpstr>
      <vt:lpstr>Agenda</vt:lpstr>
      <vt:lpstr>A. Geschichte Bilingual Unterrichten</vt:lpstr>
      <vt:lpstr>A. Geschichte Bilingual Unterrichten</vt:lpstr>
      <vt:lpstr>A. Geschichte Bilingual Unterrichten</vt:lpstr>
      <vt:lpstr>A. Geschichte Bilingual Unterrichten</vt:lpstr>
      <vt:lpstr>A. Geschichte Bilingual Unterrichten</vt:lpstr>
      <vt:lpstr>A. Geschichte Bilingual Unterrichten</vt:lpstr>
      <vt:lpstr>A. Geschichte Bilingual Unterrichten</vt:lpstr>
      <vt:lpstr>A. Geschichte Bilingual Unterrichten</vt:lpstr>
      <vt:lpstr>A. Geschichte Bilingual Unterrichten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Sailer, Ariane</dc:creator>
  <cp:keywords/>
  <dc:description/>
  <cp:lastModifiedBy>Manuel Erben</cp:lastModifiedBy>
  <cp:revision>454</cp:revision>
  <dcterms:modified xsi:type="dcterms:W3CDTF">2023-05-02T12:30:30Z</dcterms:modified>
  <cp:category/>
  <dc:identifier/>
  <cp:contentStatus/>
  <dc:language/>
  <cp:version/>
</cp:coreProperties>
</file>