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324" r:id="rId3"/>
    <p:sldId id="317" r:id="rId4"/>
    <p:sldId id="337" r:id="rId5"/>
    <p:sldId id="322" r:id="rId6"/>
    <p:sldId id="325" r:id="rId7"/>
    <p:sldId id="326" r:id="rId8"/>
    <p:sldId id="327" r:id="rId9"/>
    <p:sldId id="328" r:id="rId10"/>
    <p:sldId id="350" r:id="rId11"/>
    <p:sldId id="329" r:id="rId12"/>
    <p:sldId id="331" r:id="rId13"/>
    <p:sldId id="339" r:id="rId14"/>
    <p:sldId id="340" r:id="rId15"/>
    <p:sldId id="341" r:id="rId16"/>
    <p:sldId id="330" r:id="rId17"/>
    <p:sldId id="333" r:id="rId18"/>
    <p:sldId id="334" r:id="rId19"/>
    <p:sldId id="335" r:id="rId20"/>
    <p:sldId id="336" r:id="rId21"/>
    <p:sldId id="338" r:id="rId22"/>
    <p:sldId id="351" r:id="rId23"/>
    <p:sldId id="318" r:id="rId24"/>
    <p:sldId id="342" r:id="rId25"/>
    <p:sldId id="343" r:id="rId26"/>
    <p:sldId id="344" r:id="rId27"/>
    <p:sldId id="346" r:id="rId28"/>
    <p:sldId id="347" r:id="rId29"/>
    <p:sldId id="348" r:id="rId30"/>
    <p:sldId id="349" r:id="rId31"/>
    <p:sldId id="345" r:id="rId32"/>
    <p:sldId id="355" r:id="rId33"/>
    <p:sldId id="359" r:id="rId34"/>
    <p:sldId id="356" r:id="rId35"/>
    <p:sldId id="357" r:id="rId36"/>
    <p:sldId id="358" r:id="rId37"/>
    <p:sldId id="354" r:id="rId38"/>
    <p:sldId id="360" r:id="rId39"/>
    <p:sldId id="320" r:id="rId40"/>
    <p:sldId id="352" r:id="rId41"/>
    <p:sldId id="361" r:id="rId42"/>
    <p:sldId id="362" r:id="rId43"/>
    <p:sldId id="353" r:id="rId44"/>
    <p:sldId id="363" r:id="rId45"/>
    <p:sldId id="364" r:id="rId46"/>
    <p:sldId id="365" r:id="rId47"/>
    <p:sldId id="370" r:id="rId48"/>
    <p:sldId id="294" r:id="rId49"/>
    <p:sldId id="296" r:id="rId50"/>
  </p:sldIdLst>
  <p:sldSz cx="9144000" cy="6858000" type="screen4x3"/>
  <p:notesSz cx="9144000" cy="6858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457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914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1371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18288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22860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2743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3200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3657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BE4F85-BF09-0AD3-12C2-011C963F1C55}">
  <a:tblStyle styleId="{B2BE4F85-BF09-0AD3-12C2-011C963F1C55}" styleName="Keine Formatvorlage, kein Raster">
    <a:wholeTbl>
      <a:tcTxStyle>
        <a:fontRef idx="minor">
          <a:srgbClr val="000000"/>
        </a:fontRef>
        <a:schemeClr val="tx1"/>
      </a:tcTxStyle>
      <a:tcStyle>
        <a:tcBdr>
          <a:left>
            <a:ln w="12700">
              <a:noFill/>
            </a:ln>
          </a:left>
          <a:right>
            <a:ln w="12700">
              <a:noFill/>
            </a:ln>
          </a:right>
          <a:top>
            <a:ln w="12700">
              <a:noFill/>
            </a:ln>
          </a:top>
          <a:bottom>
            <a:ln w="12700">
              <a:noFill/>
            </a:ln>
          </a:bottom>
          <a:insideH>
            <a:ln w="12700">
              <a:noFill/>
            </a:ln>
          </a:insideH>
          <a:insideV>
            <a:ln w="12700">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3962400" cy="3444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5180013" y="0"/>
            <a:ext cx="3962400" cy="344488"/>
          </a:xfrm>
          <a:prstGeom prst="rect">
            <a:avLst/>
          </a:prstGeom>
        </p:spPr>
        <p:txBody>
          <a:bodyPr vert="horz" lIns="91440" tIns="45720" rIns="91440" bIns="45720" rtlCol="0"/>
          <a:lstStyle>
            <a:lvl1pPr algn="r">
              <a:defRPr sz="1200"/>
            </a:lvl1pPr>
          </a:lstStyle>
          <a:p>
            <a:pPr>
              <a:defRPr/>
            </a:pPr>
            <a:fld id="{EDFA9D97-F0ED-D541-949A-6B82E384C6B9}" type="datetimeFigureOut">
              <a:rPr lang="de-DE"/>
              <a:t>24.01.2024</a:t>
            </a:fld>
            <a:endParaRPr lang="de-DE"/>
          </a:p>
        </p:txBody>
      </p:sp>
      <p:sp>
        <p:nvSpPr>
          <p:cNvPr id="4" name="Folienbildplatzhalter 3"/>
          <p:cNvSpPr>
            <a:spLocks noGrp="1" noRot="1" noChangeAspect="1"/>
          </p:cNvSpPr>
          <p:nvPr>
            <p:ph type="sldImg" idx="2"/>
          </p:nvPr>
        </p:nvSpPr>
        <p:spPr bwMode="auto">
          <a:xfrm>
            <a:off x="3028950" y="857250"/>
            <a:ext cx="3086100" cy="2314575"/>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914400" y="3300413"/>
            <a:ext cx="7315200" cy="2700336"/>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6513513"/>
            <a:ext cx="3962400" cy="3444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5180013" y="6513513"/>
            <a:ext cx="3962400" cy="344487"/>
          </a:xfrm>
          <a:prstGeom prst="rect">
            <a:avLst/>
          </a:prstGeom>
        </p:spPr>
        <p:txBody>
          <a:bodyPr vert="horz" lIns="91440" tIns="45720" rIns="91440" bIns="45720" rtlCol="0" anchor="b"/>
          <a:lstStyle>
            <a:lvl1pPr algn="r">
              <a:defRPr sz="1200"/>
            </a:lvl1pPr>
          </a:lstStyle>
          <a:p>
            <a:pPr>
              <a:defRPr/>
            </a:pPr>
            <a:fld id="{745D146C-87EE-2E4F-A52D-CD72764FFCB7}"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a:t>
            </a:fld>
            <a:endParaRPr lang="de-DE"/>
          </a:p>
        </p:txBody>
      </p:sp>
    </p:spTree>
    <p:extLst>
      <p:ext uri="{BB962C8B-B14F-4D97-AF65-F5344CB8AC3E}">
        <p14:creationId xmlns:p14="http://schemas.microsoft.com/office/powerpoint/2010/main" val="2586678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12</a:t>
            </a:fld>
            <a:endParaRPr lang="de-DE"/>
          </a:p>
        </p:txBody>
      </p:sp>
    </p:spTree>
    <p:extLst>
      <p:ext uri="{BB962C8B-B14F-4D97-AF65-F5344CB8AC3E}">
        <p14:creationId xmlns:p14="http://schemas.microsoft.com/office/powerpoint/2010/main" val="204729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13</a:t>
            </a:fld>
            <a:endParaRPr lang="de-DE"/>
          </a:p>
        </p:txBody>
      </p:sp>
    </p:spTree>
    <p:extLst>
      <p:ext uri="{BB962C8B-B14F-4D97-AF65-F5344CB8AC3E}">
        <p14:creationId xmlns:p14="http://schemas.microsoft.com/office/powerpoint/2010/main" val="4147867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14</a:t>
            </a:fld>
            <a:endParaRPr lang="de-DE"/>
          </a:p>
        </p:txBody>
      </p:sp>
    </p:spTree>
    <p:extLst>
      <p:ext uri="{BB962C8B-B14F-4D97-AF65-F5344CB8AC3E}">
        <p14:creationId xmlns:p14="http://schemas.microsoft.com/office/powerpoint/2010/main" val="2059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15</a:t>
            </a:fld>
            <a:endParaRPr lang="de-DE"/>
          </a:p>
        </p:txBody>
      </p:sp>
    </p:spTree>
    <p:extLst>
      <p:ext uri="{BB962C8B-B14F-4D97-AF65-F5344CB8AC3E}">
        <p14:creationId xmlns:p14="http://schemas.microsoft.com/office/powerpoint/2010/main" val="2331734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16</a:t>
            </a:fld>
            <a:endParaRPr lang="de-DE"/>
          </a:p>
        </p:txBody>
      </p:sp>
    </p:spTree>
    <p:extLst>
      <p:ext uri="{BB962C8B-B14F-4D97-AF65-F5344CB8AC3E}">
        <p14:creationId xmlns:p14="http://schemas.microsoft.com/office/powerpoint/2010/main" val="420913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17</a:t>
            </a:fld>
            <a:endParaRPr lang="de-DE"/>
          </a:p>
        </p:txBody>
      </p:sp>
    </p:spTree>
    <p:extLst>
      <p:ext uri="{BB962C8B-B14F-4D97-AF65-F5344CB8AC3E}">
        <p14:creationId xmlns:p14="http://schemas.microsoft.com/office/powerpoint/2010/main" val="395220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18</a:t>
            </a:fld>
            <a:endParaRPr lang="de-DE"/>
          </a:p>
        </p:txBody>
      </p:sp>
    </p:spTree>
    <p:extLst>
      <p:ext uri="{BB962C8B-B14F-4D97-AF65-F5344CB8AC3E}">
        <p14:creationId xmlns:p14="http://schemas.microsoft.com/office/powerpoint/2010/main" val="2599564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19</a:t>
            </a:fld>
            <a:endParaRPr lang="de-DE"/>
          </a:p>
        </p:txBody>
      </p:sp>
    </p:spTree>
    <p:extLst>
      <p:ext uri="{BB962C8B-B14F-4D97-AF65-F5344CB8AC3E}">
        <p14:creationId xmlns:p14="http://schemas.microsoft.com/office/powerpoint/2010/main" val="17929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20</a:t>
            </a:fld>
            <a:endParaRPr lang="de-DE"/>
          </a:p>
        </p:txBody>
      </p:sp>
    </p:spTree>
    <p:extLst>
      <p:ext uri="{BB962C8B-B14F-4D97-AF65-F5344CB8AC3E}">
        <p14:creationId xmlns:p14="http://schemas.microsoft.com/office/powerpoint/2010/main" val="1453217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21</a:t>
            </a:fld>
            <a:endParaRPr lang="de-DE"/>
          </a:p>
        </p:txBody>
      </p:sp>
    </p:spTree>
    <p:extLst>
      <p:ext uri="{BB962C8B-B14F-4D97-AF65-F5344CB8AC3E}">
        <p14:creationId xmlns:p14="http://schemas.microsoft.com/office/powerpoint/2010/main" val="123179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4</a:t>
            </a:fld>
            <a:endParaRPr lang="de-DE"/>
          </a:p>
        </p:txBody>
      </p:sp>
    </p:spTree>
    <p:extLst>
      <p:ext uri="{BB962C8B-B14F-4D97-AF65-F5344CB8AC3E}">
        <p14:creationId xmlns:p14="http://schemas.microsoft.com/office/powerpoint/2010/main" val="935489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22</a:t>
            </a:fld>
            <a:endParaRPr lang="de-DE"/>
          </a:p>
        </p:txBody>
      </p:sp>
    </p:spTree>
    <p:extLst>
      <p:ext uri="{BB962C8B-B14F-4D97-AF65-F5344CB8AC3E}">
        <p14:creationId xmlns:p14="http://schemas.microsoft.com/office/powerpoint/2010/main" val="96639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1865334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2807862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421878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3082641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1062389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3995442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29</a:t>
            </a:fld>
            <a:endParaRPr lang="de-DE"/>
          </a:p>
        </p:txBody>
      </p:sp>
    </p:spTree>
    <p:extLst>
      <p:ext uri="{BB962C8B-B14F-4D97-AF65-F5344CB8AC3E}">
        <p14:creationId xmlns:p14="http://schemas.microsoft.com/office/powerpoint/2010/main" val="3297774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30</a:t>
            </a:fld>
            <a:endParaRPr lang="de-DE"/>
          </a:p>
        </p:txBody>
      </p:sp>
    </p:spTree>
    <p:extLst>
      <p:ext uri="{BB962C8B-B14F-4D97-AF65-F5344CB8AC3E}">
        <p14:creationId xmlns:p14="http://schemas.microsoft.com/office/powerpoint/2010/main" val="4276569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31</a:t>
            </a:fld>
            <a:endParaRPr lang="de-DE"/>
          </a:p>
        </p:txBody>
      </p:sp>
    </p:spTree>
    <p:extLst>
      <p:ext uri="{BB962C8B-B14F-4D97-AF65-F5344CB8AC3E}">
        <p14:creationId xmlns:p14="http://schemas.microsoft.com/office/powerpoint/2010/main" val="146736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5</a:t>
            </a:fld>
            <a:endParaRPr lang="de-DE"/>
          </a:p>
        </p:txBody>
      </p:sp>
    </p:spTree>
    <p:extLst>
      <p:ext uri="{BB962C8B-B14F-4D97-AF65-F5344CB8AC3E}">
        <p14:creationId xmlns:p14="http://schemas.microsoft.com/office/powerpoint/2010/main" val="234314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32</a:t>
            </a:fld>
            <a:endParaRPr lang="de-DE"/>
          </a:p>
        </p:txBody>
      </p:sp>
    </p:spTree>
    <p:extLst>
      <p:ext uri="{BB962C8B-B14F-4D97-AF65-F5344CB8AC3E}">
        <p14:creationId xmlns:p14="http://schemas.microsoft.com/office/powerpoint/2010/main" val="4109655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33</a:t>
            </a:fld>
            <a:endParaRPr lang="de-DE"/>
          </a:p>
        </p:txBody>
      </p:sp>
    </p:spTree>
    <p:extLst>
      <p:ext uri="{BB962C8B-B14F-4D97-AF65-F5344CB8AC3E}">
        <p14:creationId xmlns:p14="http://schemas.microsoft.com/office/powerpoint/2010/main" val="4221057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34</a:t>
            </a:fld>
            <a:endParaRPr lang="de-DE"/>
          </a:p>
        </p:txBody>
      </p:sp>
    </p:spTree>
    <p:extLst>
      <p:ext uri="{BB962C8B-B14F-4D97-AF65-F5344CB8AC3E}">
        <p14:creationId xmlns:p14="http://schemas.microsoft.com/office/powerpoint/2010/main" val="625145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35</a:t>
            </a:fld>
            <a:endParaRPr lang="de-DE"/>
          </a:p>
        </p:txBody>
      </p:sp>
    </p:spTree>
    <p:extLst>
      <p:ext uri="{BB962C8B-B14F-4D97-AF65-F5344CB8AC3E}">
        <p14:creationId xmlns:p14="http://schemas.microsoft.com/office/powerpoint/2010/main" val="231046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36</a:t>
            </a:fld>
            <a:endParaRPr lang="de-DE"/>
          </a:p>
        </p:txBody>
      </p:sp>
    </p:spTree>
    <p:extLst>
      <p:ext uri="{BB962C8B-B14F-4D97-AF65-F5344CB8AC3E}">
        <p14:creationId xmlns:p14="http://schemas.microsoft.com/office/powerpoint/2010/main" val="375919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37</a:t>
            </a:fld>
            <a:endParaRPr lang="de-DE"/>
          </a:p>
        </p:txBody>
      </p:sp>
    </p:spTree>
    <p:extLst>
      <p:ext uri="{BB962C8B-B14F-4D97-AF65-F5344CB8AC3E}">
        <p14:creationId xmlns:p14="http://schemas.microsoft.com/office/powerpoint/2010/main" val="3020297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38</a:t>
            </a:fld>
            <a:endParaRPr lang="de-DE"/>
          </a:p>
        </p:txBody>
      </p:sp>
    </p:spTree>
    <p:extLst>
      <p:ext uri="{BB962C8B-B14F-4D97-AF65-F5344CB8AC3E}">
        <p14:creationId xmlns:p14="http://schemas.microsoft.com/office/powerpoint/2010/main" val="1835688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3511402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3092259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41</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93269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6</a:t>
            </a:fld>
            <a:endParaRPr lang="de-DE"/>
          </a:p>
        </p:txBody>
      </p:sp>
    </p:spTree>
    <p:extLst>
      <p:ext uri="{BB962C8B-B14F-4D97-AF65-F5344CB8AC3E}">
        <p14:creationId xmlns:p14="http://schemas.microsoft.com/office/powerpoint/2010/main" val="2591676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365553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43</a:t>
            </a:fld>
            <a:endParaRPr lang="de-DE"/>
          </a:p>
        </p:txBody>
      </p:sp>
    </p:spTree>
    <p:extLst>
      <p:ext uri="{BB962C8B-B14F-4D97-AF65-F5344CB8AC3E}">
        <p14:creationId xmlns:p14="http://schemas.microsoft.com/office/powerpoint/2010/main" val="3131673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44</a:t>
            </a:fld>
            <a:endParaRPr lang="de-DE"/>
          </a:p>
        </p:txBody>
      </p:sp>
    </p:spTree>
    <p:extLst>
      <p:ext uri="{BB962C8B-B14F-4D97-AF65-F5344CB8AC3E}">
        <p14:creationId xmlns:p14="http://schemas.microsoft.com/office/powerpoint/2010/main" val="345809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45</a:t>
            </a:fld>
            <a:endParaRPr lang="de-DE"/>
          </a:p>
        </p:txBody>
      </p:sp>
    </p:spTree>
    <p:extLst>
      <p:ext uri="{BB962C8B-B14F-4D97-AF65-F5344CB8AC3E}">
        <p14:creationId xmlns:p14="http://schemas.microsoft.com/office/powerpoint/2010/main" val="3396443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46</a:t>
            </a:fld>
            <a:endParaRPr lang="de-DE"/>
          </a:p>
        </p:txBody>
      </p:sp>
    </p:spTree>
    <p:extLst>
      <p:ext uri="{BB962C8B-B14F-4D97-AF65-F5344CB8AC3E}">
        <p14:creationId xmlns:p14="http://schemas.microsoft.com/office/powerpoint/2010/main" val="2564267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45D146C-87EE-2E4F-A52D-CD72764FFCB7}" type="slidenum">
              <a:rPr kumimoji="0" lang="de-DE" sz="1200" b="0" i="0" u="none" strike="noStrike" kern="0" cap="none" spc="0" normalizeH="0" baseline="0" noProof="0" smtClean="0">
                <a:ln>
                  <a:noFill/>
                </a:ln>
                <a:solidFill>
                  <a:srgbClr val="000000"/>
                </a:solidFill>
                <a:effectLst/>
                <a:uLnTx/>
                <a:uFillTx/>
                <a:latin typeface="Calibri Light"/>
                <a:cs typeface="Arial"/>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0" lang="de-DE" sz="1200" b="0" i="0" u="none" strike="noStrike" kern="0" cap="none" spc="0" normalizeH="0" baseline="0" noProof="0">
              <a:ln>
                <a:noFill/>
              </a:ln>
              <a:solidFill>
                <a:srgbClr val="000000"/>
              </a:solidFill>
              <a:effectLst/>
              <a:uLnTx/>
              <a:uFillTx/>
              <a:latin typeface="Calibri Light"/>
              <a:cs typeface="Arial"/>
            </a:endParaRPr>
          </a:p>
        </p:txBody>
      </p:sp>
    </p:spTree>
    <p:extLst>
      <p:ext uri="{BB962C8B-B14F-4D97-AF65-F5344CB8AC3E}">
        <p14:creationId xmlns:p14="http://schemas.microsoft.com/office/powerpoint/2010/main" val="196663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7</a:t>
            </a:fld>
            <a:endParaRPr lang="de-DE"/>
          </a:p>
        </p:txBody>
      </p:sp>
    </p:spTree>
    <p:extLst>
      <p:ext uri="{BB962C8B-B14F-4D97-AF65-F5344CB8AC3E}">
        <p14:creationId xmlns:p14="http://schemas.microsoft.com/office/powerpoint/2010/main" val="358979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8</a:t>
            </a:fld>
            <a:endParaRPr lang="de-DE"/>
          </a:p>
        </p:txBody>
      </p:sp>
    </p:spTree>
    <p:extLst>
      <p:ext uri="{BB962C8B-B14F-4D97-AF65-F5344CB8AC3E}">
        <p14:creationId xmlns:p14="http://schemas.microsoft.com/office/powerpoint/2010/main" val="90974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9</a:t>
            </a:fld>
            <a:endParaRPr lang="de-DE"/>
          </a:p>
        </p:txBody>
      </p:sp>
    </p:spTree>
    <p:extLst>
      <p:ext uri="{BB962C8B-B14F-4D97-AF65-F5344CB8AC3E}">
        <p14:creationId xmlns:p14="http://schemas.microsoft.com/office/powerpoint/2010/main" val="56239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10</a:t>
            </a:fld>
            <a:endParaRPr lang="de-DE"/>
          </a:p>
        </p:txBody>
      </p:sp>
    </p:spTree>
    <p:extLst>
      <p:ext uri="{BB962C8B-B14F-4D97-AF65-F5344CB8AC3E}">
        <p14:creationId xmlns:p14="http://schemas.microsoft.com/office/powerpoint/2010/main" val="225954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745D146C-87EE-2E4F-A52D-CD72764FFCB7}" type="slidenum">
              <a:rPr lang="de-DE" smtClean="0"/>
              <a:t>11</a:t>
            </a:fld>
            <a:endParaRPr lang="de-DE"/>
          </a:p>
        </p:txBody>
      </p:sp>
    </p:spTree>
    <p:extLst>
      <p:ext uri="{BB962C8B-B14F-4D97-AF65-F5344CB8AC3E}">
        <p14:creationId xmlns:p14="http://schemas.microsoft.com/office/powerpoint/2010/main" val="287124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x" userDrawn="1">
  <p:cSld name="Abschnitts-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722312" y="4406900"/>
            <a:ext cx="7772401" cy="1362075"/>
          </a:xfrm>
          <a:prstGeom prst="rect">
            <a:avLst/>
          </a:prstGeom>
        </p:spPr>
        <p:txBody>
          <a:bodyPr>
            <a:normAutofit/>
          </a:bodyPr>
          <a:lstStyle>
            <a:lvl1pPr>
              <a:defRPr sz="4000" b="1" cap="all"/>
            </a:lvl1pPr>
          </a:lstStyle>
          <a:p>
            <a:pPr>
              <a:defRPr/>
            </a:pPr>
            <a:r>
              <a:t>Titeltext</a:t>
            </a:r>
          </a:p>
        </p:txBody>
      </p:sp>
      <p:sp>
        <p:nvSpPr>
          <p:cNvPr id="5" name="Textebene 1…"/>
          <p:cNvSpPr>
            <a:spLocks noGrp="1"/>
          </p:cNvSpPr>
          <p:nvPr>
            <p:ph type="body" sz="quarter" idx="1"/>
          </p:nvPr>
        </p:nvSpPr>
        <p:spPr bwMode="auto">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Zwei Inhalte">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684212" y="1230312"/>
            <a:ext cx="8002588" cy="1143001"/>
          </a:xfrm>
          <a:prstGeom prst="rect">
            <a:avLst/>
          </a:prstGeom>
        </p:spPr>
        <p:txBody>
          <a:bodyPr>
            <a:normAutofit/>
          </a:bodyPr>
          <a:lstStyle/>
          <a:p>
            <a:pPr>
              <a:defRPr/>
            </a:pPr>
            <a:r>
              <a:t>Titeltext</a:t>
            </a:r>
          </a:p>
        </p:txBody>
      </p:sp>
      <p:sp>
        <p:nvSpPr>
          <p:cNvPr id="5" name="Textebene 1…"/>
          <p:cNvSpPr>
            <a:spLocks noGrp="1"/>
          </p:cNvSpPr>
          <p:nvPr>
            <p:ph type="body" sz="half" idx="1"/>
          </p:nvPr>
        </p:nvSpPr>
        <p:spPr bwMode="auto">
          <a:xfrm>
            <a:off x="684212" y="2555875"/>
            <a:ext cx="3924301" cy="3825875"/>
          </a:xfrm>
          <a:prstGeom prst="rect">
            <a:avLst/>
          </a:prstGeom>
        </p:spPr>
        <p:txBody>
          <a:bodyPr>
            <a:normAutofit/>
          </a:bodyPr>
          <a:lstStyle>
            <a:lvl5pPr marL="2184400" indent="-355600"/>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Leer">
    <p:spTree>
      <p:nvGrpSpPr>
        <p:cNvPr id="1" name=""/>
        <p:cNvGrpSpPr/>
        <p:nvPr/>
      </p:nvGrpSpPr>
      <p:grpSpPr bwMode="auto">
        <a:xfrm>
          <a:off x="0" y="0"/>
          <a:ext cx="0" cy="0"/>
          <a:chOff x="0" y="0"/>
          <a:chExt cx="0" cy="0"/>
        </a:xfrm>
      </p:grpSpPr>
      <p:sp>
        <p:nvSpPr>
          <p:cNvPr id="4"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Inhalt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457200" y="1055633"/>
            <a:ext cx="3008314" cy="1162051"/>
          </a:xfrm>
          <a:prstGeom prst="rect">
            <a:avLst/>
          </a:prstGeom>
        </p:spPr>
        <p:txBody>
          <a:bodyPr anchor="b">
            <a:normAutofit/>
          </a:bodyPr>
          <a:lstStyle>
            <a:lvl1pPr>
              <a:defRPr sz="2000" b="1"/>
            </a:lvl1pPr>
          </a:lstStyle>
          <a:p>
            <a:pPr>
              <a:defRPr/>
            </a:pPr>
            <a:r>
              <a:t>Titeltext</a:t>
            </a:r>
          </a:p>
        </p:txBody>
      </p:sp>
      <p:sp>
        <p:nvSpPr>
          <p:cNvPr id="5" name="Textebene 1…"/>
          <p:cNvSpPr>
            <a:spLocks noGrp="1"/>
          </p:cNvSpPr>
          <p:nvPr>
            <p:ph type="body" idx="1"/>
          </p:nvPr>
        </p:nvSpPr>
        <p:spPr bwMode="auto">
          <a:xfrm>
            <a:off x="3575050" y="1055633"/>
            <a:ext cx="5111750" cy="5070531"/>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Textplatzhalter 3"/>
          <p:cNvSpPr>
            <a:spLocks noGrp="1"/>
          </p:cNvSpPr>
          <p:nvPr>
            <p:ph type="body" sz="quarter" idx="13"/>
          </p:nvPr>
        </p:nvSpPr>
        <p:spPr bwMode="auto">
          <a:xfrm>
            <a:off x="457199" y="2217683"/>
            <a:ext cx="3008315" cy="3908481"/>
          </a:xfrm>
          <a:prstGeom prst="rect">
            <a:avLst/>
          </a:prstGeom>
        </p:spPr>
        <p:txBody>
          <a:bodyPr>
            <a:normAutofit/>
          </a:bodyPr>
          <a:lstStyle/>
          <a:p>
            <a:pPr marL="0" indent="0">
              <a:spcBef>
                <a:spcPts val="300"/>
              </a:spcBef>
              <a:buSzTx/>
              <a:buNone/>
              <a:defRPr sz="1400"/>
            </a:pPr>
            <a:endParaRP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Bild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1792288" y="4800600"/>
            <a:ext cx="5486401" cy="566738"/>
          </a:xfrm>
          <a:prstGeom prst="rect">
            <a:avLst/>
          </a:prstGeom>
        </p:spPr>
        <p:txBody>
          <a:bodyPr anchor="b">
            <a:normAutofit/>
          </a:bodyPr>
          <a:lstStyle>
            <a:lvl1pPr>
              <a:defRPr sz="2000" b="1"/>
            </a:lvl1pPr>
          </a:lstStyle>
          <a:p>
            <a:pPr>
              <a:defRPr/>
            </a:pPr>
            <a:r>
              <a:t>Titeltext</a:t>
            </a:r>
          </a:p>
        </p:txBody>
      </p:sp>
      <p:sp>
        <p:nvSpPr>
          <p:cNvPr id="5" name="Bildplatzhalter 2"/>
          <p:cNvSpPr>
            <a:spLocks noGrp="1"/>
          </p:cNvSpPr>
          <p:nvPr>
            <p:ph type="pic" sz="half" idx="13"/>
          </p:nvPr>
        </p:nvSpPr>
        <p:spPr bwMode="auto">
          <a:xfrm>
            <a:off x="1792288" y="935421"/>
            <a:ext cx="5486401" cy="3792155"/>
          </a:xfrm>
          <a:prstGeom prst="rect">
            <a:avLst/>
          </a:prstGeom>
        </p:spPr>
        <p:txBody>
          <a:bodyPr lIns="91439" rIns="91439"/>
          <a:lstStyle/>
          <a:p>
            <a:pPr>
              <a:defRPr/>
            </a:pPr>
            <a:endParaRPr/>
          </a:p>
        </p:txBody>
      </p:sp>
      <p:sp>
        <p:nvSpPr>
          <p:cNvPr id="6" name="Textebene 1…"/>
          <p:cNvSpPr>
            <a:spLocks noGrp="1"/>
          </p:cNvSpPr>
          <p:nvPr>
            <p:ph type="body" sz="quarter" idx="1"/>
          </p:nvPr>
        </p:nvSpPr>
        <p:spPr bwMode="auto">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Inhalt">
    <p:spTree>
      <p:nvGrpSpPr>
        <p:cNvPr id="1" name=""/>
        <p:cNvGrpSpPr/>
        <p:nvPr/>
      </p:nvGrpSpPr>
      <p:grpSpPr bwMode="auto">
        <a:xfrm>
          <a:off x="0" y="0"/>
          <a:ext cx="0" cy="0"/>
          <a:chOff x="0" y="0"/>
          <a:chExt cx="0" cy="0"/>
        </a:xfrm>
      </p:grpSpPr>
      <p:sp>
        <p:nvSpPr>
          <p:cNvPr id="4" name="Textebene 1…"/>
          <p:cNvSpPr>
            <a:spLocks noGrp="1"/>
          </p:cNvSpPr>
          <p:nvPr>
            <p:ph type="body" idx="1"/>
          </p:nvPr>
        </p:nvSpPr>
        <p:spPr bwMode="auto">
          <a:xfrm>
            <a:off x="684212" y="1230312"/>
            <a:ext cx="8002588" cy="5151439"/>
          </a:xfrm>
          <a:prstGeom prst="rect">
            <a:avLst/>
          </a:prstGeom>
        </p:spPr>
        <p:txBody>
          <a:bodyPr>
            <a:normAutofit/>
          </a:body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5"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bwMode="auto">
        <a:xfrm>
          <a:off x="0" y="0"/>
          <a:ext cx="0" cy="0"/>
          <a:chOff x="0" y="0"/>
          <a:chExt cx="0" cy="0"/>
        </a:xfrm>
      </p:grpSpPr>
      <p:pic>
        <p:nvPicPr>
          <p:cNvPr id="4" name="Grafik 1" descr="Grafik 1"/>
          <p:cNvPicPr>
            <a:picLocks noChangeAspect="1"/>
          </p:cNvPicPr>
          <p:nvPr/>
        </p:nvPicPr>
        <p:blipFill>
          <a:blip r:embed="rId8"/>
          <a:stretch/>
        </p:blipFill>
        <p:spPr bwMode="auto">
          <a:xfrm>
            <a:off x="0" y="0"/>
            <a:ext cx="9144000" cy="6858000"/>
          </a:xfrm>
          <a:prstGeom prst="rect">
            <a:avLst/>
          </a:prstGeom>
          <a:ln w="12700">
            <a:miter lim="400000"/>
          </a:ln>
        </p:spPr>
      </p:pic>
      <p:sp>
        <p:nvSpPr>
          <p:cNvPr id="5" name="Titeltext"/>
          <p:cNvSpPr>
            <a:spLocks noGrp="1"/>
          </p:cNvSpPr>
          <p:nvPr>
            <p:ph type="title"/>
          </p:nvPr>
        </p:nvSpPr>
        <p:spPr bwMode="auto">
          <a:xfrm>
            <a:off x="457200" y="274637"/>
            <a:ext cx="8229600" cy="1325563"/>
          </a:xfrm>
          <a:prstGeom prst="rect">
            <a:avLst/>
          </a:prstGeom>
          <a:ln w="12700">
            <a:miter lim="400000"/>
          </a:ln>
        </p:spPr>
        <p:txBody>
          <a:bodyPr lIns="45719" rIns="45719"/>
          <a:lstStyle/>
          <a:p>
            <a:pPr>
              <a:defRPr/>
            </a:pPr>
            <a:r>
              <a:t>Titeltext</a:t>
            </a:r>
          </a:p>
        </p:txBody>
      </p:sp>
      <p:sp>
        <p:nvSpPr>
          <p:cNvPr id="6" name="Textebene 1…"/>
          <p:cNvSpPr>
            <a:spLocks noGrp="1"/>
          </p:cNvSpPr>
          <p:nvPr>
            <p:ph type="body" idx="1"/>
          </p:nvPr>
        </p:nvSpPr>
        <p:spPr bwMode="auto">
          <a:xfrm>
            <a:off x="457200" y="1600200"/>
            <a:ext cx="8229600" cy="5257800"/>
          </a:xfrm>
          <a:prstGeom prst="rect">
            <a:avLst/>
          </a:prstGeom>
          <a:ln w="12700">
            <a:miter lim="400000"/>
          </a:ln>
        </p:spPr>
        <p:txBody>
          <a:bodyPr lIns="45719" rIns="45719"/>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xfrm>
            <a:off x="8332778" y="6553200"/>
            <a:ext cx="330210" cy="307340"/>
          </a:xfrm>
          <a:prstGeom prst="rect">
            <a:avLst/>
          </a:prstGeom>
          <a:ln w="12700">
            <a:miter lim="400000"/>
          </a:ln>
        </p:spPr>
        <p:txBody>
          <a:bodyPr wrap="none" lIns="45719" rIns="45719">
            <a:spAutoFit/>
          </a:bodyPr>
          <a:lstStyle>
            <a:lvl1pPr algn="r">
              <a:defRPr sz="1400">
                <a:latin typeface="Verdana"/>
                <a:ea typeface="Verdana"/>
                <a:cs typeface="Verdana"/>
              </a:defRPr>
            </a:lvl1pPr>
          </a:lstStyle>
          <a:p>
            <a:pPr>
              <a:defRPr/>
            </a:pPr>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p:titleStyle>
    <p:bodyStyle>
      <a:lvl1pPr marL="342900" marR="0" indent="-3429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1pPr>
      <a:lvl2pPr marL="790575" marR="0" indent="-333375"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2pPr>
      <a:lvl3pPr marL="1234439" marR="0" indent="-320039"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3pPr>
      <a:lvl4pPr marL="1727199" marR="0" indent="-3556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4pPr>
      <a:lvl5pPr marL="22288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5pPr>
      <a:lvl6pPr marL="26860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6pPr>
      <a:lvl7pPr marL="31432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7pPr>
      <a:lvl8pPr marL="36004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8pPr>
      <a:lvl9pPr marL="40576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9pPr>
    </p:bodyStyle>
    <p:otherStyle>
      <a:lvl1pPr marL="0" marR="0" indent="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1pPr>
      <a:lvl2pPr marL="0" marR="0" indent="457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2pPr>
      <a:lvl3pPr marL="0" marR="0" indent="914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3pPr>
      <a:lvl4pPr marL="0" marR="0" indent="1371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4pPr>
      <a:lvl5pPr marL="0" marR="0" indent="18288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5pPr>
      <a:lvl6pPr marL="0" marR="0" indent="22860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6pPr>
      <a:lvl7pPr marL="0" marR="0" indent="2743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7pPr>
      <a:lvl8pPr marL="0" marR="0" indent="3200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8pPr>
      <a:lvl9pPr marL="0" marR="0" indent="3657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drawio.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www.figma.com/" TargetMode="External"/><Relationship Id="rId5" Type="http://schemas.openxmlformats.org/officeDocument/2006/relationships/hyperlink" Target="https://app.genial.ly/teams/6530fcb02cc5c800112fcdb1/spaces/6530fcb02cc5c800112fcdca/templates/infographics?subcategory=template-horizontal-infographic" TargetMode="External"/><Relationship Id="rId4" Type="http://schemas.openxmlformats.org/officeDocument/2006/relationships/hyperlink" Target="https://www.canva.com/de_d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edte.ch/blog/2023/01/22/create-framework/?v=3a1ed7090bf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hypotenuse.ai/" TargetMode="External"/><Relationship Id="rId7" Type="http://schemas.openxmlformats.org/officeDocument/2006/relationships/hyperlink" Target="https://www.w.ai/"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openai.com/dall-e-2" TargetMode="External"/><Relationship Id="rId5" Type="http://schemas.openxmlformats.org/officeDocument/2006/relationships/hyperlink" Target="https://starryai.com/" TargetMode="External"/><Relationship Id="rId4" Type="http://schemas.openxmlformats.org/officeDocument/2006/relationships/hyperlink" Target="https://writesonic.com/photosonic-ai-art-generator"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bookcreator.com/" TargetMode="External"/><Relationship Id="rId7" Type="http://schemas.openxmlformats.org/officeDocument/2006/relationships/hyperlink" Target="https://comic.playmobil.com/#/"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creately.com/de/usage/comic-streifenhersteller/" TargetMode="External"/><Relationship Id="rId5" Type="http://schemas.openxmlformats.org/officeDocument/2006/relationships/hyperlink" Target="https://www.canva.com/" TargetMode="External"/><Relationship Id="rId4" Type="http://schemas.openxmlformats.org/officeDocument/2006/relationships/hyperlink" Target="https://www.storyboardthat.com/d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4169766" y="4145157"/>
            <a:ext cx="1092498" cy="1206714"/>
          </a:xfrm>
          <a:prstGeom prst="rect">
            <a:avLst/>
          </a:prstGeom>
          <a:noFill/>
          <a:ln>
            <a:noFill/>
          </a:ln>
        </p:spPr>
      </p:pic>
      <p:sp>
        <p:nvSpPr>
          <p:cNvPr id="5" name="Textfeld 5"/>
          <p:cNvSpPr/>
          <p:nvPr/>
        </p:nvSpPr>
        <p:spPr bwMode="auto">
          <a:xfrm>
            <a:off x="971598" y="1484784"/>
            <a:ext cx="7489119" cy="2139045"/>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sz="2800" b="1" dirty="0">
                <a:solidFill>
                  <a:srgbClr val="339966"/>
                </a:solidFill>
              </a:rPr>
              <a:t> </a:t>
            </a:r>
            <a:r>
              <a:rPr sz="1800" b="0" i="0" u="none" dirty="0">
                <a:solidFill>
                  <a:srgbClr val="339966"/>
                </a:solidFill>
                <a:latin typeface="Calibri"/>
                <a:ea typeface="Calibri"/>
                <a:cs typeface="Calibri"/>
              </a:rPr>
              <a:t> </a:t>
            </a:r>
            <a:r>
              <a:rPr sz="2400" b="1" i="0" u="none" dirty="0">
                <a:solidFill>
                  <a:srgbClr val="339966"/>
                </a:solidFill>
                <a:latin typeface="Calibri"/>
                <a:ea typeface="Calibri"/>
                <a:cs typeface="Calibri"/>
              </a:rPr>
              <a:t>Make it happen – </a:t>
            </a:r>
            <a:r>
              <a:rPr sz="2400" b="1" i="0" u="none" dirty="0" err="1">
                <a:solidFill>
                  <a:srgbClr val="339966"/>
                </a:solidFill>
                <a:latin typeface="Calibri"/>
                <a:ea typeface="Calibri"/>
                <a:cs typeface="Calibri"/>
              </a:rPr>
              <a:t>bilingualer</a:t>
            </a:r>
            <a:r>
              <a:rPr sz="2400" b="1" i="0" u="none" dirty="0">
                <a:solidFill>
                  <a:srgbClr val="339966"/>
                </a:solidFill>
                <a:latin typeface="Calibri"/>
                <a:ea typeface="Calibri"/>
                <a:cs typeface="Calibri"/>
              </a:rPr>
              <a:t> </a:t>
            </a:r>
            <a:r>
              <a:rPr sz="2400" b="1" i="0" u="none" dirty="0" err="1">
                <a:solidFill>
                  <a:srgbClr val="339966"/>
                </a:solidFill>
                <a:latin typeface="Calibri"/>
                <a:ea typeface="Calibri"/>
                <a:cs typeface="Calibri"/>
              </a:rPr>
              <a:t>Unterricht</a:t>
            </a:r>
            <a:r>
              <a:rPr sz="2400" b="1" i="0" u="none" dirty="0">
                <a:solidFill>
                  <a:srgbClr val="339966"/>
                </a:solidFill>
                <a:latin typeface="Calibri"/>
                <a:ea typeface="Calibri"/>
                <a:cs typeface="Calibri"/>
              </a:rPr>
              <a:t> </a:t>
            </a:r>
            <a:r>
              <a:rPr sz="2400" b="1" i="0" u="none" dirty="0" err="1">
                <a:solidFill>
                  <a:srgbClr val="339966"/>
                </a:solidFill>
                <a:latin typeface="Calibri"/>
                <a:ea typeface="Calibri"/>
                <a:cs typeface="Calibri"/>
              </a:rPr>
              <a:t>im</a:t>
            </a:r>
            <a:r>
              <a:rPr sz="2400" b="1" i="0" u="none" dirty="0">
                <a:solidFill>
                  <a:srgbClr val="339966"/>
                </a:solidFill>
                <a:latin typeface="Calibri"/>
                <a:ea typeface="Calibri"/>
                <a:cs typeface="Calibri"/>
              </a:rPr>
              <a:t> </a:t>
            </a:r>
            <a:r>
              <a:rPr sz="2400" b="1" i="0" u="none" dirty="0" err="1">
                <a:solidFill>
                  <a:srgbClr val="339966"/>
                </a:solidFill>
                <a:latin typeface="Calibri"/>
                <a:ea typeface="Calibri"/>
                <a:cs typeface="Calibri"/>
              </a:rPr>
              <a:t>Fach</a:t>
            </a:r>
            <a:r>
              <a:rPr sz="2400" b="1" i="0" u="none" dirty="0">
                <a:solidFill>
                  <a:srgbClr val="339966"/>
                </a:solidFill>
                <a:latin typeface="Calibri"/>
                <a:ea typeface="Calibri"/>
                <a:cs typeface="Calibri"/>
              </a:rPr>
              <a:t> </a:t>
            </a:r>
            <a:r>
              <a:rPr lang="de-DE" sz="2400" b="1" dirty="0">
                <a:solidFill>
                  <a:srgbClr val="339966"/>
                </a:solidFill>
                <a:latin typeface="Calibri"/>
                <a:ea typeface="Calibri"/>
                <a:cs typeface="Calibri"/>
              </a:rPr>
              <a:t>Geschichte</a:t>
            </a:r>
            <a:endParaRPr dirty="0"/>
          </a:p>
          <a:p>
            <a:pPr marL="0" marR="0" indent="0" algn="ctr" defTabSz="914400">
              <a:lnSpc>
                <a:spcPct val="100000"/>
              </a:lnSpc>
              <a:spcBef>
                <a:spcPts val="0"/>
              </a:spcBef>
              <a:spcAft>
                <a:spcPts val="0"/>
              </a:spcAft>
              <a:buClrTx/>
              <a:buSzTx/>
              <a:buFontTx/>
              <a:buNone/>
              <a:defRPr/>
            </a:pPr>
            <a:endParaRPr lang="de-DE" sz="1000" dirty="0">
              <a:solidFill>
                <a:srgbClr val="339966"/>
              </a:solidFill>
            </a:endParaRPr>
          </a:p>
          <a:p>
            <a:pPr marR="0" algn="ctr" defTabSz="914400">
              <a:lnSpc>
                <a:spcPct val="100000"/>
              </a:lnSpc>
              <a:spcBef>
                <a:spcPts val="0"/>
              </a:spcBef>
              <a:spcAft>
                <a:spcPts val="0"/>
              </a:spcAft>
              <a:buClrTx/>
              <a:buSzTx/>
              <a:defRPr/>
            </a:pPr>
            <a:r>
              <a:rPr lang="de-DE" sz="2000" dirty="0">
                <a:solidFill>
                  <a:srgbClr val="339966"/>
                </a:solidFill>
              </a:rPr>
              <a:t>REALSCHULE BAYERN </a:t>
            </a:r>
            <a:endParaRPr dirty="0"/>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r>
              <a:rPr lang="de-DE" sz="1100" dirty="0">
                <a:solidFill>
                  <a:srgbClr val="339966"/>
                </a:solidFill>
              </a:rPr>
              <a:t>28.11.2023 Manuel Erben</a:t>
            </a:r>
            <a:endParaRPr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161428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Einschub: Mystery-Methode</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feld 12">
            <a:extLst>
              <a:ext uri="{FF2B5EF4-FFF2-40B4-BE49-F238E27FC236}">
                <a16:creationId xmlns:a16="http://schemas.microsoft.com/office/drawing/2014/main" id="{02A493BC-B530-6440-F8A0-309A09861767}"/>
              </a:ext>
            </a:extLst>
          </p:cNvPr>
          <p:cNvSpPr txBox="1"/>
          <p:nvPr/>
        </p:nvSpPr>
        <p:spPr bwMode="auto">
          <a:xfrm>
            <a:off x="6060589" y="6392364"/>
            <a:ext cx="1679585"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Foto: M. Erben</a:t>
            </a:r>
            <a:endParaRPr lang="de-DE" sz="12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2172C412-61D7-FB89-5FB2-CB988A4C68CA}"/>
              </a:ext>
            </a:extLst>
          </p:cNvPr>
          <p:cNvSpPr txBox="1"/>
          <p:nvPr/>
        </p:nvSpPr>
        <p:spPr bwMode="auto">
          <a:xfrm>
            <a:off x="611560" y="2820330"/>
            <a:ext cx="7253326" cy="295465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2800" dirty="0"/>
              <a:t>Besonders geeignet für Themen, in denen Kausalzusammenhänge hergestellt werden</a:t>
            </a:r>
          </a:p>
          <a:p>
            <a:pPr marL="285750" indent="-285750">
              <a:buFont typeface="Arial" panose="020B0604020202020204" pitchFamily="34" charset="0"/>
              <a:buChar char="•"/>
            </a:pPr>
            <a:r>
              <a:rPr lang="de-DE" sz="2800" dirty="0"/>
              <a:t>Kleine Informationsbausteine</a:t>
            </a:r>
          </a:p>
          <a:p>
            <a:pPr marL="285750" indent="-285750">
              <a:buFont typeface="Arial" panose="020B0604020202020204" pitchFamily="34" charset="0"/>
              <a:buChar char="•"/>
            </a:pPr>
            <a:r>
              <a:rPr lang="de-DE" sz="2800" dirty="0" err="1"/>
              <a:t>SuS</a:t>
            </a:r>
            <a:r>
              <a:rPr lang="de-DE" sz="2800" dirty="0"/>
              <a:t> puzzeln sich ihr Gesamtbild zusammen</a:t>
            </a:r>
          </a:p>
          <a:p>
            <a:pPr marL="285750" indent="-285750">
              <a:buFont typeface="Arial" panose="020B0604020202020204" pitchFamily="34" charset="0"/>
              <a:buChar char="•"/>
            </a:pPr>
            <a:r>
              <a:rPr lang="de-DE" sz="2800" dirty="0" err="1"/>
              <a:t>SuS</a:t>
            </a:r>
            <a:r>
              <a:rPr lang="de-DE" sz="2800" dirty="0"/>
              <a:t> konstruieren ihr Wissen, indem sie einzelne Aspekte verknüpfen</a:t>
            </a:r>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282786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pic>
        <p:nvPicPr>
          <p:cNvPr id="4" name="Grafik 3">
            <a:extLst>
              <a:ext uri="{FF2B5EF4-FFF2-40B4-BE49-F238E27FC236}">
                <a16:creationId xmlns:a16="http://schemas.microsoft.com/office/drawing/2014/main" id="{A36644B6-8000-75C2-B0E2-28AF98A0B0C0}"/>
              </a:ext>
            </a:extLst>
          </p:cNvPr>
          <p:cNvPicPr>
            <a:picLocks noChangeAspect="1"/>
          </p:cNvPicPr>
          <p:nvPr/>
        </p:nvPicPr>
        <p:blipFill>
          <a:blip r:embed="rId3"/>
          <a:stretch>
            <a:fillRect/>
          </a:stretch>
        </p:blipFill>
        <p:spPr>
          <a:xfrm>
            <a:off x="323528" y="3083662"/>
            <a:ext cx="7964391" cy="3228807"/>
          </a:xfrm>
          <a:prstGeom prst="rect">
            <a:avLst/>
          </a:prstGeom>
        </p:spPr>
      </p:pic>
      <p:pic>
        <p:nvPicPr>
          <p:cNvPr id="9" name="Grafik 8">
            <a:extLst>
              <a:ext uri="{FF2B5EF4-FFF2-40B4-BE49-F238E27FC236}">
                <a16:creationId xmlns:a16="http://schemas.microsoft.com/office/drawing/2014/main" id="{08BF5218-9C86-0584-8E21-4F7305431EA0}"/>
              </a:ext>
            </a:extLst>
          </p:cNvPr>
          <p:cNvPicPr>
            <a:picLocks noChangeAspect="1"/>
          </p:cNvPicPr>
          <p:nvPr/>
        </p:nvPicPr>
        <p:blipFill>
          <a:blip r:embed="rId4"/>
          <a:stretch>
            <a:fillRect/>
          </a:stretch>
        </p:blipFill>
        <p:spPr>
          <a:xfrm>
            <a:off x="326906" y="2840321"/>
            <a:ext cx="7269430" cy="3763068"/>
          </a:xfrm>
          <a:prstGeom prst="rect">
            <a:avLst/>
          </a:prstGeom>
        </p:spPr>
      </p:pic>
    </p:spTree>
    <p:extLst>
      <p:ext uri="{BB962C8B-B14F-4D97-AF65-F5344CB8AC3E}">
        <p14:creationId xmlns:p14="http://schemas.microsoft.com/office/powerpoint/2010/main" val="418279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sp>
        <p:nvSpPr>
          <p:cNvPr id="6" name="Textfeld 5">
            <a:extLst>
              <a:ext uri="{FF2B5EF4-FFF2-40B4-BE49-F238E27FC236}">
                <a16:creationId xmlns:a16="http://schemas.microsoft.com/office/drawing/2014/main" id="{B44F5E0A-CFB1-8711-F478-62001E03B287}"/>
              </a:ext>
            </a:extLst>
          </p:cNvPr>
          <p:cNvSpPr txBox="1"/>
          <p:nvPr/>
        </p:nvSpPr>
        <p:spPr bwMode="auto">
          <a:xfrm>
            <a:off x="3207765" y="6405699"/>
            <a:ext cx="4426979"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Joseph-</a:t>
            </a:r>
            <a:r>
              <a:rPr lang="en-US" sz="1200" dirty="0" err="1">
                <a:latin typeface="Calibri" panose="020F0502020204030204" pitchFamily="34" charset="0"/>
                <a:cs typeface="Calibri" panose="020F0502020204030204" pitchFamily="34" charset="0"/>
              </a:rPr>
              <a:t>Siffred</a:t>
            </a:r>
            <a:r>
              <a:rPr lang="en-US" sz="1200" dirty="0">
                <a:latin typeface="Calibri" panose="020F0502020204030204" pitchFamily="34" charset="0"/>
                <a:cs typeface="Calibri" panose="020F0502020204030204" pitchFamily="34" charset="0"/>
              </a:rPr>
              <a:t> Duplessis, Public domain, via Wikimedia Commons</a:t>
            </a:r>
            <a:endParaRPr lang="de-DE" sz="120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9D32AE81-0BF8-3D8F-AA43-53938B30C508}"/>
              </a:ext>
            </a:extLst>
          </p:cNvPr>
          <p:cNvPicPr>
            <a:picLocks noChangeAspect="1"/>
          </p:cNvPicPr>
          <p:nvPr/>
        </p:nvPicPr>
        <p:blipFill>
          <a:blip r:embed="rId3"/>
          <a:stretch>
            <a:fillRect/>
          </a:stretch>
        </p:blipFill>
        <p:spPr>
          <a:xfrm>
            <a:off x="496040" y="2888423"/>
            <a:ext cx="2711725" cy="3780940"/>
          </a:xfrm>
          <a:prstGeom prst="rect">
            <a:avLst/>
          </a:prstGeom>
        </p:spPr>
      </p:pic>
      <p:sp>
        <p:nvSpPr>
          <p:cNvPr id="9" name="Textfeld 8">
            <a:extLst>
              <a:ext uri="{FF2B5EF4-FFF2-40B4-BE49-F238E27FC236}">
                <a16:creationId xmlns:a16="http://schemas.microsoft.com/office/drawing/2014/main" id="{B2BF4333-61C4-F68C-F4A9-8D2E0AECE092}"/>
              </a:ext>
            </a:extLst>
          </p:cNvPr>
          <p:cNvSpPr txBox="1"/>
          <p:nvPr/>
        </p:nvSpPr>
        <p:spPr bwMode="auto">
          <a:xfrm>
            <a:off x="3419871" y="2904363"/>
            <a:ext cx="4810417" cy="304698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Instructions</a:t>
            </a:r>
          </a:p>
          <a:p>
            <a:pPr lvl="0" defTabSz="457200" rtl="0">
              <a:defRPr/>
            </a:pPr>
            <a:endParaRPr lang="en-US" sz="2400" b="1" kern="1200" dirty="0">
              <a:solidFill>
                <a:prstClr val="black"/>
              </a:solidFill>
              <a:latin typeface="Calibri" panose="020F0502020204030204" pitchFamily="34" charset="0"/>
              <a:ea typeface="+mn-ea"/>
              <a:cs typeface="Calibri" panose="020F0502020204030204" pitchFamily="34" charset="0"/>
            </a:endParaRPr>
          </a:p>
          <a:p>
            <a:pPr lvl="0" defTabSz="457200" rtl="0">
              <a:defRPr/>
            </a:pPr>
            <a:r>
              <a:rPr lang="en-US" sz="2400" kern="1200" dirty="0">
                <a:solidFill>
                  <a:prstClr val="black"/>
                </a:solidFill>
                <a:latin typeface="Calibri" panose="020F0502020204030204" pitchFamily="34" charset="0"/>
                <a:ea typeface="+mn-ea"/>
                <a:cs typeface="Calibri" panose="020F0502020204030204" pitchFamily="34" charset="0"/>
              </a:rPr>
              <a:t>For fast finishers and history experts:</a:t>
            </a:r>
          </a:p>
          <a:p>
            <a:pPr lvl="0" defTabSz="457200" rtl="0">
              <a:defRPr/>
            </a:pPr>
            <a:r>
              <a:rPr lang="en-US" sz="2400" kern="1200" dirty="0">
                <a:solidFill>
                  <a:prstClr val="black"/>
                </a:solidFill>
                <a:latin typeface="Calibri" panose="020F0502020204030204" pitchFamily="34" charset="0"/>
                <a:ea typeface="+mn-ea"/>
                <a:cs typeface="Calibri" panose="020F0502020204030204" pitchFamily="34" charset="0"/>
              </a:rPr>
              <a:t>Also take a look at the 4 additional cards. For your presentation you will then need the following term:</a:t>
            </a:r>
            <a:endParaRPr lang="en-US" sz="2400" b="1" kern="1200" dirty="0">
              <a:solidFill>
                <a:prstClr val="black"/>
              </a:solidFill>
              <a:latin typeface="Calibri" panose="020F0502020204030204" pitchFamily="34" charset="0"/>
              <a:ea typeface="+mn-ea"/>
              <a:cs typeface="Calibri" panose="020F0502020204030204" pitchFamily="34" charset="0"/>
            </a:endParaRPr>
          </a:p>
          <a:p>
            <a:pPr lvl="0" defTabSz="457200" rtl="0">
              <a:defRPr/>
            </a:pPr>
            <a:endParaRPr lang="en-US" sz="2400" b="1" kern="1200" dirty="0">
              <a:solidFill>
                <a:prstClr val="black"/>
              </a:solidFill>
              <a:latin typeface="Calibri" panose="020F0502020204030204" pitchFamily="34" charset="0"/>
              <a:ea typeface="+mn-ea"/>
              <a:cs typeface="Calibri" panose="020F0502020204030204" pitchFamily="34" charset="0"/>
            </a:endParaRPr>
          </a:p>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•Enlightenment</a:t>
            </a:r>
          </a:p>
        </p:txBody>
      </p:sp>
    </p:spTree>
    <p:extLst>
      <p:ext uri="{BB962C8B-B14F-4D97-AF65-F5344CB8AC3E}">
        <p14:creationId xmlns:p14="http://schemas.microsoft.com/office/powerpoint/2010/main" val="75799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95589" y="2865935"/>
            <a:ext cx="7851805" cy="283154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2000" dirty="0"/>
              <a:t>Abstrakte, generalisierende Darstellungen</a:t>
            </a:r>
          </a:p>
          <a:p>
            <a:pPr marL="285750" indent="-285750">
              <a:buFont typeface="Arial" panose="020B0604020202020204" pitchFamily="34" charset="0"/>
              <a:buChar char="•"/>
            </a:pPr>
            <a:r>
              <a:rPr lang="de-DE" sz="2000" dirty="0"/>
              <a:t>Dienen der Zusammenfassung, Elementarisierung und Reduktion</a:t>
            </a:r>
          </a:p>
          <a:p>
            <a:pPr marL="285750" indent="-285750">
              <a:buFont typeface="Arial" panose="020B0604020202020204" pitchFamily="34" charset="0"/>
              <a:buChar char="•"/>
            </a:pPr>
            <a:r>
              <a:rPr lang="de-DE" sz="2000" dirty="0"/>
              <a:t>Wesentliches soll prägnant zum Vorschein treten:</a:t>
            </a:r>
          </a:p>
          <a:p>
            <a:pPr marL="342900" indent="-342900">
              <a:buFont typeface="Wingdings" panose="05000000000000000000" pitchFamily="2" charset="2"/>
              <a:buChar char="Ø"/>
            </a:pPr>
            <a:r>
              <a:rPr lang="de-DE" sz="2000" dirty="0"/>
              <a:t>Zuordnungen</a:t>
            </a:r>
          </a:p>
          <a:p>
            <a:pPr marL="342900" indent="-342900">
              <a:buFont typeface="Wingdings" panose="05000000000000000000" pitchFamily="2" charset="2"/>
              <a:buChar char="Ø"/>
            </a:pPr>
            <a:r>
              <a:rPr lang="de-DE" sz="2000" dirty="0"/>
              <a:t>Abhängigkeiten</a:t>
            </a:r>
          </a:p>
          <a:p>
            <a:pPr marL="342900" indent="-342900">
              <a:buFont typeface="Wingdings" panose="05000000000000000000" pitchFamily="2" charset="2"/>
              <a:buChar char="Ø"/>
            </a:pPr>
            <a:r>
              <a:rPr lang="de-DE" sz="2000" dirty="0"/>
              <a:t>Hierarchien</a:t>
            </a:r>
          </a:p>
          <a:p>
            <a:pPr marL="342900" indent="-342900">
              <a:buFont typeface="Wingdings" panose="05000000000000000000" pitchFamily="2" charset="2"/>
              <a:buChar char="Ø"/>
            </a:pPr>
            <a:r>
              <a:rPr lang="de-DE" sz="2000" dirty="0"/>
              <a:t>Folgen etc.</a:t>
            </a:r>
          </a:p>
          <a:p>
            <a:pPr marL="342900" indent="-342900">
              <a:buFont typeface="Arial" panose="020B0604020202020204" pitchFamily="34" charset="0"/>
              <a:buChar char="•"/>
            </a:pPr>
            <a:r>
              <a:rPr lang="de-DE" sz="2000" dirty="0"/>
              <a:t>Gesellschaftliche Verhältnisse lassen sich besonders gut darstellen</a:t>
            </a:r>
          </a:p>
          <a:p>
            <a:pPr marL="285750" indent="-285750">
              <a:buFont typeface="Arial" panose="020B0604020202020204" pitchFamily="34" charset="0"/>
              <a:buChar char="•"/>
            </a:pPr>
            <a:endParaRPr lang="de-DE" dirty="0"/>
          </a:p>
        </p:txBody>
      </p:sp>
      <p:sp>
        <p:nvSpPr>
          <p:cNvPr id="4" name="Textfeld 3">
            <a:extLst>
              <a:ext uri="{FF2B5EF4-FFF2-40B4-BE49-F238E27FC236}">
                <a16:creationId xmlns:a16="http://schemas.microsoft.com/office/drawing/2014/main" id="{AB0EA7C0-8FAF-F215-31F1-032BE85C1D24}"/>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Begriffsklärung</a:t>
            </a:r>
            <a:r>
              <a:rPr lang="de-DE" sz="2400" dirty="0">
                <a:latin typeface="Calibri" panose="020F0502020204030204" pitchFamily="34" charset="0"/>
                <a:ea typeface="Times New Roman" panose="02020603050405020304" pitchFamily="18" charset="0"/>
                <a:cs typeface="Calibri" panose="020F0502020204030204" pitchFamily="34" charset="0"/>
              </a:rPr>
              <a:t> „Schaubild“</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3179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84343" y="2510253"/>
            <a:ext cx="7851805" cy="129266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dirty="0"/>
              <a:t>Unterscheidung Analyse eines Schaubildes vs. </a:t>
            </a:r>
            <a:r>
              <a:rPr lang="de-DE" sz="2000" b="1" dirty="0"/>
              <a:t>Eigenes Entwerfen</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endParaRPr lang="de-DE" dirty="0"/>
          </a:p>
        </p:txBody>
      </p:sp>
      <p:sp>
        <p:nvSpPr>
          <p:cNvPr id="4" name="Textfeld 3">
            <a:extLst>
              <a:ext uri="{FF2B5EF4-FFF2-40B4-BE49-F238E27FC236}">
                <a16:creationId xmlns:a16="http://schemas.microsoft.com/office/drawing/2014/main" id="{AB0EA7C0-8FAF-F215-31F1-032BE85C1D24}"/>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„Schaubild“</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feld 7">
            <a:extLst>
              <a:ext uri="{FF2B5EF4-FFF2-40B4-BE49-F238E27FC236}">
                <a16:creationId xmlns:a16="http://schemas.microsoft.com/office/drawing/2014/main" id="{B3112606-62FC-4B1A-A474-596EAB59C6B7}"/>
              </a:ext>
            </a:extLst>
          </p:cNvPr>
          <p:cNvSpPr txBox="1"/>
          <p:nvPr/>
        </p:nvSpPr>
        <p:spPr bwMode="auto">
          <a:xfrm>
            <a:off x="497372" y="3097329"/>
            <a:ext cx="7675025" cy="163121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de-DE" sz="2000" dirty="0"/>
              <a:t>Nicht nur inhaltlich nachvollziehen</a:t>
            </a:r>
          </a:p>
          <a:p>
            <a:pPr marL="285750" indent="-285750">
              <a:buFont typeface="Arial" panose="020B0604020202020204" pitchFamily="34" charset="0"/>
              <a:buChar char="•"/>
            </a:pPr>
            <a:r>
              <a:rPr lang="de-DE" sz="2000" dirty="0"/>
              <a:t>Aufzeichnung und Strukturierung erworbenen Wissens</a:t>
            </a:r>
          </a:p>
          <a:p>
            <a:pPr marL="342900" indent="-342900">
              <a:buFont typeface="Wingdings" panose="05000000000000000000" pitchFamily="2" charset="2"/>
              <a:buChar char="Ø"/>
            </a:pPr>
            <a:r>
              <a:rPr lang="de-DE" sz="2000" dirty="0"/>
              <a:t>Kognitive Durchdringung des Sachverhalts</a:t>
            </a:r>
          </a:p>
          <a:p>
            <a:pPr marL="342900" indent="-342900">
              <a:buFont typeface="Wingdings" panose="05000000000000000000" pitchFamily="2" charset="2"/>
              <a:buChar char="Ø"/>
            </a:pPr>
            <a:r>
              <a:rPr lang="de-DE" sz="2000" dirty="0"/>
              <a:t>Zweckgerichtete grafische Darstellung/ästhetische Ausführung</a:t>
            </a:r>
          </a:p>
          <a:p>
            <a:r>
              <a:rPr lang="de-DE" sz="2000" dirty="0"/>
              <a:t>Ziel: höhere Behaltensleistung</a:t>
            </a:r>
          </a:p>
        </p:txBody>
      </p:sp>
    </p:spTree>
    <p:extLst>
      <p:ext uri="{BB962C8B-B14F-4D97-AF65-F5344CB8AC3E}">
        <p14:creationId xmlns:p14="http://schemas.microsoft.com/office/powerpoint/2010/main" val="28789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Vorgehensweise</a:t>
            </a:r>
            <a:r>
              <a:rPr lang="de-DE" sz="2400" dirty="0">
                <a:latin typeface="Calibri" panose="020F0502020204030204" pitchFamily="34" charset="0"/>
                <a:ea typeface="Times New Roman" panose="02020603050405020304" pitchFamily="18" charset="0"/>
                <a:cs typeface="Calibri" panose="020F0502020204030204" pitchFamily="34" charset="0"/>
              </a:rPr>
              <a:t> „Schaubild“</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feld 7">
            <a:extLst>
              <a:ext uri="{FF2B5EF4-FFF2-40B4-BE49-F238E27FC236}">
                <a16:creationId xmlns:a16="http://schemas.microsoft.com/office/drawing/2014/main" id="{B3112606-62FC-4B1A-A474-596EAB59C6B7}"/>
              </a:ext>
            </a:extLst>
          </p:cNvPr>
          <p:cNvSpPr txBox="1"/>
          <p:nvPr/>
        </p:nvSpPr>
        <p:spPr bwMode="auto">
          <a:xfrm>
            <a:off x="333209" y="2768890"/>
            <a:ext cx="7675025" cy="255454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de-DE" sz="2000" b="1" dirty="0"/>
              <a:t>Planung: </a:t>
            </a:r>
            <a:r>
              <a:rPr lang="de-DE" sz="2000" dirty="0"/>
              <a:t>Auswahl von Darstellungsform und Elementen (Symbole, Begriffe, Bilder, etc.)</a:t>
            </a:r>
          </a:p>
          <a:p>
            <a:pPr marL="285750" indent="-285750">
              <a:buFont typeface="Arial" panose="020B0604020202020204" pitchFamily="34" charset="0"/>
              <a:buChar char="•"/>
            </a:pPr>
            <a:r>
              <a:rPr lang="de-DE" sz="2000" b="1" dirty="0"/>
              <a:t>Entwurf: </a:t>
            </a:r>
            <a:r>
              <a:rPr lang="de-DE" sz="2000" dirty="0"/>
              <a:t>sinnvoll, eine Skizze zu entwerfen, um Platzeinteilung abzuschätzen</a:t>
            </a:r>
          </a:p>
          <a:p>
            <a:pPr marL="285750" indent="-285750">
              <a:buFont typeface="Arial" panose="020B0604020202020204" pitchFamily="34" charset="0"/>
              <a:buChar char="•"/>
            </a:pPr>
            <a:r>
              <a:rPr lang="de-DE" sz="2000" b="1" dirty="0"/>
              <a:t>Symbole: </a:t>
            </a:r>
            <a:r>
              <a:rPr lang="de-DE" sz="2000" dirty="0"/>
              <a:t>Möglichst gängige Symbole (gleichbleibend) verwenden (Krone = Herrschaft, gekreuzte Schwerter = Krieg)</a:t>
            </a:r>
          </a:p>
          <a:p>
            <a:pPr marL="285750" indent="-285750">
              <a:buFont typeface="Arial" panose="020B0604020202020204" pitchFamily="34" charset="0"/>
              <a:buChar char="•"/>
            </a:pPr>
            <a:r>
              <a:rPr lang="de-DE" sz="2000" b="1" dirty="0"/>
              <a:t>Beziehungen: </a:t>
            </a:r>
            <a:r>
              <a:rPr lang="de-DE" sz="2000" dirty="0"/>
              <a:t>Beziehungen, Abhängigkeiten, Folgen, Bewegungen im  Raum etc. durch Anordnung der Elemente und Pfeile</a:t>
            </a:r>
          </a:p>
        </p:txBody>
      </p:sp>
    </p:spTree>
    <p:extLst>
      <p:ext uri="{BB962C8B-B14F-4D97-AF65-F5344CB8AC3E}">
        <p14:creationId xmlns:p14="http://schemas.microsoft.com/office/powerpoint/2010/main" val="4428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sp>
        <p:nvSpPr>
          <p:cNvPr id="6" name="Textfeld 5">
            <a:extLst>
              <a:ext uri="{FF2B5EF4-FFF2-40B4-BE49-F238E27FC236}">
                <a16:creationId xmlns:a16="http://schemas.microsoft.com/office/drawing/2014/main" id="{B44F5E0A-CFB1-8711-F478-62001E03B287}"/>
              </a:ext>
            </a:extLst>
          </p:cNvPr>
          <p:cNvSpPr txBox="1"/>
          <p:nvPr/>
        </p:nvSpPr>
        <p:spPr bwMode="auto">
          <a:xfrm>
            <a:off x="3207765" y="6405699"/>
            <a:ext cx="4426979"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Joseph-</a:t>
            </a:r>
            <a:r>
              <a:rPr lang="en-US" sz="1200" dirty="0" err="1">
                <a:latin typeface="Calibri" panose="020F0502020204030204" pitchFamily="34" charset="0"/>
                <a:cs typeface="Calibri" panose="020F0502020204030204" pitchFamily="34" charset="0"/>
              </a:rPr>
              <a:t>Siffred</a:t>
            </a:r>
            <a:r>
              <a:rPr lang="en-US" sz="1200" dirty="0">
                <a:latin typeface="Calibri" panose="020F0502020204030204" pitchFamily="34" charset="0"/>
                <a:cs typeface="Calibri" panose="020F0502020204030204" pitchFamily="34" charset="0"/>
              </a:rPr>
              <a:t> Duplessis, Public domain, via Wikimedia Commons</a:t>
            </a:r>
            <a:endParaRPr lang="de-DE" sz="120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9D32AE81-0BF8-3D8F-AA43-53938B30C508}"/>
              </a:ext>
            </a:extLst>
          </p:cNvPr>
          <p:cNvPicPr>
            <a:picLocks noChangeAspect="1"/>
          </p:cNvPicPr>
          <p:nvPr/>
        </p:nvPicPr>
        <p:blipFill>
          <a:blip r:embed="rId3"/>
          <a:stretch>
            <a:fillRect/>
          </a:stretch>
        </p:blipFill>
        <p:spPr>
          <a:xfrm>
            <a:off x="496040" y="2888423"/>
            <a:ext cx="2711725" cy="3780940"/>
          </a:xfrm>
          <a:prstGeom prst="rect">
            <a:avLst/>
          </a:prstGeom>
        </p:spPr>
      </p:pic>
      <p:sp>
        <p:nvSpPr>
          <p:cNvPr id="9" name="Textfeld 8">
            <a:extLst>
              <a:ext uri="{FF2B5EF4-FFF2-40B4-BE49-F238E27FC236}">
                <a16:creationId xmlns:a16="http://schemas.microsoft.com/office/drawing/2014/main" id="{B2BF4333-61C4-F68C-F4A9-8D2E0AECE092}"/>
              </a:ext>
            </a:extLst>
          </p:cNvPr>
          <p:cNvSpPr txBox="1"/>
          <p:nvPr/>
        </p:nvSpPr>
        <p:spPr bwMode="auto">
          <a:xfrm>
            <a:off x="3419871" y="2904363"/>
            <a:ext cx="4810417" cy="341632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Instructions</a:t>
            </a:r>
          </a:p>
          <a:p>
            <a:pPr lvl="0" defTabSz="457200" rtl="0">
              <a:defRPr/>
            </a:pPr>
            <a:r>
              <a:rPr lang="en-US" sz="2400" kern="1200" dirty="0">
                <a:solidFill>
                  <a:prstClr val="black"/>
                </a:solidFill>
                <a:latin typeface="Calibri" panose="020F0502020204030204" pitchFamily="34" charset="0"/>
                <a:ea typeface="+mn-ea"/>
                <a:cs typeface="Calibri" panose="020F0502020204030204" pitchFamily="34" charset="0"/>
              </a:rPr>
              <a:t>Arrange the 4/5 terms on a blank sheet. Connect these with arrows or other symbols (crown, money, etc.). Add the most important information from the mystery cards. Present your results to the class. Take a picture of it. As homework: create a digital version on www.diagrams.net .</a:t>
            </a:r>
          </a:p>
        </p:txBody>
      </p:sp>
    </p:spTree>
    <p:extLst>
      <p:ext uri="{BB962C8B-B14F-4D97-AF65-F5344CB8AC3E}">
        <p14:creationId xmlns:p14="http://schemas.microsoft.com/office/powerpoint/2010/main" val="247674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753061"/>
          </a:xfrm>
          <a:prstGeom prst="rect">
            <a:avLst/>
          </a:prstGeom>
          <a:ln w="12700">
            <a:miter lim="400000"/>
          </a:ln>
        </p:spPr>
        <p:txBody>
          <a:bodyPr wrap="square" lIns="45719" rIns="45719">
            <a:spAutoFit/>
          </a:bodyPr>
          <a:lstStyle/>
          <a:p>
            <a:pPr marL="514350" indent="-514350">
              <a:buAutoNum type="arabicPeriod"/>
              <a:defRPr sz="2400" b="1"/>
            </a:pPr>
            <a:r>
              <a:rPr lang="de-DE" sz="2800" dirty="0"/>
              <a:t>Schaubilder/</a:t>
            </a:r>
          </a:p>
          <a:p>
            <a:pPr>
              <a:defRPr sz="2400" b="1"/>
            </a:pPr>
            <a:r>
              <a:rPr lang="de-DE" sz="2800" dirty="0"/>
              <a:t>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322419" y="2563016"/>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Schülerlösungen</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 name="Grafik 3" descr="Ein Bild, das Text, Screenshot, Diagramm, Schrift enthält.&#10;&#10;Automatisch generierte Beschreibung">
            <a:extLst>
              <a:ext uri="{FF2B5EF4-FFF2-40B4-BE49-F238E27FC236}">
                <a16:creationId xmlns:a16="http://schemas.microsoft.com/office/drawing/2014/main" id="{F7E62A35-9F18-D372-3BD7-58E48D4F8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1324368"/>
            <a:ext cx="4598770" cy="5466573"/>
          </a:xfrm>
          <a:prstGeom prst="rect">
            <a:avLst/>
          </a:prstGeom>
        </p:spPr>
      </p:pic>
    </p:spTree>
    <p:extLst>
      <p:ext uri="{BB962C8B-B14F-4D97-AF65-F5344CB8AC3E}">
        <p14:creationId xmlns:p14="http://schemas.microsoft.com/office/powerpoint/2010/main" val="3176744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753061"/>
          </a:xfrm>
          <a:prstGeom prst="rect">
            <a:avLst/>
          </a:prstGeom>
          <a:ln w="12700">
            <a:miter lim="400000"/>
          </a:ln>
        </p:spPr>
        <p:txBody>
          <a:bodyPr wrap="square" lIns="45719" rIns="45719">
            <a:spAutoFit/>
          </a:bodyPr>
          <a:lstStyle/>
          <a:p>
            <a:pPr marL="514350" indent="-514350">
              <a:buAutoNum type="arabicPeriod"/>
              <a:defRPr sz="2400" b="1"/>
            </a:pPr>
            <a:r>
              <a:rPr lang="de-DE" sz="2800" dirty="0"/>
              <a:t>Schaubilder/</a:t>
            </a:r>
          </a:p>
          <a:p>
            <a:pPr>
              <a:defRPr sz="2400" b="1"/>
            </a:pPr>
            <a:r>
              <a:rPr lang="de-DE" sz="2800" dirty="0"/>
              <a:t>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322419" y="2563016"/>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Schülerlösungen</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Grafik 2" descr="Ein Bild, das Text, Screenshot, Diagramm, Schrift enthält.&#10;&#10;Automatisch generierte Beschreibung">
            <a:extLst>
              <a:ext uri="{FF2B5EF4-FFF2-40B4-BE49-F238E27FC236}">
                <a16:creationId xmlns:a16="http://schemas.microsoft.com/office/drawing/2014/main" id="{03FBD1D5-A8C0-1402-8826-2B3DEFC1F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47864" y="1304788"/>
            <a:ext cx="5112567" cy="5373792"/>
          </a:xfrm>
          <a:prstGeom prst="rect">
            <a:avLst/>
          </a:prstGeom>
        </p:spPr>
      </p:pic>
    </p:spTree>
    <p:extLst>
      <p:ext uri="{BB962C8B-B14F-4D97-AF65-F5344CB8AC3E}">
        <p14:creationId xmlns:p14="http://schemas.microsoft.com/office/powerpoint/2010/main" val="352872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753061"/>
          </a:xfrm>
          <a:prstGeom prst="rect">
            <a:avLst/>
          </a:prstGeom>
          <a:ln w="12700">
            <a:miter lim="400000"/>
          </a:ln>
        </p:spPr>
        <p:txBody>
          <a:bodyPr wrap="square" lIns="45719" rIns="45719">
            <a:spAutoFit/>
          </a:bodyPr>
          <a:lstStyle/>
          <a:p>
            <a:pPr marL="514350" indent="-514350">
              <a:buAutoNum type="arabicPeriod"/>
              <a:defRPr sz="2400" b="1"/>
            </a:pPr>
            <a:r>
              <a:rPr lang="de-DE" sz="2800" dirty="0"/>
              <a:t>Schaubilder/</a:t>
            </a:r>
          </a:p>
          <a:p>
            <a:pPr>
              <a:defRPr sz="2400" b="1"/>
            </a:pPr>
            <a:r>
              <a:rPr lang="de-DE" sz="2800" dirty="0"/>
              <a:t>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322419" y="2563016"/>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Schülerlösungen</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 name="Grafik 5" descr="Ein Bild, das Text, Screenshot, Schrift, Design enthält.&#10;&#10;Automatisch generierte Beschreibung">
            <a:extLst>
              <a:ext uri="{FF2B5EF4-FFF2-40B4-BE49-F238E27FC236}">
                <a16:creationId xmlns:a16="http://schemas.microsoft.com/office/drawing/2014/main" id="{B223C7CF-D3FC-62D1-6A65-D9FE45A80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042944"/>
            <a:ext cx="4752528" cy="3087222"/>
          </a:xfrm>
          <a:prstGeom prst="rect">
            <a:avLst/>
          </a:prstGeom>
        </p:spPr>
      </p:pic>
    </p:spTree>
    <p:extLst>
      <p:ext uri="{BB962C8B-B14F-4D97-AF65-F5344CB8AC3E}">
        <p14:creationId xmlns:p14="http://schemas.microsoft.com/office/powerpoint/2010/main" val="2282604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663053" y="1412776"/>
            <a:ext cx="7200800" cy="7308154"/>
          </a:xfrm>
          <a:prstGeom prst="rect">
            <a:avLst/>
          </a:prstGeom>
          <a:ln w="12700">
            <a:miter lim="400000"/>
          </a:ln>
        </p:spPr>
        <p:txBody>
          <a:bodyPr wrap="square" lIns="45719" rIns="45719">
            <a:spAutoFit/>
          </a:bodyPr>
          <a:lstStyle/>
          <a:p>
            <a:pPr>
              <a:defRPr sz="2400" b="1"/>
            </a:pPr>
            <a:r>
              <a:rPr lang="de-DE" sz="2800" dirty="0"/>
              <a:t>AGENDA</a:t>
            </a:r>
            <a:endParaRPr sz="2800" dirty="0"/>
          </a:p>
          <a:p>
            <a:pPr>
              <a:defRPr sz="2400" b="1"/>
            </a:pPr>
            <a:r>
              <a:rPr lang="de-DE" sz="2400" cap="small" dirty="0" err="1"/>
              <a:t>Make</a:t>
            </a:r>
            <a:r>
              <a:rPr lang="de-DE" sz="2400" cap="small" dirty="0"/>
              <a:t> </a:t>
            </a:r>
            <a:r>
              <a:rPr lang="de-DE" sz="2400" cap="small" dirty="0" err="1"/>
              <a:t>it</a:t>
            </a:r>
            <a:r>
              <a:rPr lang="de-DE" sz="2400" cap="small" dirty="0"/>
              <a:t> happen – bilingualer Geschichtsunterricht</a:t>
            </a:r>
          </a:p>
          <a:p>
            <a:pPr>
              <a:defRPr sz="2400" b="1"/>
            </a:pPr>
            <a:endParaRPr dirty="0"/>
          </a:p>
          <a:p>
            <a:pPr marL="457200" indent="-457200">
              <a:buFont typeface="+mj-lt"/>
              <a:buAutoNum type="alphaUcPeriod"/>
              <a:defRPr sz="2400" b="1"/>
            </a:pPr>
            <a:r>
              <a:rPr lang="de-DE" sz="2400" b="1" cap="small" dirty="0"/>
              <a:t>(Digitale) Dokumentations- und Präsentationsformen</a:t>
            </a:r>
          </a:p>
          <a:p>
            <a:pPr marL="457200" lvl="2" indent="-457200">
              <a:buAutoNum type="arabicPeriod"/>
              <a:defRPr sz="2400" b="1"/>
            </a:pPr>
            <a:r>
              <a:rPr lang="de-DE" b="1" cap="small" dirty="0"/>
              <a:t>Schaubilder/Infografiken</a:t>
            </a:r>
          </a:p>
          <a:p>
            <a:pPr marL="457200" lvl="2" indent="-457200">
              <a:buAutoNum type="arabicPeriod"/>
              <a:defRPr sz="2400" b="1"/>
            </a:pPr>
            <a:r>
              <a:rPr lang="de-DE" b="1" cap="small" dirty="0"/>
              <a:t>Erstellung eines Bildes mit KI</a:t>
            </a:r>
          </a:p>
          <a:p>
            <a:pPr marL="457200" lvl="2" indent="-457200">
              <a:buFontTx/>
              <a:buAutoNum type="arabicPeriod"/>
              <a:defRPr sz="2400" b="1"/>
            </a:pPr>
            <a:r>
              <a:rPr lang="de-DE" b="1" cap="small" dirty="0"/>
              <a:t>Szenische Darstellung von grundwissensbegriffen</a:t>
            </a:r>
          </a:p>
          <a:p>
            <a:pPr marL="457200" lvl="2" indent="-457200">
              <a:buAutoNum type="arabicPeriod"/>
              <a:defRPr sz="2400" b="1"/>
            </a:pPr>
            <a:r>
              <a:rPr lang="de-DE" b="1" cap="small" dirty="0"/>
              <a:t>Comics</a:t>
            </a:r>
          </a:p>
          <a:p>
            <a:pPr lvl="2" indent="0">
              <a:defRPr sz="2400" b="1"/>
            </a:pPr>
            <a:endParaRPr lang="de-DE" b="1" cap="small" dirty="0"/>
          </a:p>
          <a:p>
            <a:pPr marL="457200" indent="-457200">
              <a:buFont typeface="+mj-lt"/>
              <a:buAutoNum type="alphaUcPeriod"/>
              <a:defRPr sz="2400" b="1"/>
            </a:pPr>
            <a:r>
              <a:rPr lang="de-DE" sz="2400" b="1" cap="small" dirty="0"/>
              <a:t>Ggfls. Beispiele Kompetenzorientierter Leistungsmessung</a:t>
            </a:r>
            <a:endParaRPr sz="2400" dirty="0"/>
          </a:p>
          <a:p>
            <a:pPr marL="457200" indent="-457200">
              <a:buFont typeface="+mj-lt"/>
              <a:buAutoNum type="alphaUcPeriod"/>
              <a:defRPr sz="2400" b="1"/>
            </a:pPr>
            <a:r>
              <a:rPr lang="de-DE" sz="2400" cap="small" dirty="0"/>
              <a:t>Fragen, Wünsche, Diskussion</a:t>
            </a: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904147" y="3392997"/>
            <a:ext cx="5616625" cy="504056"/>
          </a:xfrm>
          <a:prstGeom prst="rect">
            <a:avLst/>
          </a:prstGeom>
          <a:solidFill>
            <a:schemeClr val="tx2">
              <a:lumMod val="20000"/>
              <a:lumOff val="80000"/>
            </a:schemeClr>
          </a:solidFill>
        </p:spPr>
        <p:txBody>
          <a:bodyPr/>
          <a:lstStyle/>
          <a:p>
            <a:pPr algn="ctr">
              <a:defRPr/>
            </a:pPr>
            <a:r>
              <a:rPr lang="de-DE" sz="2400" cap="small">
                <a:solidFill>
                  <a:srgbClr val="000000"/>
                </a:solidFill>
              </a:rPr>
              <a:t>Agenda</a:t>
            </a:r>
            <a:endParaRPr lang="de-DE" sz="1800" cap="small">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spTree>
    <p:extLst>
      <p:ext uri="{BB962C8B-B14F-4D97-AF65-F5344CB8AC3E}">
        <p14:creationId xmlns:p14="http://schemas.microsoft.com/office/powerpoint/2010/main" val="15876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322174"/>
          </a:xfrm>
          <a:prstGeom prst="rect">
            <a:avLst/>
          </a:prstGeom>
          <a:ln w="12700">
            <a:miter lim="400000"/>
          </a:ln>
        </p:spPr>
        <p:txBody>
          <a:bodyPr wrap="square" lIns="45719" rIns="45719">
            <a:spAutoFit/>
          </a:bodyPr>
          <a:lstStyle/>
          <a:p>
            <a:pPr marL="514350" indent="-514350">
              <a:buAutoNum type="arabicPeriod"/>
              <a:defRPr sz="2400" b="1"/>
            </a:pPr>
            <a:r>
              <a:rPr lang="de-DE" sz="2800" dirty="0"/>
              <a:t>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61662" y="1619244"/>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Bewertung</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4" name="Grafik 3">
            <a:extLst>
              <a:ext uri="{FF2B5EF4-FFF2-40B4-BE49-F238E27FC236}">
                <a16:creationId xmlns:a16="http://schemas.microsoft.com/office/drawing/2014/main" id="{22D201D5-8D86-94EC-120F-00A6A4F6953F}"/>
              </a:ext>
            </a:extLst>
          </p:cNvPr>
          <p:cNvPicPr>
            <a:picLocks noChangeAspect="1"/>
          </p:cNvPicPr>
          <p:nvPr/>
        </p:nvPicPr>
        <p:blipFill>
          <a:blip r:embed="rId3"/>
          <a:stretch>
            <a:fillRect/>
          </a:stretch>
        </p:blipFill>
        <p:spPr>
          <a:xfrm>
            <a:off x="1118843" y="2106367"/>
            <a:ext cx="6906314" cy="4688643"/>
          </a:xfrm>
          <a:prstGeom prst="rect">
            <a:avLst/>
          </a:prstGeom>
        </p:spPr>
      </p:pic>
    </p:spTree>
    <p:extLst>
      <p:ext uri="{BB962C8B-B14F-4D97-AF65-F5344CB8AC3E}">
        <p14:creationId xmlns:p14="http://schemas.microsoft.com/office/powerpoint/2010/main" val="21514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Checkliste 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95589" y="2865935"/>
            <a:ext cx="7851805" cy="344709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2000" dirty="0"/>
              <a:t>Wiederholung und Festigung des Gelernten</a:t>
            </a:r>
          </a:p>
          <a:p>
            <a:pPr marL="285750" indent="-285750">
              <a:buFont typeface="Arial" panose="020B0604020202020204" pitchFamily="34" charset="0"/>
              <a:buChar char="•"/>
            </a:pPr>
            <a:r>
              <a:rPr lang="de-DE" sz="2000" dirty="0"/>
              <a:t>Grundlage für späteren Rückgriff auf schon Behandeltes/Rekapitulation</a:t>
            </a:r>
          </a:p>
          <a:p>
            <a:pPr marL="285750" indent="-285750">
              <a:buFont typeface="Arial" panose="020B0604020202020204" pitchFamily="34" charset="0"/>
              <a:buChar char="•"/>
            </a:pPr>
            <a:r>
              <a:rPr lang="de-DE" sz="2000" dirty="0"/>
              <a:t>als Leistungsnachweis</a:t>
            </a:r>
          </a:p>
          <a:p>
            <a:pPr marL="285750" indent="-285750">
              <a:buFont typeface="Arial" panose="020B0604020202020204" pitchFamily="34" charset="0"/>
              <a:buChar char="•"/>
            </a:pPr>
            <a:r>
              <a:rPr lang="de-DE" sz="2000" dirty="0"/>
              <a:t>Informieren Außenstehende (z.B. Elter/Schulöffentlichkeit) über eigene Arbeit</a:t>
            </a:r>
          </a:p>
          <a:p>
            <a:pPr marL="285750" indent="-285750">
              <a:buFont typeface="Arial" panose="020B0604020202020204" pitchFamily="34" charset="0"/>
              <a:buChar char="•"/>
            </a:pPr>
            <a:r>
              <a:rPr lang="de-DE" sz="2000" dirty="0"/>
              <a:t>Hohe Motivation, eigene – v.a. visuelle – Präsentationen ästhetisch auszugestalten</a:t>
            </a:r>
          </a:p>
          <a:p>
            <a:pPr marL="342900" lvl="3" indent="-342900">
              <a:buFont typeface="Wingdings" panose="05000000000000000000" pitchFamily="2" charset="2"/>
              <a:buChar char="Ø"/>
            </a:pPr>
            <a:r>
              <a:rPr lang="de-DE" sz="2000" dirty="0" err="1"/>
              <a:t>SuS</a:t>
            </a:r>
            <a:r>
              <a:rPr lang="de-DE" sz="2000" dirty="0"/>
              <a:t> nehmen eigene Arbeit wichtig</a:t>
            </a:r>
          </a:p>
          <a:p>
            <a:pPr marL="342900" lvl="4" indent="-342900">
              <a:buFont typeface="Wingdings" panose="05000000000000000000" pitchFamily="2" charset="2"/>
              <a:buChar char="Ø"/>
            </a:pPr>
            <a:r>
              <a:rPr lang="de-DE" sz="2000" dirty="0"/>
              <a:t>Würdigung von anderen </a:t>
            </a:r>
          </a:p>
          <a:p>
            <a:pPr marL="285750" indent="-285750">
              <a:buFont typeface="Arial" panose="020B0604020202020204" pitchFamily="34" charset="0"/>
              <a:buChar char="•"/>
            </a:pPr>
            <a:endParaRPr lang="de-DE" dirty="0"/>
          </a:p>
        </p:txBody>
      </p:sp>
      <p:sp>
        <p:nvSpPr>
          <p:cNvPr id="8" name="Textfeld 7">
            <a:extLst>
              <a:ext uri="{FF2B5EF4-FFF2-40B4-BE49-F238E27FC236}">
                <a16:creationId xmlns:a16="http://schemas.microsoft.com/office/drawing/2014/main" id="{6B4CB0D7-B4E6-55EF-699A-B7655300AFB7}"/>
              </a:ext>
            </a:extLst>
          </p:cNvPr>
          <p:cNvSpPr txBox="1"/>
          <p:nvPr/>
        </p:nvSpPr>
        <p:spPr bwMode="auto">
          <a:xfrm>
            <a:off x="450362" y="2032566"/>
            <a:ext cx="7851805" cy="70788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dirty="0"/>
              <a:t>Was Schülerinnen und Schüler im Geschichtsunterricht erarbeiten, sollte in angemessener Form dokumentiert und präsentiert werden.</a:t>
            </a:r>
          </a:p>
        </p:txBody>
      </p:sp>
    </p:spTree>
    <p:extLst>
      <p:ext uri="{BB962C8B-B14F-4D97-AF65-F5344CB8AC3E}">
        <p14:creationId xmlns:p14="http://schemas.microsoft.com/office/powerpoint/2010/main" val="401394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Links</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95589" y="2865935"/>
            <a:ext cx="7851805" cy="332398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3200" dirty="0">
                <a:hlinkClick r:id="rId3"/>
              </a:rPr>
              <a:t>draw.io (drawio.com)</a:t>
            </a:r>
            <a:endParaRPr lang="de-DE" sz="3200" dirty="0"/>
          </a:p>
          <a:p>
            <a:pPr marL="285750" indent="-285750">
              <a:buFont typeface="Arial" panose="020B0604020202020204" pitchFamily="34" charset="0"/>
              <a:buChar char="•"/>
            </a:pPr>
            <a:r>
              <a:rPr lang="de-DE" sz="3200" dirty="0" err="1">
                <a:hlinkClick r:id="rId4"/>
              </a:rPr>
              <a:t>Canva</a:t>
            </a:r>
            <a:r>
              <a:rPr lang="de-DE" sz="3200" dirty="0">
                <a:hlinkClick r:id="rId4"/>
              </a:rPr>
              <a:t>: Die Visual Suite für alle</a:t>
            </a:r>
            <a:endParaRPr lang="de-DE" sz="3200" dirty="0"/>
          </a:p>
          <a:p>
            <a:pPr marL="285750" indent="-285750">
              <a:buFont typeface="Arial" panose="020B0604020202020204" pitchFamily="34" charset="0"/>
              <a:buChar char="•"/>
            </a:pPr>
            <a:r>
              <a:rPr lang="de-DE" sz="3200" dirty="0">
                <a:hlinkClick r:id="rId5"/>
              </a:rPr>
              <a:t>Panel - Genial.ly</a:t>
            </a:r>
            <a:endParaRPr lang="de-DE" sz="3200" dirty="0"/>
          </a:p>
          <a:p>
            <a:pPr marL="285750" indent="-285750">
              <a:buFont typeface="Arial" panose="020B0604020202020204" pitchFamily="34" charset="0"/>
              <a:buChar char="•"/>
            </a:pPr>
            <a:r>
              <a:rPr lang="de-DE" sz="3200" dirty="0">
                <a:hlinkClick r:id="rId6"/>
              </a:rPr>
              <a:t>www.figma.com</a:t>
            </a:r>
            <a:endParaRPr lang="de-DE" sz="3200" dirty="0"/>
          </a:p>
          <a:p>
            <a:pPr marL="285750" indent="-285750">
              <a:buFont typeface="Arial" panose="020B0604020202020204" pitchFamily="34" charset="0"/>
              <a:buChar char="•"/>
            </a:pPr>
            <a:r>
              <a:rPr lang="de-DE" sz="3200" dirty="0"/>
              <a:t>…</a:t>
            </a:r>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2514613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pic>
        <p:nvPicPr>
          <p:cNvPr id="1026" name="Picture 2">
            <a:extLst>
              <a:ext uri="{FF2B5EF4-FFF2-40B4-BE49-F238E27FC236}">
                <a16:creationId xmlns:a16="http://schemas.microsoft.com/office/drawing/2014/main" id="{95586751-18A8-04D2-F658-01F93D4F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0" y="2997388"/>
            <a:ext cx="4802031" cy="323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1984C70-A363-8591-EF41-79F6FABF9406}"/>
              </a:ext>
            </a:extLst>
          </p:cNvPr>
          <p:cNvSpPr txBox="1"/>
          <p:nvPr/>
        </p:nvSpPr>
        <p:spPr bwMode="auto">
          <a:xfrm>
            <a:off x="476558" y="6404447"/>
            <a:ext cx="4572000"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t>unknown author, Public domain, via Wikimedia Commons, </a:t>
            </a:r>
            <a:r>
              <a:rPr lang="en-US" sz="1200" dirty="0" err="1"/>
              <a:t>verändert</a:t>
            </a:r>
            <a:endParaRPr lang="de-DE" sz="1200" dirty="0"/>
          </a:p>
        </p:txBody>
      </p:sp>
      <p:pic>
        <p:nvPicPr>
          <p:cNvPr id="8" name="Grafik 7">
            <a:extLst>
              <a:ext uri="{FF2B5EF4-FFF2-40B4-BE49-F238E27FC236}">
                <a16:creationId xmlns:a16="http://schemas.microsoft.com/office/drawing/2014/main" id="{B0C04C69-1EE0-6851-8B0D-FEF183B3E546}"/>
              </a:ext>
            </a:extLst>
          </p:cNvPr>
          <p:cNvPicPr>
            <a:picLocks noChangeAspect="1"/>
          </p:cNvPicPr>
          <p:nvPr/>
        </p:nvPicPr>
        <p:blipFill>
          <a:blip r:embed="rId4"/>
          <a:stretch>
            <a:fillRect/>
          </a:stretch>
        </p:blipFill>
        <p:spPr>
          <a:xfrm>
            <a:off x="356803" y="2888669"/>
            <a:ext cx="7813299" cy="1709981"/>
          </a:xfrm>
          <a:prstGeom prst="rect">
            <a:avLst/>
          </a:prstGeom>
        </p:spPr>
      </p:pic>
      <p:pic>
        <p:nvPicPr>
          <p:cNvPr id="1027" name="Grafik 1">
            <a:extLst>
              <a:ext uri="{FF2B5EF4-FFF2-40B4-BE49-F238E27FC236}">
                <a16:creationId xmlns:a16="http://schemas.microsoft.com/office/drawing/2014/main" id="{F05BEA0C-5C5D-9913-21E9-350C1C0F4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047" t="38924" r="20033" b="44099"/>
          <a:stretch>
            <a:fillRect/>
          </a:stretch>
        </p:blipFill>
        <p:spPr bwMode="auto">
          <a:xfrm>
            <a:off x="323528" y="4607144"/>
            <a:ext cx="6449876" cy="1414144"/>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E7A5E10-8A7E-9319-C82E-549CAB7CCB97}"/>
              </a:ext>
            </a:extLst>
          </p:cNvPr>
          <p:cNvPicPr>
            <a:picLocks noChangeAspect="1"/>
          </p:cNvPicPr>
          <p:nvPr/>
        </p:nvPicPr>
        <p:blipFill>
          <a:blip r:embed="rId6"/>
          <a:stretch>
            <a:fillRect/>
          </a:stretch>
        </p:blipFill>
        <p:spPr>
          <a:xfrm>
            <a:off x="323528" y="3818215"/>
            <a:ext cx="7846574" cy="2599379"/>
          </a:xfrm>
          <a:prstGeom prst="rect">
            <a:avLst/>
          </a:prstGeom>
        </p:spPr>
      </p:pic>
    </p:spTree>
    <p:extLst>
      <p:ext uri="{BB962C8B-B14F-4D97-AF65-F5344CB8AC3E}">
        <p14:creationId xmlns:p14="http://schemas.microsoft.com/office/powerpoint/2010/main" val="21725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pic>
        <p:nvPicPr>
          <p:cNvPr id="1026" name="Picture 2">
            <a:extLst>
              <a:ext uri="{FF2B5EF4-FFF2-40B4-BE49-F238E27FC236}">
                <a16:creationId xmlns:a16="http://schemas.microsoft.com/office/drawing/2014/main" id="{95586751-18A8-04D2-F658-01F93D4F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0" y="2997388"/>
            <a:ext cx="4802031" cy="323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1984C70-A363-8591-EF41-79F6FABF9406}"/>
              </a:ext>
            </a:extLst>
          </p:cNvPr>
          <p:cNvSpPr txBox="1"/>
          <p:nvPr/>
        </p:nvSpPr>
        <p:spPr bwMode="auto">
          <a:xfrm>
            <a:off x="476558" y="6404447"/>
            <a:ext cx="4572000"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t>unknown author, Public domain, via Wikimedia Commons, </a:t>
            </a:r>
            <a:r>
              <a:rPr lang="en-US" sz="1200" dirty="0" err="1"/>
              <a:t>verändert</a:t>
            </a:r>
            <a:endParaRPr lang="de-DE" sz="1200" dirty="0"/>
          </a:p>
        </p:txBody>
      </p:sp>
      <p:pic>
        <p:nvPicPr>
          <p:cNvPr id="2050" name="Picture 2">
            <a:extLst>
              <a:ext uri="{FF2B5EF4-FFF2-40B4-BE49-F238E27FC236}">
                <a16:creationId xmlns:a16="http://schemas.microsoft.com/office/drawing/2014/main" id="{0E75284F-A718-AD77-72EB-3DC6C079E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51" t="36246" r="41006" b="33759"/>
          <a:stretch>
            <a:fillRect/>
          </a:stretch>
        </p:blipFill>
        <p:spPr bwMode="auto">
          <a:xfrm>
            <a:off x="476558" y="2810272"/>
            <a:ext cx="6577384" cy="226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13611850-5FF0-8D87-FD63-23004DF5FC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7389" t="15160" r="20500" b="31494"/>
          <a:stretch>
            <a:fillRect/>
          </a:stretch>
        </p:blipFill>
        <p:spPr bwMode="auto">
          <a:xfrm>
            <a:off x="752511" y="4988800"/>
            <a:ext cx="3461776" cy="168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B657B705-4DC7-2304-AF37-E62532090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894" t="13930" r="63818" b="25902"/>
          <a:stretch>
            <a:fillRect/>
          </a:stretch>
        </p:blipFill>
        <p:spPr bwMode="auto">
          <a:xfrm>
            <a:off x="6993256" y="3261900"/>
            <a:ext cx="1354138"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3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pic>
        <p:nvPicPr>
          <p:cNvPr id="1026" name="Picture 2">
            <a:extLst>
              <a:ext uri="{FF2B5EF4-FFF2-40B4-BE49-F238E27FC236}">
                <a16:creationId xmlns:a16="http://schemas.microsoft.com/office/drawing/2014/main" id="{95586751-18A8-04D2-F658-01F93D4F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0" y="2997388"/>
            <a:ext cx="4802031" cy="323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1984C70-A363-8591-EF41-79F6FABF9406}"/>
              </a:ext>
            </a:extLst>
          </p:cNvPr>
          <p:cNvSpPr txBox="1"/>
          <p:nvPr/>
        </p:nvSpPr>
        <p:spPr bwMode="auto">
          <a:xfrm>
            <a:off x="476558" y="6404447"/>
            <a:ext cx="4572000"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t>unknown author, Public domain, via Wikimedia Commons, </a:t>
            </a:r>
            <a:r>
              <a:rPr lang="en-US" sz="1200" dirty="0" err="1"/>
              <a:t>verändert</a:t>
            </a:r>
            <a:endParaRPr lang="de-DE" sz="1200" dirty="0"/>
          </a:p>
        </p:txBody>
      </p:sp>
      <p:pic>
        <p:nvPicPr>
          <p:cNvPr id="2050" name="Picture 2">
            <a:extLst>
              <a:ext uri="{FF2B5EF4-FFF2-40B4-BE49-F238E27FC236}">
                <a16:creationId xmlns:a16="http://schemas.microsoft.com/office/drawing/2014/main" id="{0E75284F-A718-AD77-72EB-3DC6C079E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51" t="36246" r="41006" b="33759"/>
          <a:stretch>
            <a:fillRect/>
          </a:stretch>
        </p:blipFill>
        <p:spPr bwMode="auto">
          <a:xfrm>
            <a:off x="476558" y="2810272"/>
            <a:ext cx="6577384" cy="226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13611850-5FF0-8D87-FD63-23004DF5FC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7389" t="15160" r="20500" b="31494"/>
          <a:stretch>
            <a:fillRect/>
          </a:stretch>
        </p:blipFill>
        <p:spPr bwMode="auto">
          <a:xfrm>
            <a:off x="752511" y="4988800"/>
            <a:ext cx="3461776" cy="168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B657B705-4DC7-2304-AF37-E62532090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894" t="13930" r="63818" b="25902"/>
          <a:stretch>
            <a:fillRect/>
          </a:stretch>
        </p:blipFill>
        <p:spPr bwMode="auto">
          <a:xfrm>
            <a:off x="6993256" y="3261900"/>
            <a:ext cx="1354138"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extLst>
              <a:ext uri="{FF2B5EF4-FFF2-40B4-BE49-F238E27FC236}">
                <a16:creationId xmlns:a16="http://schemas.microsoft.com/office/drawing/2014/main" id="{9651BE42-92A7-94A9-F8BC-34F3F69B05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2008" t="21062" r="22519" b="17813"/>
          <a:stretch>
            <a:fillRect/>
          </a:stretch>
        </p:blipFill>
        <p:spPr bwMode="auto">
          <a:xfrm>
            <a:off x="496040" y="2864981"/>
            <a:ext cx="6324704" cy="39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19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pic>
        <p:nvPicPr>
          <p:cNvPr id="1026" name="Picture 2">
            <a:extLst>
              <a:ext uri="{FF2B5EF4-FFF2-40B4-BE49-F238E27FC236}">
                <a16:creationId xmlns:a16="http://schemas.microsoft.com/office/drawing/2014/main" id="{95586751-18A8-04D2-F658-01F93D4F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40" y="2997388"/>
            <a:ext cx="4802031" cy="323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1984C70-A363-8591-EF41-79F6FABF9406}"/>
              </a:ext>
            </a:extLst>
          </p:cNvPr>
          <p:cNvSpPr txBox="1"/>
          <p:nvPr/>
        </p:nvSpPr>
        <p:spPr bwMode="auto">
          <a:xfrm>
            <a:off x="476558" y="6404447"/>
            <a:ext cx="4572000"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t>unknown author, Public domain, via Wikimedia Commons, </a:t>
            </a:r>
            <a:r>
              <a:rPr lang="en-US" sz="1200" dirty="0" err="1"/>
              <a:t>verändert</a:t>
            </a:r>
            <a:endParaRPr lang="de-DE" sz="1200" dirty="0"/>
          </a:p>
        </p:txBody>
      </p:sp>
      <p:pic>
        <p:nvPicPr>
          <p:cNvPr id="4098" name="Picture 2">
            <a:extLst>
              <a:ext uri="{FF2B5EF4-FFF2-40B4-BE49-F238E27FC236}">
                <a16:creationId xmlns:a16="http://schemas.microsoft.com/office/drawing/2014/main" id="{0747A988-4C91-6198-B889-9B37902C2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33" t="30721" r="13455" b="27856"/>
          <a:stretch>
            <a:fillRect/>
          </a:stretch>
        </p:blipFill>
        <p:spPr bwMode="auto">
          <a:xfrm>
            <a:off x="465218" y="2904665"/>
            <a:ext cx="7707182" cy="232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21D6AE34-64C5-93C2-B3E4-4ADE89143B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64" t="20613" r="14726" b="7005"/>
          <a:stretch/>
        </p:blipFill>
        <p:spPr bwMode="auto">
          <a:xfrm>
            <a:off x="368905" y="2792527"/>
            <a:ext cx="6843086" cy="364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9C72B525-0F7E-DEC2-D4C0-C4B930D0F8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13" t="21719" r="21957" b="20544"/>
          <a:stretch/>
        </p:blipFill>
        <p:spPr bwMode="auto">
          <a:xfrm>
            <a:off x="319884" y="2865871"/>
            <a:ext cx="6915983" cy="359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a:extLst>
              <a:ext uri="{FF2B5EF4-FFF2-40B4-BE49-F238E27FC236}">
                <a16:creationId xmlns:a16="http://schemas.microsoft.com/office/drawing/2014/main" id="{2ED7189B-47E4-74CA-10E6-7657C542A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027" t="20082" r="21689" b="10146"/>
          <a:stretch>
            <a:fillRect/>
          </a:stretch>
        </p:blipFill>
        <p:spPr bwMode="auto">
          <a:xfrm>
            <a:off x="3203848" y="1769822"/>
            <a:ext cx="5054808" cy="489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4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pic>
        <p:nvPicPr>
          <p:cNvPr id="4" name="Grafik 3">
            <a:extLst>
              <a:ext uri="{FF2B5EF4-FFF2-40B4-BE49-F238E27FC236}">
                <a16:creationId xmlns:a16="http://schemas.microsoft.com/office/drawing/2014/main" id="{346C1E0B-E137-F7D0-D4E4-9FDC00D4CD05}"/>
              </a:ext>
            </a:extLst>
          </p:cNvPr>
          <p:cNvPicPr>
            <a:picLocks noChangeAspect="1"/>
          </p:cNvPicPr>
          <p:nvPr/>
        </p:nvPicPr>
        <p:blipFill>
          <a:blip r:embed="rId3"/>
          <a:stretch>
            <a:fillRect/>
          </a:stretch>
        </p:blipFill>
        <p:spPr>
          <a:xfrm>
            <a:off x="599036" y="2964324"/>
            <a:ext cx="7388328" cy="3262866"/>
          </a:xfrm>
          <a:prstGeom prst="rect">
            <a:avLst/>
          </a:prstGeom>
        </p:spPr>
      </p:pic>
      <p:sp>
        <p:nvSpPr>
          <p:cNvPr id="11" name="Titel 1">
            <a:extLst>
              <a:ext uri="{FF2B5EF4-FFF2-40B4-BE49-F238E27FC236}">
                <a16:creationId xmlns:a16="http://schemas.microsoft.com/office/drawing/2014/main" id="{D5C9C3BB-2552-401F-7D65-BCED1AB8C1E3}"/>
              </a:ext>
            </a:extLst>
          </p:cNvPr>
          <p:cNvSpPr txBox="1">
            <a:spLocks/>
          </p:cNvSpPr>
          <p:nvPr/>
        </p:nvSpPr>
        <p:spPr bwMode="auto">
          <a:xfrm rot="5400000">
            <a:off x="5796135" y="3501010"/>
            <a:ext cx="5832649" cy="504056"/>
          </a:xfrm>
          <a:prstGeom prst="rect">
            <a:avLst/>
          </a:prstGeom>
          <a:solidFill>
            <a:schemeClr val="tx2">
              <a:lumMod val="20000"/>
              <a:lumOff val="80000"/>
            </a:schemeClr>
          </a:solidFill>
          <a:ln w="12700">
            <a:miter lim="400000"/>
          </a:ln>
        </p:spPr>
        <p:txBody>
          <a:bodyPr lIns="45719" rIns="45719"/>
          <a:lst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a:lstStyle>
          <a:p>
            <a:pPr algn="ctr">
              <a:defRPr/>
            </a:pPr>
            <a:r>
              <a:rPr lang="de-DE" sz="2400" b="1" cap="small">
                <a:solidFill>
                  <a:srgbClr val="000000"/>
                </a:solidFill>
              </a:rPr>
              <a:t>A.</a:t>
            </a:r>
            <a:r>
              <a:rPr lang="de-DE" sz="2400" cap="small">
                <a:solidFill>
                  <a:srgbClr val="000000"/>
                </a:solidFill>
              </a:rPr>
              <a:t> Dokumentations- und Präsentationsformen</a:t>
            </a:r>
            <a:br>
              <a:rPr lang="de-DE" sz="2400" cap="small">
                <a:solidFill>
                  <a:srgbClr val="000000"/>
                </a:solidFill>
              </a:rPr>
            </a:br>
            <a:endParaRPr lang="de-DE" sz="1800" cap="small" dirty="0">
              <a:solidFill>
                <a:srgbClr val="000000"/>
              </a:solidFill>
            </a:endParaRPr>
          </a:p>
        </p:txBody>
      </p:sp>
      <p:pic>
        <p:nvPicPr>
          <p:cNvPr id="8" name="Grafik 7">
            <a:extLst>
              <a:ext uri="{FF2B5EF4-FFF2-40B4-BE49-F238E27FC236}">
                <a16:creationId xmlns:a16="http://schemas.microsoft.com/office/drawing/2014/main" id="{0045C3A0-646F-8E13-BAA5-9940DD830570}"/>
              </a:ext>
            </a:extLst>
          </p:cNvPr>
          <p:cNvPicPr>
            <a:picLocks noChangeAspect="1"/>
          </p:cNvPicPr>
          <p:nvPr/>
        </p:nvPicPr>
        <p:blipFill>
          <a:blip r:embed="rId4"/>
          <a:stretch>
            <a:fillRect/>
          </a:stretch>
        </p:blipFill>
        <p:spPr>
          <a:xfrm>
            <a:off x="586416" y="2914017"/>
            <a:ext cx="5125092" cy="3876672"/>
          </a:xfrm>
          <a:prstGeom prst="rect">
            <a:avLst/>
          </a:prstGeom>
        </p:spPr>
      </p:pic>
      <p:pic>
        <p:nvPicPr>
          <p:cNvPr id="5122" name="Picture 2">
            <a:extLst>
              <a:ext uri="{FF2B5EF4-FFF2-40B4-BE49-F238E27FC236}">
                <a16:creationId xmlns:a16="http://schemas.microsoft.com/office/drawing/2014/main" id="{4843BAF3-6E60-71C0-12FF-E20CC4420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900" t="11317" r="18456" b="28572"/>
          <a:stretch>
            <a:fillRect/>
          </a:stretch>
        </p:blipFill>
        <p:spPr bwMode="auto">
          <a:xfrm>
            <a:off x="506602" y="2838946"/>
            <a:ext cx="5549906" cy="40035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55845810-8F80-3480-BC19-316A258B0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238" t="10767" r="17715" b="49275"/>
          <a:stretch>
            <a:fillRect/>
          </a:stretch>
        </p:blipFill>
        <p:spPr bwMode="auto">
          <a:xfrm>
            <a:off x="473500" y="2861824"/>
            <a:ext cx="6722640" cy="315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CD073A89-4BAA-97ED-F226-FEB2AF267838}"/>
              </a:ext>
            </a:extLst>
          </p:cNvPr>
          <p:cNvPicPr>
            <a:picLocks noChangeAspect="1"/>
          </p:cNvPicPr>
          <p:nvPr/>
        </p:nvPicPr>
        <p:blipFill>
          <a:blip r:embed="rId7"/>
          <a:stretch>
            <a:fillRect/>
          </a:stretch>
        </p:blipFill>
        <p:spPr>
          <a:xfrm>
            <a:off x="5752414" y="1946545"/>
            <a:ext cx="2792765" cy="4867134"/>
          </a:xfrm>
          <a:prstGeom prst="rect">
            <a:avLst/>
          </a:prstGeom>
        </p:spPr>
      </p:pic>
      <p:pic>
        <p:nvPicPr>
          <p:cNvPr id="9" name="Grafik 8">
            <a:extLst>
              <a:ext uri="{FF2B5EF4-FFF2-40B4-BE49-F238E27FC236}">
                <a16:creationId xmlns:a16="http://schemas.microsoft.com/office/drawing/2014/main" id="{B75ED96C-8107-B01C-AB17-EB1E95A838FD}"/>
              </a:ext>
            </a:extLst>
          </p:cNvPr>
          <p:cNvPicPr>
            <a:picLocks noChangeAspect="1"/>
          </p:cNvPicPr>
          <p:nvPr/>
        </p:nvPicPr>
        <p:blipFill>
          <a:blip r:embed="rId8"/>
          <a:stretch>
            <a:fillRect/>
          </a:stretch>
        </p:blipFill>
        <p:spPr>
          <a:xfrm>
            <a:off x="3207805" y="1923555"/>
            <a:ext cx="2533339" cy="4867134"/>
          </a:xfrm>
          <a:prstGeom prst="rect">
            <a:avLst/>
          </a:prstGeom>
        </p:spPr>
      </p:pic>
    </p:spTree>
    <p:extLst>
      <p:ext uri="{BB962C8B-B14F-4D97-AF65-F5344CB8AC3E}">
        <p14:creationId xmlns:p14="http://schemas.microsoft.com/office/powerpoint/2010/main" val="197966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2</a:t>
            </a:r>
            <a:r>
              <a:rPr kumimoji="0" lang="de-DE" sz="2800" b="1" i="0" u="none" strike="noStrike" kern="0" cap="none" spc="0" normalizeH="0" baseline="0" noProof="0" dirty="0">
                <a:ln>
                  <a:noFill/>
                </a:ln>
                <a:solidFill>
                  <a:srgbClr val="000000"/>
                </a:solidFill>
                <a:effectLst/>
                <a:uLnTx/>
                <a:uFillTx/>
                <a:latin typeface="Calibri"/>
                <a:cs typeface="Calibri"/>
              </a:rPr>
              <a:t>.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0" marR="0" lvl="0" indent="0" algn="l" defTabSz="914400" eaLnBrk="1" fontAlgn="auto" latinLnBrk="0" hangingPunct="1">
              <a:lnSpc>
                <a:spcPct val="150000"/>
              </a:lnSpc>
              <a:spcBef>
                <a:spcPts val="0"/>
              </a:spcBef>
              <a:spcAft>
                <a:spcPts val="0"/>
              </a:spcAft>
              <a:buClrTx/>
              <a:buSzTx/>
              <a:buFontTx/>
              <a:buNone/>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9ABF05DF-A0F9-3C59-B5BC-3FB31883072E}"/>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Manorial</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System</a:t>
            </a:r>
          </a:p>
        </p:txBody>
      </p:sp>
      <p:sp>
        <p:nvSpPr>
          <p:cNvPr id="11" name="Titel 1">
            <a:extLst>
              <a:ext uri="{FF2B5EF4-FFF2-40B4-BE49-F238E27FC236}">
                <a16:creationId xmlns:a16="http://schemas.microsoft.com/office/drawing/2014/main" id="{D5C9C3BB-2552-401F-7D65-BCED1AB8C1E3}"/>
              </a:ext>
            </a:extLst>
          </p:cNvPr>
          <p:cNvSpPr txBox="1">
            <a:spLocks/>
          </p:cNvSpPr>
          <p:nvPr/>
        </p:nvSpPr>
        <p:spPr bwMode="auto">
          <a:xfrm rot="5400000">
            <a:off x="5796135" y="3501010"/>
            <a:ext cx="5832649" cy="504056"/>
          </a:xfrm>
          <a:prstGeom prst="rect">
            <a:avLst/>
          </a:prstGeom>
          <a:solidFill>
            <a:schemeClr val="tx2">
              <a:lumMod val="20000"/>
              <a:lumOff val="80000"/>
            </a:schemeClr>
          </a:solidFill>
          <a:ln w="12700">
            <a:miter lim="400000"/>
          </a:ln>
        </p:spPr>
        <p:txBody>
          <a:bodyPr lIns="45719" rIns="45719"/>
          <a:lst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a:lstStyle>
          <a:p>
            <a:pPr algn="ctr">
              <a:defRPr/>
            </a:pPr>
            <a:r>
              <a:rPr lang="de-DE" sz="2400" b="1" cap="small">
                <a:solidFill>
                  <a:srgbClr val="000000"/>
                </a:solidFill>
              </a:rPr>
              <a:t>A.</a:t>
            </a:r>
            <a:r>
              <a:rPr lang="de-DE" sz="2400" cap="small">
                <a:solidFill>
                  <a:srgbClr val="000000"/>
                </a:solidFill>
              </a:rPr>
              <a:t> Dokumentations- und Präsentationsformen</a:t>
            </a:r>
            <a:br>
              <a:rPr lang="de-DE" sz="2400" cap="small">
                <a:solidFill>
                  <a:srgbClr val="000000"/>
                </a:solidFill>
              </a:rPr>
            </a:br>
            <a:endParaRPr lang="de-DE" sz="1800" cap="small" dirty="0">
              <a:solidFill>
                <a:srgbClr val="000000"/>
              </a:solidFill>
            </a:endParaRPr>
          </a:p>
        </p:txBody>
      </p:sp>
      <p:pic>
        <p:nvPicPr>
          <p:cNvPr id="2" name="Grafik 1">
            <a:extLst>
              <a:ext uri="{FF2B5EF4-FFF2-40B4-BE49-F238E27FC236}">
                <a16:creationId xmlns:a16="http://schemas.microsoft.com/office/drawing/2014/main" id="{7C2ED3CF-7B36-0F09-7EEF-B590041DAB1F}"/>
              </a:ext>
            </a:extLst>
          </p:cNvPr>
          <p:cNvPicPr>
            <a:picLocks noChangeAspect="1"/>
          </p:cNvPicPr>
          <p:nvPr/>
        </p:nvPicPr>
        <p:blipFill>
          <a:blip r:embed="rId3"/>
          <a:stretch>
            <a:fillRect/>
          </a:stretch>
        </p:blipFill>
        <p:spPr>
          <a:xfrm>
            <a:off x="496040" y="3007542"/>
            <a:ext cx="7522066" cy="2077642"/>
          </a:xfrm>
          <a:prstGeom prst="rect">
            <a:avLst/>
          </a:prstGeom>
        </p:spPr>
      </p:pic>
    </p:spTree>
    <p:extLst>
      <p:ext uri="{BB962C8B-B14F-4D97-AF65-F5344CB8AC3E}">
        <p14:creationId xmlns:p14="http://schemas.microsoft.com/office/powerpoint/2010/main" val="37976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503040" y="1029593"/>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kumimoji="0" lang="de-DE" sz="2800" b="1" i="0" u="none" strike="noStrike" kern="0" cap="none" spc="0" normalizeH="0" baseline="0" noProof="0" dirty="0">
                <a:ln>
                  <a:noFill/>
                </a:ln>
                <a:solidFill>
                  <a:srgbClr val="000000"/>
                </a:solidFill>
                <a:effectLst/>
                <a:uLnTx/>
                <a:uFillTx/>
                <a:latin typeface="Calibri"/>
                <a:cs typeface="Calibri"/>
              </a:rPr>
              <a:t>2.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62373" y="1828402"/>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Schülerlösungen</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a:extLst>
              <a:ext uri="{FF2B5EF4-FFF2-40B4-BE49-F238E27FC236}">
                <a16:creationId xmlns:a16="http://schemas.microsoft.com/office/drawing/2014/main" id="{C2B518E8-EEAC-ACD5-8B7E-D700CAAC41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72" y="2636911"/>
            <a:ext cx="3461553" cy="34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a:extLst>
              <a:ext uri="{FF2B5EF4-FFF2-40B4-BE49-F238E27FC236}">
                <a16:creationId xmlns:a16="http://schemas.microsoft.com/office/drawing/2014/main" id="{36570EF5-D896-CBDB-A610-1C8AD2F87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737" y="2632209"/>
            <a:ext cx="3461553" cy="347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31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Verankerung im </a:t>
            </a:r>
            <a:r>
              <a:rPr lang="de-DE" sz="2800" dirty="0" err="1"/>
              <a:t>LehrplanPlus</a:t>
            </a:r>
            <a:r>
              <a:rPr lang="de-DE" sz="2800" dirty="0"/>
              <a:t> - Fachprofil</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pic>
        <p:nvPicPr>
          <p:cNvPr id="3" name="Grafik 2">
            <a:extLst>
              <a:ext uri="{FF2B5EF4-FFF2-40B4-BE49-F238E27FC236}">
                <a16:creationId xmlns:a16="http://schemas.microsoft.com/office/drawing/2014/main" id="{9E9C6B28-F618-D3EF-174D-F964ABAC314E}"/>
              </a:ext>
            </a:extLst>
          </p:cNvPr>
          <p:cNvPicPr>
            <a:picLocks noChangeAspect="1"/>
          </p:cNvPicPr>
          <p:nvPr/>
        </p:nvPicPr>
        <p:blipFill>
          <a:blip r:embed="rId3"/>
          <a:stretch>
            <a:fillRect/>
          </a:stretch>
        </p:blipFill>
        <p:spPr>
          <a:xfrm>
            <a:off x="474692" y="1712225"/>
            <a:ext cx="4824536" cy="3011902"/>
          </a:xfrm>
          <a:prstGeom prst="rect">
            <a:avLst/>
          </a:prstGeom>
        </p:spPr>
      </p:pic>
      <p:sp>
        <p:nvSpPr>
          <p:cNvPr id="4" name="Ellipse 3">
            <a:extLst>
              <a:ext uri="{FF2B5EF4-FFF2-40B4-BE49-F238E27FC236}">
                <a16:creationId xmlns:a16="http://schemas.microsoft.com/office/drawing/2014/main" id="{AA80B024-A56D-C0E4-C3CC-8D9146233970}"/>
              </a:ext>
            </a:extLst>
          </p:cNvPr>
          <p:cNvSpPr/>
          <p:nvPr/>
        </p:nvSpPr>
        <p:spPr bwMode="auto">
          <a:xfrm>
            <a:off x="971600" y="3772351"/>
            <a:ext cx="1296143" cy="652805"/>
          </a:xfrm>
          <a:prstGeom prst="ellipse">
            <a:avLst/>
          </a:prstGeom>
          <a:noFill/>
          <a:ln w="25400" cap="flat">
            <a:solidFill>
              <a:schemeClr val="accent1">
                <a:lumMod val="50000"/>
              </a:schemeClr>
            </a:solidFill>
            <a:prstDash val="solid"/>
            <a:round/>
          </a:ln>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6" name="Textfeld 5">
            <a:extLst>
              <a:ext uri="{FF2B5EF4-FFF2-40B4-BE49-F238E27FC236}">
                <a16:creationId xmlns:a16="http://schemas.microsoft.com/office/drawing/2014/main" id="{43E939C0-0DFC-8C05-884A-45A995BD2D58}"/>
              </a:ext>
            </a:extLst>
          </p:cNvPr>
          <p:cNvSpPr txBox="1"/>
          <p:nvPr/>
        </p:nvSpPr>
        <p:spPr bwMode="auto">
          <a:xfrm>
            <a:off x="426018" y="4692425"/>
            <a:ext cx="7851805" cy="230832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 Prozessbezogene Kompetenzen</a:t>
            </a:r>
          </a:p>
          <a:p>
            <a:r>
              <a:rPr lang="de-DE" b="1" dirty="0">
                <a:latin typeface="Calibri" panose="020F0502020204030204" pitchFamily="34" charset="0"/>
                <a:ea typeface="Times New Roman" panose="02020603050405020304" pitchFamily="18" charset="0"/>
                <a:cs typeface="Calibri" panose="020F0502020204030204" pitchFamily="34" charset="0"/>
              </a:rPr>
              <a:t>Narrative Kompetenz</a:t>
            </a:r>
          </a:p>
          <a:p>
            <a:r>
              <a:rPr lang="de-DE"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Daneben rekonstruieren sie Geschichte zunehmend auch selbst aus Quellen. Auf der Grundlage von Quellenanalysen und der Auswertung von Darstellungen erstellen sie selbst Narrationen und reflektieren diese kritisch. Indem sie für das Erstellen eigener Narrationen auf </a:t>
            </a:r>
            <a:r>
              <a:rPr lang="de-DE"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verschiedene Präsentationsformen </a:t>
            </a:r>
            <a:r>
              <a:rPr lang="de-DE"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zurückgreifen, wird ihr Geschichtsbewusstsein weiter ausdifferenziert.</a:t>
            </a:r>
            <a:endParaRPr lang="de-DE"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de-DE" dirty="0"/>
          </a:p>
        </p:txBody>
      </p:sp>
      <p:sp>
        <p:nvSpPr>
          <p:cNvPr id="8" name="Textfeld 7">
            <a:extLst>
              <a:ext uri="{FF2B5EF4-FFF2-40B4-BE49-F238E27FC236}">
                <a16:creationId xmlns:a16="http://schemas.microsoft.com/office/drawing/2014/main" id="{E466C3EB-518F-B454-D046-3511D54DACA6}"/>
              </a:ext>
            </a:extLst>
          </p:cNvPr>
          <p:cNvSpPr txBox="1"/>
          <p:nvPr/>
        </p:nvSpPr>
        <p:spPr bwMode="auto">
          <a:xfrm>
            <a:off x="5449632" y="4369259"/>
            <a:ext cx="2844112"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Kompetenzstrukturmodell</a:t>
            </a:r>
            <a:endParaRPr lang="de-DE"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de-DE" dirty="0"/>
          </a:p>
        </p:txBody>
      </p:sp>
    </p:spTree>
    <p:extLst>
      <p:ext uri="{BB962C8B-B14F-4D97-AF65-F5344CB8AC3E}">
        <p14:creationId xmlns:p14="http://schemas.microsoft.com/office/powerpoint/2010/main" val="406113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2751" y="1124744"/>
            <a:ext cx="8640960" cy="2537618"/>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kumimoji="0" lang="de-DE" sz="2800" b="1" i="0" u="none" strike="noStrike" kern="0" cap="none" spc="0" normalizeH="0" baseline="0" noProof="0" dirty="0">
                <a:ln>
                  <a:noFill/>
                </a:ln>
                <a:solidFill>
                  <a:srgbClr val="000000"/>
                </a:solidFill>
                <a:effectLst/>
                <a:uLnTx/>
                <a:uFillTx/>
                <a:latin typeface="Calibri"/>
                <a:cs typeface="Calibri"/>
              </a:rPr>
              <a:t>2. Erstellung eines Bildes mit Künstlicher Intelligenz</a:t>
            </a:r>
            <a:endParaRPr kumimoji="0" lang="de-DE" sz="2800" b="1" i="0" u="none" strike="noStrike" kern="0" cap="small" spc="0" normalizeH="0" baseline="0" noProof="0" dirty="0">
              <a:ln>
                <a:noFill/>
              </a:ln>
              <a:solidFill>
                <a:srgbClr val="000000"/>
              </a:solidFill>
              <a:effectLst/>
              <a:uLnTx/>
              <a:uFillTx/>
              <a:latin typeface="Calibri"/>
              <a:cs typeface="Calibri"/>
            </a:endParaRP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62373" y="1828402"/>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Schülerlösungen</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8" name="Picture 4">
            <a:extLst>
              <a:ext uri="{FF2B5EF4-FFF2-40B4-BE49-F238E27FC236}">
                <a16:creationId xmlns:a16="http://schemas.microsoft.com/office/drawing/2014/main" id="{EAB64DEF-1242-12AA-005E-38CD5A01F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99" y="2690859"/>
            <a:ext cx="3770669" cy="383286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2AACC473-358E-807E-275F-C1EE25823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005" y="2733422"/>
            <a:ext cx="3773232" cy="379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603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„Gegenpartei“ zeichnen/Bilderstellung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feld 7">
            <a:extLst>
              <a:ext uri="{FF2B5EF4-FFF2-40B4-BE49-F238E27FC236}">
                <a16:creationId xmlns:a16="http://schemas.microsoft.com/office/drawing/2014/main" id="{B3112606-62FC-4B1A-A474-596EAB59C6B7}"/>
              </a:ext>
            </a:extLst>
          </p:cNvPr>
          <p:cNvSpPr txBox="1"/>
          <p:nvPr/>
        </p:nvSpPr>
        <p:spPr bwMode="auto">
          <a:xfrm>
            <a:off x="496040" y="2756674"/>
            <a:ext cx="7675025" cy="31700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de-DE" sz="2000" dirty="0"/>
              <a:t>Handlungsorientierte Vorgehensweise</a:t>
            </a:r>
          </a:p>
          <a:p>
            <a:pPr marL="285750" indent="-285750">
              <a:buFont typeface="Arial" panose="020B0604020202020204" pitchFamily="34" charset="0"/>
              <a:buChar char="•"/>
            </a:pPr>
            <a:r>
              <a:rPr lang="de-DE" sz="2000" dirty="0" err="1"/>
              <a:t>SuS</a:t>
            </a:r>
            <a:r>
              <a:rPr lang="de-DE" sz="2000" dirty="0"/>
              <a:t> reflektieren den gesellschaftlichen Unterschied</a:t>
            </a:r>
          </a:p>
          <a:p>
            <a:pPr marL="285750" indent="-285750">
              <a:buFont typeface="Arial" panose="020B0604020202020204" pitchFamily="34" charset="0"/>
              <a:buChar char="•"/>
            </a:pPr>
            <a:r>
              <a:rPr lang="de-DE" sz="2000" dirty="0"/>
              <a:t>damit einhergehenden: einen gestalterischen Kontrast abzuleiten</a:t>
            </a:r>
          </a:p>
          <a:p>
            <a:pPr marL="285750" indent="-285750">
              <a:buFont typeface="Arial" panose="020B0604020202020204" pitchFamily="34" charset="0"/>
              <a:buChar char="•"/>
            </a:pPr>
            <a:r>
              <a:rPr lang="de-DE" sz="2000" dirty="0"/>
              <a:t>späterer Vergleich mit Original: besonders intensive Wahrnehmung der dort verwendeten Gestaltungsmittel und Nachvollziehen ihrer Funktion und Wirkung</a:t>
            </a:r>
          </a:p>
          <a:p>
            <a:pPr marL="285750" indent="-285750">
              <a:buFont typeface="Arial" panose="020B0604020202020204" pitchFamily="34" charset="0"/>
              <a:buChar char="•"/>
            </a:pPr>
            <a:r>
              <a:rPr lang="de-DE" sz="2000" dirty="0"/>
              <a:t>Bildgenerator: Dazu müssen sie Symbolik, Gegenstände, Körperhaltung etc. noch einmal reflektieren und als Anweisungen (sogenannte </a:t>
            </a:r>
            <a:r>
              <a:rPr lang="de-DE" sz="2000" dirty="0" err="1"/>
              <a:t>prompts</a:t>
            </a:r>
            <a:r>
              <a:rPr lang="de-DE" sz="2000" dirty="0"/>
              <a:t>) für den Bildgenerator formulieren, damit eine nachvollziehbare Situation zur Grundherrschaft erstellt wird.</a:t>
            </a:r>
          </a:p>
        </p:txBody>
      </p:sp>
    </p:spTree>
    <p:extLst>
      <p:ext uri="{BB962C8B-B14F-4D97-AF65-F5344CB8AC3E}">
        <p14:creationId xmlns:p14="http://schemas.microsoft.com/office/powerpoint/2010/main" val="18414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9" name="Grafik 8">
            <a:extLst>
              <a:ext uri="{FF2B5EF4-FFF2-40B4-BE49-F238E27FC236}">
                <a16:creationId xmlns:a16="http://schemas.microsoft.com/office/drawing/2014/main" id="{EA1559E6-8044-210E-25A1-724910875A0C}"/>
              </a:ext>
            </a:extLst>
          </p:cNvPr>
          <p:cNvPicPr>
            <a:picLocks noChangeAspect="1"/>
          </p:cNvPicPr>
          <p:nvPr/>
        </p:nvPicPr>
        <p:blipFill>
          <a:blip r:embed="rId3"/>
          <a:stretch>
            <a:fillRect/>
          </a:stretch>
        </p:blipFill>
        <p:spPr>
          <a:xfrm>
            <a:off x="496040" y="2358474"/>
            <a:ext cx="4869836" cy="4236274"/>
          </a:xfrm>
          <a:prstGeom prst="rect">
            <a:avLst/>
          </a:prstGeom>
        </p:spPr>
      </p:pic>
      <p:sp>
        <p:nvSpPr>
          <p:cNvPr id="11" name="Textfeld 10">
            <a:extLst>
              <a:ext uri="{FF2B5EF4-FFF2-40B4-BE49-F238E27FC236}">
                <a16:creationId xmlns:a16="http://schemas.microsoft.com/office/drawing/2014/main" id="{CF464ECA-49CA-FF81-A206-205EDC0371AC}"/>
              </a:ext>
            </a:extLst>
          </p:cNvPr>
          <p:cNvSpPr txBox="1"/>
          <p:nvPr/>
        </p:nvSpPr>
        <p:spPr bwMode="auto">
          <a:xfrm>
            <a:off x="3715918" y="6643746"/>
            <a:ext cx="4572000" cy="215444"/>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800" dirty="0">
                <a:hlinkClick r:id="rId4"/>
              </a:rPr>
              <a:t>Uplevel your prompt craft in ChatGPT with the CREATE framework - Tom Barrett (edte.ch)</a:t>
            </a:r>
            <a:endParaRPr lang="de-DE" sz="800" dirty="0"/>
          </a:p>
        </p:txBody>
      </p:sp>
    </p:spTree>
    <p:extLst>
      <p:ext uri="{BB962C8B-B14F-4D97-AF65-F5344CB8AC3E}">
        <p14:creationId xmlns:p14="http://schemas.microsoft.com/office/powerpoint/2010/main" val="422001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Grafik 2">
            <a:extLst>
              <a:ext uri="{FF2B5EF4-FFF2-40B4-BE49-F238E27FC236}">
                <a16:creationId xmlns:a16="http://schemas.microsoft.com/office/drawing/2014/main" id="{FE011B0D-B723-E4A3-263F-3F2BD524F6D2}"/>
              </a:ext>
            </a:extLst>
          </p:cNvPr>
          <p:cNvPicPr>
            <a:picLocks noChangeAspect="1"/>
          </p:cNvPicPr>
          <p:nvPr/>
        </p:nvPicPr>
        <p:blipFill>
          <a:blip r:embed="rId3"/>
          <a:stretch>
            <a:fillRect/>
          </a:stretch>
        </p:blipFill>
        <p:spPr>
          <a:xfrm>
            <a:off x="586595" y="2638209"/>
            <a:ext cx="6289661" cy="3830794"/>
          </a:xfrm>
          <a:prstGeom prst="rect">
            <a:avLst/>
          </a:prstGeom>
        </p:spPr>
      </p:pic>
    </p:spTree>
    <p:extLst>
      <p:ext uri="{BB962C8B-B14F-4D97-AF65-F5344CB8AC3E}">
        <p14:creationId xmlns:p14="http://schemas.microsoft.com/office/powerpoint/2010/main" val="3389679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8" name="Grafik 7">
            <a:extLst>
              <a:ext uri="{FF2B5EF4-FFF2-40B4-BE49-F238E27FC236}">
                <a16:creationId xmlns:a16="http://schemas.microsoft.com/office/drawing/2014/main" id="{6A73EAAE-E2ED-891D-55C4-966BA300AC2E}"/>
              </a:ext>
            </a:extLst>
          </p:cNvPr>
          <p:cNvPicPr>
            <a:picLocks noChangeAspect="1"/>
          </p:cNvPicPr>
          <p:nvPr/>
        </p:nvPicPr>
        <p:blipFill>
          <a:blip r:embed="rId3"/>
          <a:stretch>
            <a:fillRect/>
          </a:stretch>
        </p:blipFill>
        <p:spPr>
          <a:xfrm>
            <a:off x="497373" y="2340194"/>
            <a:ext cx="4423624" cy="4423624"/>
          </a:xfrm>
          <a:prstGeom prst="rect">
            <a:avLst/>
          </a:prstGeom>
        </p:spPr>
      </p:pic>
      <p:sp>
        <p:nvSpPr>
          <p:cNvPr id="9" name="Textfeld 8">
            <a:extLst>
              <a:ext uri="{FF2B5EF4-FFF2-40B4-BE49-F238E27FC236}">
                <a16:creationId xmlns:a16="http://schemas.microsoft.com/office/drawing/2014/main" id="{E411D60C-34DC-FCEF-5595-752A8AAA2C3E}"/>
              </a:ext>
            </a:extLst>
          </p:cNvPr>
          <p:cNvSpPr txBox="1"/>
          <p:nvPr/>
        </p:nvSpPr>
        <p:spPr bwMode="auto">
          <a:xfrm>
            <a:off x="5508104" y="2636912"/>
            <a:ext cx="2779814" cy="181588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800" dirty="0"/>
              <a:t>Eingabe:</a:t>
            </a:r>
          </a:p>
          <a:p>
            <a:r>
              <a:rPr lang="de-DE" sz="2800" dirty="0" err="1"/>
              <a:t>Make</a:t>
            </a:r>
            <a:r>
              <a:rPr lang="de-DE" sz="2800" dirty="0"/>
              <a:t> a </a:t>
            </a:r>
            <a:r>
              <a:rPr lang="de-DE" sz="2800" dirty="0" err="1"/>
              <a:t>picture</a:t>
            </a:r>
            <a:r>
              <a:rPr lang="de-DE" sz="2800" dirty="0"/>
              <a:t> </a:t>
            </a:r>
            <a:r>
              <a:rPr lang="de-DE" sz="2800" dirty="0" err="1"/>
              <a:t>of</a:t>
            </a:r>
            <a:r>
              <a:rPr lang="de-DE" sz="2800" dirty="0"/>
              <a:t> </a:t>
            </a:r>
            <a:r>
              <a:rPr lang="de-DE" sz="2800" dirty="0" err="1"/>
              <a:t>the</a:t>
            </a:r>
            <a:r>
              <a:rPr lang="de-DE" sz="2800" dirty="0"/>
              <a:t> </a:t>
            </a:r>
            <a:r>
              <a:rPr lang="de-DE" sz="2800" dirty="0" err="1"/>
              <a:t>manorial</a:t>
            </a:r>
            <a:r>
              <a:rPr lang="de-DE" sz="2800" dirty="0"/>
              <a:t> </a:t>
            </a:r>
            <a:r>
              <a:rPr lang="de-DE" sz="2800" dirty="0" err="1"/>
              <a:t>system</a:t>
            </a:r>
            <a:endParaRPr lang="de-DE" sz="2800" dirty="0"/>
          </a:p>
        </p:txBody>
      </p:sp>
      <p:pic>
        <p:nvPicPr>
          <p:cNvPr id="11" name="Grafik 10" descr="Ein Bild, das Text, Baum, Handschrift, Screenshot enthält.&#10;&#10;Automatisch generierte Beschreibung">
            <a:extLst>
              <a:ext uri="{FF2B5EF4-FFF2-40B4-BE49-F238E27FC236}">
                <a16:creationId xmlns:a16="http://schemas.microsoft.com/office/drawing/2014/main" id="{C70B1051-668B-B378-DE4E-E1A850B52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009" y="2340194"/>
            <a:ext cx="4464988" cy="4464988"/>
          </a:xfrm>
          <a:prstGeom prst="rect">
            <a:avLst/>
          </a:prstGeom>
        </p:spPr>
      </p:pic>
    </p:spTree>
    <p:extLst>
      <p:ext uri="{BB962C8B-B14F-4D97-AF65-F5344CB8AC3E}">
        <p14:creationId xmlns:p14="http://schemas.microsoft.com/office/powerpoint/2010/main" val="35946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feld 8">
            <a:extLst>
              <a:ext uri="{FF2B5EF4-FFF2-40B4-BE49-F238E27FC236}">
                <a16:creationId xmlns:a16="http://schemas.microsoft.com/office/drawing/2014/main" id="{E411D60C-34DC-FCEF-5595-752A8AAA2C3E}"/>
              </a:ext>
            </a:extLst>
          </p:cNvPr>
          <p:cNvSpPr txBox="1"/>
          <p:nvPr/>
        </p:nvSpPr>
        <p:spPr bwMode="auto">
          <a:xfrm>
            <a:off x="5114928" y="2636912"/>
            <a:ext cx="3172990" cy="378565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400" dirty="0"/>
              <a:t>Eingabe:</a:t>
            </a:r>
          </a:p>
          <a:p>
            <a:r>
              <a:rPr lang="en-US" sz="2400" dirty="0"/>
              <a:t>create a medieval woodcut showing the system of the manor. Show the landlord receiving the tenth from two peasants. The tenth should include a sheep, eggs, grain and potatoes.</a:t>
            </a:r>
            <a:endParaRPr lang="de-DE" sz="2400" dirty="0"/>
          </a:p>
        </p:txBody>
      </p:sp>
      <p:pic>
        <p:nvPicPr>
          <p:cNvPr id="6" name="Grafik 5" descr="Ein Bild, das Zeichnung, Entwurf, Bild, Säugetier enthält.&#10;&#10;Automatisch generierte Beschreibung">
            <a:extLst>
              <a:ext uri="{FF2B5EF4-FFF2-40B4-BE49-F238E27FC236}">
                <a16:creationId xmlns:a16="http://schemas.microsoft.com/office/drawing/2014/main" id="{0837CE2D-63F7-D127-03CC-88DC3755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79" y="2332488"/>
            <a:ext cx="4525512" cy="4525512"/>
          </a:xfrm>
          <a:prstGeom prst="rect">
            <a:avLst/>
          </a:prstGeom>
        </p:spPr>
      </p:pic>
    </p:spTree>
    <p:extLst>
      <p:ext uri="{BB962C8B-B14F-4D97-AF65-F5344CB8AC3E}">
        <p14:creationId xmlns:p14="http://schemas.microsoft.com/office/powerpoint/2010/main" val="14603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7" y="1862488"/>
            <a:ext cx="7811361"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Kompetenzen</a:t>
            </a:r>
            <a:r>
              <a:rPr lang="de-DE" sz="2400" dirty="0">
                <a:latin typeface="Calibri" panose="020F0502020204030204" pitchFamily="34" charset="0"/>
                <a:ea typeface="Times New Roman" panose="02020603050405020304" pitchFamily="18" charset="0"/>
                <a:cs typeface="Calibri" panose="020F0502020204030204" pitchFamily="34" charset="0"/>
              </a:rPr>
              <a:t> Bilderstellung mit KI</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feld 8">
            <a:extLst>
              <a:ext uri="{FF2B5EF4-FFF2-40B4-BE49-F238E27FC236}">
                <a16:creationId xmlns:a16="http://schemas.microsoft.com/office/drawing/2014/main" id="{E411D60C-34DC-FCEF-5595-752A8AAA2C3E}"/>
              </a:ext>
            </a:extLst>
          </p:cNvPr>
          <p:cNvSpPr txBox="1"/>
          <p:nvPr/>
        </p:nvSpPr>
        <p:spPr bwMode="auto">
          <a:xfrm>
            <a:off x="5114928" y="2636912"/>
            <a:ext cx="3172990" cy="378565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dirty="0"/>
              <a:t>Eingabe:</a:t>
            </a:r>
          </a:p>
          <a:p>
            <a:r>
              <a:rPr lang="en-US" sz="2000" dirty="0"/>
              <a:t>create a medieval painting showing the system of the manor. Show the wealthy landlord with a sword and fancy clothes receiving the tenth from a poor peasant in rags kneeling down. The tenth should include a sheep, eggs, grain and potatoes in the manner of the Limburg brothers.</a:t>
            </a:r>
            <a:endParaRPr lang="de-DE" sz="2000" dirty="0"/>
          </a:p>
        </p:txBody>
      </p:sp>
      <p:pic>
        <p:nvPicPr>
          <p:cNvPr id="8" name="Grafik 7" descr="Ein Bild, das Bild, Schaf, Kleidung, Bilderrahmen enthält.&#10;&#10;Automatisch generierte Beschreibung">
            <a:extLst>
              <a:ext uri="{FF2B5EF4-FFF2-40B4-BE49-F238E27FC236}">
                <a16:creationId xmlns:a16="http://schemas.microsoft.com/office/drawing/2014/main" id="{03DEFBD7-4595-A45D-5401-162BB85F1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69" y="2450973"/>
            <a:ext cx="4149080" cy="4149080"/>
          </a:xfrm>
          <a:prstGeom prst="rect">
            <a:avLst/>
          </a:prstGeom>
        </p:spPr>
      </p:pic>
    </p:spTree>
    <p:extLst>
      <p:ext uri="{BB962C8B-B14F-4D97-AF65-F5344CB8AC3E}">
        <p14:creationId xmlns:p14="http://schemas.microsoft.com/office/powerpoint/2010/main" val="13207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Links</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860654" y="2806781"/>
            <a:ext cx="7851805" cy="480131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3200" dirty="0">
                <a:hlinkClick r:id="rId3"/>
              </a:rPr>
              <a:t>https://www.hypotenuse.ai/</a:t>
            </a:r>
            <a:endParaRPr lang="de-DE" sz="3200" dirty="0"/>
          </a:p>
          <a:p>
            <a:pPr marL="285750" indent="-285750">
              <a:buFont typeface="Arial" panose="020B0604020202020204" pitchFamily="34" charset="0"/>
              <a:buChar char="•"/>
            </a:pPr>
            <a:r>
              <a:rPr lang="en-US" sz="3200" dirty="0">
                <a:hlinkClick r:id="rId4"/>
              </a:rPr>
              <a:t>AI Art Generator from Text | Writesonic.com</a:t>
            </a:r>
            <a:endParaRPr lang="de-DE" sz="3200" dirty="0"/>
          </a:p>
          <a:p>
            <a:pPr marL="285750" indent="-285750">
              <a:buFont typeface="Arial" panose="020B0604020202020204" pitchFamily="34" charset="0"/>
              <a:buChar char="•"/>
            </a:pPr>
            <a:r>
              <a:rPr lang="it-IT" sz="3200" dirty="0" err="1">
                <a:hlinkClick r:id="rId5"/>
              </a:rPr>
              <a:t>starryai</a:t>
            </a:r>
            <a:r>
              <a:rPr lang="it-IT" sz="3200" dirty="0">
                <a:hlinkClick r:id="rId5"/>
              </a:rPr>
              <a:t> - AI Art Generator App - AI Art Maker</a:t>
            </a:r>
            <a:endParaRPr lang="de-DE" sz="3200" dirty="0"/>
          </a:p>
          <a:p>
            <a:pPr marL="285750" indent="-285750">
              <a:buFont typeface="Arial" panose="020B0604020202020204" pitchFamily="34" charset="0"/>
              <a:buChar char="•"/>
            </a:pPr>
            <a:r>
              <a:rPr lang="it-IT" sz="3200" dirty="0">
                <a:hlinkClick r:id="rId6"/>
              </a:rPr>
              <a:t>DALL·E 2 (openai.com)</a:t>
            </a:r>
            <a:endParaRPr lang="it-IT" sz="3200" dirty="0"/>
          </a:p>
          <a:p>
            <a:pPr marL="285750" indent="-285750">
              <a:buFont typeface="Arial" panose="020B0604020202020204" pitchFamily="34" charset="0"/>
              <a:buChar char="•"/>
            </a:pPr>
            <a:r>
              <a:rPr lang="de-DE" sz="3200" dirty="0">
                <a:hlinkClick r:id="rId7"/>
              </a:rPr>
              <a:t>WOMBO - w.ai</a:t>
            </a:r>
            <a:endParaRPr lang="it-IT" sz="3200" dirty="0"/>
          </a:p>
          <a:p>
            <a:pPr marL="285750" indent="-285750">
              <a:buFont typeface="Arial" panose="020B0604020202020204" pitchFamily="34" charset="0"/>
              <a:buChar char="•"/>
            </a:pPr>
            <a:r>
              <a:rPr lang="it-IT" sz="3200" dirty="0"/>
              <a:t>…</a:t>
            </a:r>
            <a:endParaRPr lang="de-DE" sz="3200" dirty="0"/>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1478276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Weitere Einsatzmöglichkeiten</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646097" y="2389443"/>
            <a:ext cx="7851805" cy="283154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it-IT" sz="3200" dirty="0" err="1"/>
              <a:t>Mittelalterlicher</a:t>
            </a:r>
            <a:r>
              <a:rPr lang="it-IT" sz="3200" dirty="0"/>
              <a:t> Markt</a:t>
            </a:r>
          </a:p>
          <a:p>
            <a:pPr marL="285750" indent="-285750">
              <a:buFont typeface="Arial" panose="020B0604020202020204" pitchFamily="34" charset="0"/>
              <a:buChar char="•"/>
            </a:pPr>
            <a:r>
              <a:rPr lang="it-IT" sz="3200" dirty="0" err="1"/>
              <a:t>Industrialisierung</a:t>
            </a:r>
            <a:r>
              <a:rPr lang="it-IT" sz="3200" dirty="0"/>
              <a:t>/</a:t>
            </a:r>
            <a:r>
              <a:rPr lang="it-IT" sz="3200" dirty="0" err="1"/>
              <a:t>Soziale</a:t>
            </a:r>
            <a:r>
              <a:rPr lang="it-IT" sz="3200" dirty="0"/>
              <a:t> </a:t>
            </a:r>
            <a:r>
              <a:rPr lang="it-IT" sz="3200" dirty="0" err="1"/>
              <a:t>Frage</a:t>
            </a:r>
            <a:endParaRPr lang="it-IT" sz="3200" dirty="0"/>
          </a:p>
          <a:p>
            <a:pPr marL="285750" indent="-285750">
              <a:buFont typeface="Arial" panose="020B0604020202020204" pitchFamily="34" charset="0"/>
              <a:buChar char="•"/>
            </a:pPr>
            <a:r>
              <a:rPr lang="it-IT" sz="3200" dirty="0" err="1"/>
              <a:t>Propagandaposter</a:t>
            </a:r>
            <a:r>
              <a:rPr lang="it-IT" sz="3200" dirty="0"/>
              <a:t> 1. </a:t>
            </a:r>
            <a:r>
              <a:rPr lang="it-IT" sz="3200" dirty="0" err="1"/>
              <a:t>Weltkrieg</a:t>
            </a:r>
            <a:endParaRPr lang="it-IT" sz="3200" dirty="0"/>
          </a:p>
          <a:p>
            <a:pPr marL="285750" indent="-285750">
              <a:buFont typeface="Arial" panose="020B0604020202020204" pitchFamily="34" charset="0"/>
              <a:buChar char="•"/>
            </a:pPr>
            <a:r>
              <a:rPr lang="it-IT" sz="3200" dirty="0"/>
              <a:t>…</a:t>
            </a:r>
            <a:endParaRPr lang="de-DE" sz="3200" dirty="0"/>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281190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075953"/>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3</a:t>
            </a:r>
            <a:r>
              <a:rPr kumimoji="0" lang="de-DE" sz="2800" b="1" i="0" u="none" strike="noStrike" kern="0" cap="none" spc="0" normalizeH="0" baseline="0" noProof="0" dirty="0">
                <a:ln>
                  <a:noFill/>
                </a:ln>
                <a:solidFill>
                  <a:srgbClr val="000000"/>
                </a:solidFill>
                <a:effectLst/>
                <a:uLnTx/>
                <a:uFillTx/>
                <a:latin typeface="Calibri"/>
                <a:cs typeface="Calibri"/>
              </a:rPr>
              <a:t>. Szenische Darstellung von Grundwissensbegriffen</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3" name="Textfeld 2">
            <a:extLst>
              <a:ext uri="{FF2B5EF4-FFF2-40B4-BE49-F238E27FC236}">
                <a16:creationId xmlns:a16="http://schemas.microsoft.com/office/drawing/2014/main" id="{1D47D220-0E7E-7064-B89B-1624A1A8D828}"/>
              </a:ext>
            </a:extLst>
          </p:cNvPr>
          <p:cNvSpPr txBox="1"/>
          <p:nvPr/>
        </p:nvSpPr>
        <p:spPr bwMode="auto">
          <a:xfrm>
            <a:off x="611560" y="2220844"/>
            <a:ext cx="7560840" cy="1015663"/>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dirty="0"/>
              <a:t>„Der Bildungsgang ist umso glücklicher, je mehr seine einzelnen Phasen den Charakter von Erlebnissen annehmen.“ (Hugo von Hofmannsthal)</a:t>
            </a:r>
          </a:p>
        </p:txBody>
      </p:sp>
      <p:sp>
        <p:nvSpPr>
          <p:cNvPr id="6" name="Textfeld 5">
            <a:extLst>
              <a:ext uri="{FF2B5EF4-FFF2-40B4-BE49-F238E27FC236}">
                <a16:creationId xmlns:a16="http://schemas.microsoft.com/office/drawing/2014/main" id="{187DE3E9-2821-DAC8-B904-0B2E5744A3BF}"/>
              </a:ext>
            </a:extLst>
          </p:cNvPr>
          <p:cNvSpPr txBox="1"/>
          <p:nvPr/>
        </p:nvSpPr>
        <p:spPr bwMode="auto">
          <a:xfrm>
            <a:off x="662668" y="3498084"/>
            <a:ext cx="6069572" cy="255454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2000" b="1" dirty="0"/>
              <a:t>Lernpsychologie</a:t>
            </a:r>
          </a:p>
          <a:p>
            <a:r>
              <a:rPr lang="de-DE" sz="2000" dirty="0"/>
              <a:t>Wir behalten vom Lernstoff durch:</a:t>
            </a:r>
          </a:p>
          <a:p>
            <a:r>
              <a:rPr lang="de-DE" sz="2000" dirty="0"/>
              <a:t>– Lesen 10%</a:t>
            </a:r>
          </a:p>
          <a:p>
            <a:r>
              <a:rPr lang="de-DE" sz="2000" dirty="0"/>
              <a:t>– Hören 20%</a:t>
            </a:r>
          </a:p>
          <a:p>
            <a:r>
              <a:rPr lang="de-DE" sz="2000" dirty="0"/>
              <a:t>– Sehen 30%</a:t>
            </a:r>
          </a:p>
          <a:p>
            <a:r>
              <a:rPr lang="de-DE" sz="2000" dirty="0"/>
              <a:t>– Hören + Sehen 50%</a:t>
            </a:r>
          </a:p>
          <a:p>
            <a:r>
              <a:rPr lang="de-DE" sz="2000" dirty="0"/>
              <a:t>– was wir selber sagen 70%</a:t>
            </a:r>
          </a:p>
          <a:p>
            <a:r>
              <a:rPr lang="de-DE" sz="2000" dirty="0"/>
              <a:t>– was wir selber tun 90%. (nach F. Decker/ H. Paulik)</a:t>
            </a:r>
          </a:p>
        </p:txBody>
      </p:sp>
    </p:spTree>
    <p:extLst>
      <p:ext uri="{BB962C8B-B14F-4D97-AF65-F5344CB8AC3E}">
        <p14:creationId xmlns:p14="http://schemas.microsoft.com/office/powerpoint/2010/main" val="387519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95589" y="2865935"/>
            <a:ext cx="7851805" cy="344709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2000" dirty="0"/>
              <a:t>Wiederholung und Festigung des Gelernten</a:t>
            </a:r>
          </a:p>
          <a:p>
            <a:pPr marL="285750" indent="-285750">
              <a:buFont typeface="Arial" panose="020B0604020202020204" pitchFamily="34" charset="0"/>
              <a:buChar char="•"/>
            </a:pPr>
            <a:r>
              <a:rPr lang="de-DE" sz="2000" dirty="0"/>
              <a:t>Grundlage für späteren Rückgriff auf schon Behandeltes/Rekapitulation</a:t>
            </a:r>
          </a:p>
          <a:p>
            <a:pPr marL="285750" indent="-285750">
              <a:buFont typeface="Arial" panose="020B0604020202020204" pitchFamily="34" charset="0"/>
              <a:buChar char="•"/>
            </a:pPr>
            <a:r>
              <a:rPr lang="de-DE" sz="2000" dirty="0"/>
              <a:t>als Leistungsnachweis</a:t>
            </a:r>
          </a:p>
          <a:p>
            <a:pPr marL="285750" indent="-285750">
              <a:buFont typeface="Arial" panose="020B0604020202020204" pitchFamily="34" charset="0"/>
              <a:buChar char="•"/>
            </a:pPr>
            <a:r>
              <a:rPr lang="de-DE" sz="2000" dirty="0"/>
              <a:t>Informieren Außenstehende (z.B. Eltern/Schulöffentlichkeit) über eigene Arbeit</a:t>
            </a:r>
          </a:p>
          <a:p>
            <a:pPr marL="285750" indent="-285750">
              <a:buFont typeface="Arial" panose="020B0604020202020204" pitchFamily="34" charset="0"/>
              <a:buChar char="•"/>
            </a:pPr>
            <a:r>
              <a:rPr lang="de-DE" sz="2000" dirty="0"/>
              <a:t>Hohe Motivation, eigene – v.a. visuelle – Präsentationen ästhetisch auszugestalten</a:t>
            </a:r>
          </a:p>
          <a:p>
            <a:pPr marL="342900" lvl="3" indent="-342900">
              <a:buFont typeface="Wingdings" panose="05000000000000000000" pitchFamily="2" charset="2"/>
              <a:buChar char="Ø"/>
            </a:pPr>
            <a:r>
              <a:rPr lang="de-DE" sz="2000" dirty="0" err="1"/>
              <a:t>SuS</a:t>
            </a:r>
            <a:r>
              <a:rPr lang="de-DE" sz="2000" dirty="0"/>
              <a:t> nehmen eigene Arbeit wichtig</a:t>
            </a:r>
          </a:p>
          <a:p>
            <a:pPr marL="342900" lvl="4" indent="-342900">
              <a:buFont typeface="Wingdings" panose="05000000000000000000" pitchFamily="2" charset="2"/>
              <a:buChar char="Ø"/>
            </a:pPr>
            <a:r>
              <a:rPr lang="de-DE" sz="2000" dirty="0"/>
              <a:t>Würdigung von anderen </a:t>
            </a:r>
          </a:p>
          <a:p>
            <a:pPr marL="285750" indent="-285750">
              <a:buFont typeface="Arial" panose="020B0604020202020204" pitchFamily="34" charset="0"/>
              <a:buChar char="•"/>
            </a:pPr>
            <a:endParaRPr lang="de-DE" dirty="0"/>
          </a:p>
        </p:txBody>
      </p:sp>
      <p:sp>
        <p:nvSpPr>
          <p:cNvPr id="8" name="Textfeld 7">
            <a:extLst>
              <a:ext uri="{FF2B5EF4-FFF2-40B4-BE49-F238E27FC236}">
                <a16:creationId xmlns:a16="http://schemas.microsoft.com/office/drawing/2014/main" id="{6B4CB0D7-B4E6-55EF-699A-B7655300AFB7}"/>
              </a:ext>
            </a:extLst>
          </p:cNvPr>
          <p:cNvSpPr txBox="1"/>
          <p:nvPr/>
        </p:nvSpPr>
        <p:spPr bwMode="auto">
          <a:xfrm>
            <a:off x="450362" y="2032566"/>
            <a:ext cx="7851805" cy="707886"/>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de-DE" sz="2000" dirty="0"/>
              <a:t>Was Schülerinnen und Schüler im Geschichtsunterricht erarbeiten, sollte in angemessener Form dokumentiert und präsentiert werden.</a:t>
            </a:r>
          </a:p>
        </p:txBody>
      </p:sp>
    </p:spTree>
    <p:extLst>
      <p:ext uri="{BB962C8B-B14F-4D97-AF65-F5344CB8AC3E}">
        <p14:creationId xmlns:p14="http://schemas.microsoft.com/office/powerpoint/2010/main" val="31156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075953"/>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3</a:t>
            </a:r>
            <a:r>
              <a:rPr kumimoji="0" lang="de-DE" sz="2800" b="1" i="0" u="none" strike="noStrike" kern="0" cap="none" spc="0" normalizeH="0" baseline="0" noProof="0" dirty="0">
                <a:ln>
                  <a:noFill/>
                </a:ln>
                <a:solidFill>
                  <a:srgbClr val="000000"/>
                </a:solidFill>
                <a:effectLst/>
                <a:uLnTx/>
                <a:uFillTx/>
                <a:latin typeface="Calibri"/>
                <a:cs typeface="Calibri"/>
              </a:rPr>
              <a:t>. Szenische Darstellung von Grundwissensbegriffen</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187DE3E9-2821-DAC8-B904-0B2E5744A3BF}"/>
              </a:ext>
            </a:extLst>
          </p:cNvPr>
          <p:cNvSpPr txBox="1"/>
          <p:nvPr/>
        </p:nvSpPr>
        <p:spPr bwMode="auto">
          <a:xfrm>
            <a:off x="611560" y="3142635"/>
            <a:ext cx="6552727" cy="120032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342900" indent="-342900">
              <a:buAutoNum type="arabicPeriod"/>
            </a:pPr>
            <a:r>
              <a:rPr lang="de-DE" sz="2400" b="1" dirty="0" err="1"/>
              <a:t>Get</a:t>
            </a:r>
            <a:r>
              <a:rPr lang="de-DE" sz="2400" b="1" dirty="0"/>
              <a:t> </a:t>
            </a:r>
            <a:r>
              <a:rPr lang="de-DE" sz="2400" b="1" dirty="0" err="1"/>
              <a:t>together</a:t>
            </a:r>
            <a:r>
              <a:rPr lang="de-DE" sz="2400" b="1" dirty="0"/>
              <a:t> in </a:t>
            </a:r>
            <a:r>
              <a:rPr lang="de-DE" sz="2400" b="1" dirty="0" err="1"/>
              <a:t>groups</a:t>
            </a:r>
            <a:r>
              <a:rPr lang="de-DE" sz="2400" b="1" dirty="0"/>
              <a:t> </a:t>
            </a:r>
            <a:r>
              <a:rPr lang="de-DE" sz="2400" b="1" dirty="0" err="1"/>
              <a:t>of</a:t>
            </a:r>
            <a:r>
              <a:rPr lang="de-DE" sz="2400" b="1" dirty="0"/>
              <a:t> 3-4.</a:t>
            </a:r>
          </a:p>
          <a:p>
            <a:pPr marL="342900" indent="-342900">
              <a:buAutoNum type="arabicPeriod"/>
            </a:pPr>
            <a:r>
              <a:rPr lang="de-DE" sz="2400" b="1" dirty="0"/>
              <a:t>Create a </a:t>
            </a:r>
            <a:r>
              <a:rPr lang="de-DE" sz="2400" b="1" dirty="0" err="1"/>
              <a:t>freeze</a:t>
            </a:r>
            <a:r>
              <a:rPr lang="de-DE" sz="2400" b="1" dirty="0"/>
              <a:t> frame </a:t>
            </a:r>
            <a:r>
              <a:rPr lang="de-DE" sz="2400" b="1" dirty="0" err="1"/>
              <a:t>or</a:t>
            </a:r>
            <a:r>
              <a:rPr lang="de-DE" sz="2400" b="1" dirty="0"/>
              <a:t> a </a:t>
            </a:r>
            <a:r>
              <a:rPr lang="de-DE" sz="2400" b="1" dirty="0" err="1"/>
              <a:t>short</a:t>
            </a:r>
            <a:r>
              <a:rPr lang="de-DE" sz="2400" b="1" dirty="0"/>
              <a:t> </a:t>
            </a:r>
            <a:r>
              <a:rPr lang="de-DE" sz="2400" b="1" dirty="0" err="1"/>
              <a:t>scene</a:t>
            </a:r>
            <a:r>
              <a:rPr lang="de-DE" sz="2400" b="1" dirty="0"/>
              <a:t> </a:t>
            </a:r>
            <a:r>
              <a:rPr lang="de-DE" sz="2400" b="1" dirty="0" err="1"/>
              <a:t>depicting</a:t>
            </a:r>
            <a:r>
              <a:rPr lang="de-DE" sz="2400" b="1" dirty="0"/>
              <a:t> </a:t>
            </a:r>
            <a:r>
              <a:rPr lang="de-DE" sz="2400" b="1" dirty="0" err="1"/>
              <a:t>the</a:t>
            </a:r>
            <a:r>
              <a:rPr lang="de-DE" sz="2400" b="1" dirty="0"/>
              <a:t> </a:t>
            </a:r>
            <a:r>
              <a:rPr lang="de-DE" sz="2400" b="1" dirty="0" err="1"/>
              <a:t>following</a:t>
            </a:r>
            <a:r>
              <a:rPr lang="de-DE" sz="2400" b="1" dirty="0"/>
              <a:t> </a:t>
            </a:r>
            <a:r>
              <a:rPr lang="de-DE" sz="2400" b="1" dirty="0" err="1"/>
              <a:t>basic</a:t>
            </a:r>
            <a:r>
              <a:rPr lang="de-DE" sz="2400" b="1" dirty="0"/>
              <a:t> </a:t>
            </a:r>
            <a:r>
              <a:rPr lang="de-DE" sz="2400" b="1" dirty="0" err="1"/>
              <a:t>terms</a:t>
            </a:r>
            <a:r>
              <a:rPr lang="de-DE" sz="2400" b="1" dirty="0"/>
              <a:t>:</a:t>
            </a:r>
          </a:p>
        </p:txBody>
      </p:sp>
      <p:sp>
        <p:nvSpPr>
          <p:cNvPr id="4" name="Textfeld 3">
            <a:extLst>
              <a:ext uri="{FF2B5EF4-FFF2-40B4-BE49-F238E27FC236}">
                <a16:creationId xmlns:a16="http://schemas.microsoft.com/office/drawing/2014/main" id="{8B0BBA9F-5D81-8E0B-D2C2-720CBE601C10}"/>
              </a:ext>
            </a:extLst>
          </p:cNvPr>
          <p:cNvSpPr txBox="1"/>
          <p:nvPr/>
        </p:nvSpPr>
        <p:spPr bwMode="auto">
          <a:xfrm>
            <a:off x="395536" y="1806641"/>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lang="de-DE" sz="2400" dirty="0">
                <a:latin typeface="Calibri" panose="020F0502020204030204" pitchFamily="34" charset="0"/>
                <a:ea typeface="Times New Roman" panose="02020603050405020304" pitchFamily="18" charset="0"/>
                <a:cs typeface="Calibri" panose="020F0502020204030204" pitchFamily="34" charset="0"/>
              </a:rPr>
              <a:t>Basic Terms</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699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075953"/>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3</a:t>
            </a:r>
            <a:r>
              <a:rPr kumimoji="0" lang="de-DE" sz="2800" b="1" i="0" u="none" strike="noStrike" kern="0" cap="none" spc="0" normalizeH="0" baseline="0" noProof="0" dirty="0">
                <a:ln>
                  <a:noFill/>
                </a:ln>
                <a:solidFill>
                  <a:srgbClr val="000000"/>
                </a:solidFill>
                <a:effectLst/>
                <a:uLnTx/>
                <a:uFillTx/>
                <a:latin typeface="Calibri"/>
                <a:cs typeface="Calibri"/>
              </a:rPr>
              <a:t>. Szenische Darstellung von Grundwissensbegriffen</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187DE3E9-2821-DAC8-B904-0B2E5744A3BF}"/>
              </a:ext>
            </a:extLst>
          </p:cNvPr>
          <p:cNvSpPr txBox="1"/>
          <p:nvPr/>
        </p:nvSpPr>
        <p:spPr bwMode="auto">
          <a:xfrm>
            <a:off x="496040" y="2967335"/>
            <a:ext cx="6552727" cy="4616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2400" b="1" dirty="0" err="1"/>
              <a:t>Enlightenment</a:t>
            </a:r>
            <a:endParaRPr lang="de-DE" sz="2400" b="1" dirty="0"/>
          </a:p>
        </p:txBody>
      </p:sp>
      <p:sp>
        <p:nvSpPr>
          <p:cNvPr id="4" name="Textfeld 3">
            <a:extLst>
              <a:ext uri="{FF2B5EF4-FFF2-40B4-BE49-F238E27FC236}">
                <a16:creationId xmlns:a16="http://schemas.microsoft.com/office/drawing/2014/main" id="{8B0BBA9F-5D81-8E0B-D2C2-720CBE601C10}"/>
              </a:ext>
            </a:extLst>
          </p:cNvPr>
          <p:cNvSpPr txBox="1"/>
          <p:nvPr/>
        </p:nvSpPr>
        <p:spPr bwMode="auto">
          <a:xfrm>
            <a:off x="395536" y="1806641"/>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lang="de-DE" sz="2400" dirty="0">
                <a:latin typeface="Calibri" panose="020F0502020204030204" pitchFamily="34" charset="0"/>
                <a:ea typeface="Times New Roman" panose="02020603050405020304" pitchFamily="18" charset="0"/>
                <a:cs typeface="Calibri" panose="020F0502020204030204" pitchFamily="34" charset="0"/>
              </a:rPr>
              <a:t>Basic Terms</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extfeld 8">
            <a:extLst>
              <a:ext uri="{FF2B5EF4-FFF2-40B4-BE49-F238E27FC236}">
                <a16:creationId xmlns:a16="http://schemas.microsoft.com/office/drawing/2014/main" id="{2E08DD08-F226-686B-3E05-4E1E30B967B6}"/>
              </a:ext>
            </a:extLst>
          </p:cNvPr>
          <p:cNvSpPr txBox="1"/>
          <p:nvPr/>
        </p:nvSpPr>
        <p:spPr bwMode="auto">
          <a:xfrm>
            <a:off x="510859" y="3621929"/>
            <a:ext cx="7157681" cy="193899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en-US" sz="2400" dirty="0"/>
              <a:t>The Enlightenment (17th and 18th centuries) questioned the religious view of nature, state und society.</a:t>
            </a:r>
          </a:p>
          <a:p>
            <a:pPr marL="285750" indent="-285750">
              <a:buFont typeface="Arial" panose="020B0604020202020204" pitchFamily="34" charset="0"/>
              <a:buChar char="•"/>
            </a:pPr>
            <a:r>
              <a:rPr lang="en-US" sz="2400" dirty="0"/>
              <a:t>New scientific and political theories developed, based on common sense.</a:t>
            </a:r>
          </a:p>
        </p:txBody>
      </p:sp>
      <p:sp>
        <p:nvSpPr>
          <p:cNvPr id="3" name="Textfeld 2">
            <a:extLst>
              <a:ext uri="{FF2B5EF4-FFF2-40B4-BE49-F238E27FC236}">
                <a16:creationId xmlns:a16="http://schemas.microsoft.com/office/drawing/2014/main" id="{30552DF4-C89D-381F-573F-1AEB274F033D}"/>
              </a:ext>
            </a:extLst>
          </p:cNvPr>
          <p:cNvSpPr txBox="1"/>
          <p:nvPr/>
        </p:nvSpPr>
        <p:spPr bwMode="auto">
          <a:xfrm>
            <a:off x="596918" y="5613463"/>
            <a:ext cx="7157681" cy="83099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2400" dirty="0" err="1">
                <a:solidFill>
                  <a:srgbClr val="FF0000"/>
                </a:solidFill>
              </a:rPr>
              <a:t>Anm</a:t>
            </a:r>
            <a:r>
              <a:rPr lang="en-US" sz="2400" dirty="0">
                <a:solidFill>
                  <a:srgbClr val="FF0000"/>
                </a:solidFill>
              </a:rPr>
              <a:t>.: Die </a:t>
            </a:r>
            <a:r>
              <a:rPr lang="en-US" sz="2400" dirty="0" err="1">
                <a:solidFill>
                  <a:srgbClr val="FF0000"/>
                </a:solidFill>
              </a:rPr>
              <a:t>Schülerbeispiele</a:t>
            </a:r>
            <a:r>
              <a:rPr lang="en-US" sz="2400" dirty="0">
                <a:solidFill>
                  <a:srgbClr val="FF0000"/>
                </a:solidFill>
              </a:rPr>
              <a:t> </a:t>
            </a:r>
            <a:r>
              <a:rPr lang="en-US" sz="2400" dirty="0" err="1">
                <a:solidFill>
                  <a:srgbClr val="FF0000"/>
                </a:solidFill>
              </a:rPr>
              <a:t>aus</a:t>
            </a:r>
            <a:r>
              <a:rPr lang="en-US" sz="2400" dirty="0">
                <a:solidFill>
                  <a:srgbClr val="FF0000"/>
                </a:solidFill>
              </a:rPr>
              <a:t> der </a:t>
            </a:r>
            <a:r>
              <a:rPr lang="en-US" sz="2400" dirty="0" err="1">
                <a:solidFill>
                  <a:srgbClr val="FF0000"/>
                </a:solidFill>
              </a:rPr>
              <a:t>eSession</a:t>
            </a:r>
            <a:r>
              <a:rPr lang="en-US" sz="2400" dirty="0">
                <a:solidFill>
                  <a:srgbClr val="FF0000"/>
                </a:solidFill>
              </a:rPr>
              <a:t> </a:t>
            </a:r>
            <a:r>
              <a:rPr lang="en-US" sz="2400" dirty="0" err="1">
                <a:solidFill>
                  <a:srgbClr val="FF0000"/>
                </a:solidFill>
              </a:rPr>
              <a:t>sind</a:t>
            </a:r>
            <a:r>
              <a:rPr lang="en-US" sz="2400" dirty="0">
                <a:solidFill>
                  <a:srgbClr val="FF0000"/>
                </a:solidFill>
              </a:rPr>
              <a:t> an </a:t>
            </a:r>
            <a:r>
              <a:rPr lang="en-US" sz="2400" dirty="0" err="1">
                <a:solidFill>
                  <a:srgbClr val="FF0000"/>
                </a:solidFill>
              </a:rPr>
              <a:t>dieser</a:t>
            </a:r>
            <a:r>
              <a:rPr lang="en-US" sz="2400" dirty="0">
                <a:solidFill>
                  <a:srgbClr val="FF0000"/>
                </a:solidFill>
              </a:rPr>
              <a:t> Stelle </a:t>
            </a:r>
            <a:r>
              <a:rPr lang="en-US" sz="2400" dirty="0" err="1">
                <a:solidFill>
                  <a:srgbClr val="FF0000"/>
                </a:solidFill>
              </a:rPr>
              <a:t>aus</a:t>
            </a:r>
            <a:r>
              <a:rPr lang="en-US" sz="2400" dirty="0">
                <a:solidFill>
                  <a:srgbClr val="FF0000"/>
                </a:solidFill>
              </a:rPr>
              <a:t> </a:t>
            </a:r>
            <a:r>
              <a:rPr lang="en-US" sz="2400" dirty="0" err="1">
                <a:solidFill>
                  <a:srgbClr val="FF0000"/>
                </a:solidFill>
              </a:rPr>
              <a:t>Datenschutz-Gründen</a:t>
            </a:r>
            <a:r>
              <a:rPr lang="en-US" sz="2400" dirty="0">
                <a:solidFill>
                  <a:srgbClr val="FF0000"/>
                </a:solidFill>
              </a:rPr>
              <a:t> </a:t>
            </a:r>
            <a:r>
              <a:rPr lang="en-US" sz="2400" dirty="0" err="1">
                <a:solidFill>
                  <a:srgbClr val="FF0000"/>
                </a:solidFill>
              </a:rPr>
              <a:t>gelöscht</a:t>
            </a:r>
            <a:r>
              <a:rPr lang="en-US" sz="2400" dirty="0">
                <a:solidFill>
                  <a:srgbClr val="FF0000"/>
                </a:solidFill>
              </a:rPr>
              <a:t>.</a:t>
            </a:r>
          </a:p>
        </p:txBody>
      </p:sp>
    </p:spTree>
    <p:extLst>
      <p:ext uri="{BB962C8B-B14F-4D97-AF65-F5344CB8AC3E}">
        <p14:creationId xmlns:p14="http://schemas.microsoft.com/office/powerpoint/2010/main" val="382525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075953"/>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lang="de-DE" sz="2800" b="1" dirty="0">
                <a:latin typeface="Calibri"/>
                <a:cs typeface="Calibri"/>
              </a:rPr>
              <a:t>3</a:t>
            </a:r>
            <a:r>
              <a:rPr kumimoji="0" lang="de-DE" sz="2800" b="1" i="0" u="none" strike="noStrike" kern="0" cap="none" spc="0" normalizeH="0" baseline="0" noProof="0" dirty="0">
                <a:ln>
                  <a:noFill/>
                </a:ln>
                <a:solidFill>
                  <a:srgbClr val="000000"/>
                </a:solidFill>
                <a:effectLst/>
                <a:uLnTx/>
                <a:uFillTx/>
                <a:latin typeface="Calibri"/>
                <a:cs typeface="Calibri"/>
              </a:rPr>
              <a:t>. Szenische Darstellung von Grundwissensbegriffen</a:t>
            </a:r>
            <a:endParaRPr kumimoji="0" lang="de-DE" sz="28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lang="de-DE" sz="2000" b="1" i="0" u="none" strike="noStrike" kern="0" cap="small" spc="0" normalizeH="0" baseline="0" noProof="0" dirty="0">
              <a:ln>
                <a:noFill/>
              </a:ln>
              <a:solidFill>
                <a:srgbClr val="000000"/>
              </a:solidFill>
              <a:effectLst/>
              <a:uLnTx/>
              <a:uFillTx/>
              <a:latin typeface="Calibri"/>
              <a:cs typeface="Calibri"/>
            </a:endParaRPr>
          </a:p>
          <a:p>
            <a:pPr marL="457200" marR="0" lvl="0" indent="-457200" algn="l" defTabSz="914400" eaLnBrk="1" fontAlgn="auto" latinLnBrk="0" hangingPunct="1">
              <a:lnSpc>
                <a:spcPct val="150000"/>
              </a:lnSpc>
              <a:spcBef>
                <a:spcPts val="0"/>
              </a:spcBef>
              <a:spcAft>
                <a:spcPts val="0"/>
              </a:spcAft>
              <a:buClrTx/>
              <a:buSzTx/>
              <a:buFont typeface="+mj-lt"/>
              <a:buAutoNum type="alphaUcPeriod"/>
              <a:tabLst/>
              <a:defRPr sz="2400" b="1"/>
            </a:pPr>
            <a:endParaRPr kumimoji="0" sz="20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187DE3E9-2821-DAC8-B904-0B2E5744A3BF}"/>
              </a:ext>
            </a:extLst>
          </p:cNvPr>
          <p:cNvSpPr txBox="1"/>
          <p:nvPr/>
        </p:nvSpPr>
        <p:spPr bwMode="auto">
          <a:xfrm>
            <a:off x="463441" y="2967335"/>
            <a:ext cx="2740408" cy="83099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2400" b="1" dirty="0" err="1"/>
              <a:t>Beginning</a:t>
            </a:r>
            <a:r>
              <a:rPr lang="de-DE" sz="2400" b="1" dirty="0"/>
              <a:t> </a:t>
            </a:r>
            <a:r>
              <a:rPr lang="de-DE" sz="2400" b="1" dirty="0" err="1"/>
              <a:t>of</a:t>
            </a:r>
            <a:r>
              <a:rPr lang="de-DE" sz="2400" b="1" dirty="0"/>
              <a:t> </a:t>
            </a:r>
            <a:r>
              <a:rPr lang="de-DE" sz="2400" b="1" dirty="0" err="1"/>
              <a:t>the</a:t>
            </a:r>
            <a:r>
              <a:rPr lang="de-DE" sz="2400" b="1" dirty="0"/>
              <a:t> French Revolution</a:t>
            </a:r>
          </a:p>
        </p:txBody>
      </p:sp>
      <p:sp>
        <p:nvSpPr>
          <p:cNvPr id="4" name="Textfeld 3">
            <a:extLst>
              <a:ext uri="{FF2B5EF4-FFF2-40B4-BE49-F238E27FC236}">
                <a16:creationId xmlns:a16="http://schemas.microsoft.com/office/drawing/2014/main" id="{8B0BBA9F-5D81-8E0B-D2C2-720CBE601C10}"/>
              </a:ext>
            </a:extLst>
          </p:cNvPr>
          <p:cNvSpPr txBox="1"/>
          <p:nvPr/>
        </p:nvSpPr>
        <p:spPr bwMode="auto">
          <a:xfrm>
            <a:off x="395536" y="1806641"/>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lang="de-DE" sz="2400" dirty="0">
                <a:latin typeface="Calibri" panose="020F0502020204030204" pitchFamily="34" charset="0"/>
                <a:ea typeface="Times New Roman" panose="02020603050405020304" pitchFamily="18" charset="0"/>
                <a:cs typeface="Calibri" panose="020F0502020204030204" pitchFamily="34" charset="0"/>
              </a:rPr>
              <a:t>Basic Terms</a:t>
            </a:r>
            <a:endPar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feld 2">
            <a:extLst>
              <a:ext uri="{FF2B5EF4-FFF2-40B4-BE49-F238E27FC236}">
                <a16:creationId xmlns:a16="http://schemas.microsoft.com/office/drawing/2014/main" id="{F0431934-0792-20F6-E570-DC014C819E98}"/>
              </a:ext>
            </a:extLst>
          </p:cNvPr>
          <p:cNvSpPr txBox="1"/>
          <p:nvPr/>
        </p:nvSpPr>
        <p:spPr bwMode="auto">
          <a:xfrm>
            <a:off x="626183" y="3991261"/>
            <a:ext cx="7157681" cy="156966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en-US" sz="2400" dirty="0"/>
              <a:t>Causes of the French Revolution (1789): discontent of the people, political powerlessness, unfair tax system.</a:t>
            </a:r>
          </a:p>
          <a:p>
            <a:pPr marL="285750" indent="-285750">
              <a:buFont typeface="Arial" panose="020B0604020202020204" pitchFamily="34" charset="0"/>
              <a:buChar char="•"/>
            </a:pPr>
            <a:r>
              <a:rPr lang="en-US" sz="2400" dirty="0"/>
              <a:t>Its result was the first enlightened constitution in Europe.</a:t>
            </a:r>
          </a:p>
        </p:txBody>
      </p:sp>
      <p:sp>
        <p:nvSpPr>
          <p:cNvPr id="8" name="Textfeld 7">
            <a:extLst>
              <a:ext uri="{FF2B5EF4-FFF2-40B4-BE49-F238E27FC236}">
                <a16:creationId xmlns:a16="http://schemas.microsoft.com/office/drawing/2014/main" id="{C8F0CDC8-7CE1-2A54-52F8-9CE89798CA35}"/>
              </a:ext>
            </a:extLst>
          </p:cNvPr>
          <p:cNvSpPr txBox="1"/>
          <p:nvPr/>
        </p:nvSpPr>
        <p:spPr bwMode="auto">
          <a:xfrm>
            <a:off x="596918" y="5613463"/>
            <a:ext cx="7157681" cy="83099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2400" dirty="0" err="1">
                <a:solidFill>
                  <a:srgbClr val="FF0000"/>
                </a:solidFill>
              </a:rPr>
              <a:t>Anm</a:t>
            </a:r>
            <a:r>
              <a:rPr lang="en-US" sz="2400" dirty="0">
                <a:solidFill>
                  <a:srgbClr val="FF0000"/>
                </a:solidFill>
              </a:rPr>
              <a:t>.: Die </a:t>
            </a:r>
            <a:r>
              <a:rPr lang="en-US" sz="2400" dirty="0" err="1">
                <a:solidFill>
                  <a:srgbClr val="FF0000"/>
                </a:solidFill>
              </a:rPr>
              <a:t>Schülerbeispiele</a:t>
            </a:r>
            <a:r>
              <a:rPr lang="en-US" sz="2400" dirty="0">
                <a:solidFill>
                  <a:srgbClr val="FF0000"/>
                </a:solidFill>
              </a:rPr>
              <a:t> </a:t>
            </a:r>
            <a:r>
              <a:rPr lang="en-US" sz="2400" dirty="0" err="1">
                <a:solidFill>
                  <a:srgbClr val="FF0000"/>
                </a:solidFill>
              </a:rPr>
              <a:t>aus</a:t>
            </a:r>
            <a:r>
              <a:rPr lang="en-US" sz="2400" dirty="0">
                <a:solidFill>
                  <a:srgbClr val="FF0000"/>
                </a:solidFill>
              </a:rPr>
              <a:t> der </a:t>
            </a:r>
            <a:r>
              <a:rPr lang="en-US" sz="2400" dirty="0" err="1">
                <a:solidFill>
                  <a:srgbClr val="FF0000"/>
                </a:solidFill>
              </a:rPr>
              <a:t>eSession</a:t>
            </a:r>
            <a:r>
              <a:rPr lang="en-US" sz="2400" dirty="0">
                <a:solidFill>
                  <a:srgbClr val="FF0000"/>
                </a:solidFill>
              </a:rPr>
              <a:t> </a:t>
            </a:r>
            <a:r>
              <a:rPr lang="en-US" sz="2400" dirty="0" err="1">
                <a:solidFill>
                  <a:srgbClr val="FF0000"/>
                </a:solidFill>
              </a:rPr>
              <a:t>sind</a:t>
            </a:r>
            <a:r>
              <a:rPr lang="en-US" sz="2400" dirty="0">
                <a:solidFill>
                  <a:srgbClr val="FF0000"/>
                </a:solidFill>
              </a:rPr>
              <a:t> an </a:t>
            </a:r>
            <a:r>
              <a:rPr lang="en-US" sz="2400" dirty="0" err="1">
                <a:solidFill>
                  <a:srgbClr val="FF0000"/>
                </a:solidFill>
              </a:rPr>
              <a:t>dieser</a:t>
            </a:r>
            <a:r>
              <a:rPr lang="en-US" sz="2400" dirty="0">
                <a:solidFill>
                  <a:srgbClr val="FF0000"/>
                </a:solidFill>
              </a:rPr>
              <a:t> Stelle </a:t>
            </a:r>
            <a:r>
              <a:rPr lang="en-US" sz="2400" dirty="0" err="1">
                <a:solidFill>
                  <a:srgbClr val="FF0000"/>
                </a:solidFill>
              </a:rPr>
              <a:t>aus</a:t>
            </a:r>
            <a:r>
              <a:rPr lang="en-US" sz="2400" dirty="0">
                <a:solidFill>
                  <a:srgbClr val="FF0000"/>
                </a:solidFill>
              </a:rPr>
              <a:t> </a:t>
            </a:r>
            <a:r>
              <a:rPr lang="en-US" sz="2400" dirty="0" err="1">
                <a:solidFill>
                  <a:srgbClr val="FF0000"/>
                </a:solidFill>
              </a:rPr>
              <a:t>Datenschutz-Gründen</a:t>
            </a:r>
            <a:r>
              <a:rPr lang="en-US" sz="2400" dirty="0">
                <a:solidFill>
                  <a:srgbClr val="FF0000"/>
                </a:solidFill>
              </a:rPr>
              <a:t> </a:t>
            </a:r>
            <a:r>
              <a:rPr lang="en-US" sz="2400" dirty="0" err="1">
                <a:solidFill>
                  <a:srgbClr val="FF0000"/>
                </a:solidFill>
              </a:rPr>
              <a:t>gelöscht</a:t>
            </a:r>
            <a:r>
              <a:rPr lang="en-US" sz="2400" dirty="0">
                <a:solidFill>
                  <a:srgbClr val="FF0000"/>
                </a:solidFill>
              </a:rPr>
              <a:t>.</a:t>
            </a:r>
          </a:p>
        </p:txBody>
      </p:sp>
    </p:spTree>
    <p:extLst>
      <p:ext uri="{BB962C8B-B14F-4D97-AF65-F5344CB8AC3E}">
        <p14:creationId xmlns:p14="http://schemas.microsoft.com/office/powerpoint/2010/main" val="108473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4. Comics</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6664CE2A-3906-0C0E-BC45-4E55B7DF2254}"/>
              </a:ext>
            </a:extLst>
          </p:cNvPr>
          <p:cNvSpPr txBox="1"/>
          <p:nvPr/>
        </p:nvSpPr>
        <p:spPr bwMode="auto">
          <a:xfrm>
            <a:off x="496040" y="3165630"/>
            <a:ext cx="7985563" cy="182691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G6 LB1 bilden mithilfe von Quellen und Darstellungen einfache historische Narrationen, ggf. auch mit gestalterisch-kreativem Anspruch, wie z. B. </a:t>
            </a:r>
            <a:r>
              <a:rPr lang="de-DE" sz="2000" b="1" dirty="0">
                <a:latin typeface="Calibri" panose="020F0502020204030204" pitchFamily="34" charset="0"/>
                <a:ea typeface="Calibri" panose="020F0502020204030204" pitchFamily="34" charset="0"/>
                <a:cs typeface="Calibri" panose="020F0502020204030204" pitchFamily="34" charset="0"/>
              </a:rPr>
              <a:t>Comic, </a:t>
            </a:r>
            <a:r>
              <a:rPr lang="de-DE" sz="2000" dirty="0">
                <a:latin typeface="Calibri" panose="020F0502020204030204" pitchFamily="34" charset="0"/>
                <a:ea typeface="Calibri" panose="020F0502020204030204" pitchFamily="34" charset="0"/>
                <a:cs typeface="Calibri" panose="020F0502020204030204" pitchFamily="34" charset="0"/>
              </a:rPr>
              <a:t>Rekonstruktionsbild, Dialog, Rollenspiel, Erzählung.</a:t>
            </a:r>
          </a:p>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G7 LB1 … bilden historische Narrationen, ggf. mit gestalterisch-kreativem Anspruch (z. B. </a:t>
            </a:r>
            <a:r>
              <a:rPr lang="de-DE" sz="2000" b="1" dirty="0">
                <a:latin typeface="Calibri" panose="020F0502020204030204" pitchFamily="34" charset="0"/>
                <a:ea typeface="Calibri" panose="020F0502020204030204" pitchFamily="34" charset="0"/>
                <a:cs typeface="Calibri" panose="020F0502020204030204" pitchFamily="34" charset="0"/>
              </a:rPr>
              <a:t>Comic</a:t>
            </a:r>
            <a:r>
              <a:rPr lang="de-DE" sz="2000" dirty="0">
                <a:latin typeface="Calibri" panose="020F0502020204030204" pitchFamily="34" charset="0"/>
                <a:ea typeface="Calibri" panose="020F0502020204030204" pitchFamily="34" charset="0"/>
                <a:cs typeface="Calibri" panose="020F0502020204030204" pitchFamily="34" charset="0"/>
              </a:rPr>
              <a:t>, Rekonstruktionsbild, Hörspielskript), …</a:t>
            </a:r>
          </a:p>
        </p:txBody>
      </p:sp>
      <p:sp>
        <p:nvSpPr>
          <p:cNvPr id="10" name="Textfeld 9">
            <a:extLst>
              <a:ext uri="{FF2B5EF4-FFF2-40B4-BE49-F238E27FC236}">
                <a16:creationId xmlns:a16="http://schemas.microsoft.com/office/drawing/2014/main" id="{E6F37C8D-C530-068B-4E59-D27749C69069}"/>
              </a:ext>
            </a:extLst>
          </p:cNvPr>
          <p:cNvSpPr txBox="1"/>
          <p:nvPr/>
        </p:nvSpPr>
        <p:spPr bwMode="auto">
          <a:xfrm>
            <a:off x="496040" y="1994099"/>
            <a:ext cx="4572000"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LehrplanPlus</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Die Schülerinnen und Schüler</a:t>
            </a:r>
          </a:p>
        </p:txBody>
      </p:sp>
    </p:spTree>
    <p:extLst>
      <p:ext uri="{BB962C8B-B14F-4D97-AF65-F5344CB8AC3E}">
        <p14:creationId xmlns:p14="http://schemas.microsoft.com/office/powerpoint/2010/main" val="1079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495589" y="2865935"/>
            <a:ext cx="7851805" cy="252376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de-DE" sz="2000" dirty="0"/>
              <a:t>Eine auf Quellen/wissenschaftlichen Texten basierende Aneinanderreihung von Bildern zu einem geschichtlichen Thema.</a:t>
            </a:r>
          </a:p>
          <a:p>
            <a:pPr marL="285750" indent="-285750">
              <a:buFont typeface="Arial" panose="020B0604020202020204" pitchFamily="34" charset="0"/>
              <a:buChar char="•"/>
            </a:pPr>
            <a:r>
              <a:rPr lang="de-DE" sz="2000" dirty="0"/>
              <a:t>Enthält Textelemente/Denk- und Sprechblasen</a:t>
            </a:r>
          </a:p>
          <a:p>
            <a:pPr marL="285750" indent="-285750">
              <a:buFont typeface="Arial" panose="020B0604020202020204" pitchFamily="34" charset="0"/>
              <a:buChar char="•"/>
            </a:pPr>
            <a:r>
              <a:rPr lang="de-DE" sz="2000" dirty="0"/>
              <a:t>Eignet sich, um Verläufe/Entwicklungen darzustellen</a:t>
            </a:r>
          </a:p>
          <a:p>
            <a:pPr marL="285750" indent="-285750">
              <a:buFont typeface="Arial" panose="020B0604020202020204" pitchFamily="34" charset="0"/>
              <a:buChar char="•"/>
            </a:pPr>
            <a:r>
              <a:rPr lang="de-DE" sz="2000" dirty="0"/>
              <a:t>Eignet sich, ein Ereignis multiperspektivisch zu beleuchten</a:t>
            </a:r>
          </a:p>
          <a:p>
            <a:pPr marL="285750" indent="-285750">
              <a:buFont typeface="Arial" panose="020B0604020202020204" pitchFamily="34" charset="0"/>
              <a:buChar char="•"/>
            </a:pPr>
            <a:r>
              <a:rPr lang="de-DE" sz="2000" dirty="0"/>
              <a:t>Dienen der Zusammenfassung, Elementarisierung und Reduktion</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endParaRPr lang="de-DE" dirty="0"/>
          </a:p>
        </p:txBody>
      </p:sp>
      <p:sp>
        <p:nvSpPr>
          <p:cNvPr id="4" name="Textfeld 3">
            <a:extLst>
              <a:ext uri="{FF2B5EF4-FFF2-40B4-BE49-F238E27FC236}">
                <a16:creationId xmlns:a16="http://schemas.microsoft.com/office/drawing/2014/main" id="{AB0EA7C0-8FAF-F215-31F1-032BE85C1D24}"/>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Begriffsklärung und Kompetenzen</a:t>
            </a:r>
            <a:r>
              <a:rPr lang="de-DE" sz="2400" dirty="0">
                <a:latin typeface="Calibri" panose="020F0502020204030204" pitchFamily="34" charset="0"/>
                <a:ea typeface="Times New Roman" panose="02020603050405020304" pitchFamily="18" charset="0"/>
                <a:cs typeface="Calibri" panose="020F0502020204030204" pitchFamily="34" charset="0"/>
              </a:rPr>
              <a:t> „Comic“</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5614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Didaktische/Methodische Begründung</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AB0EA7C0-8FAF-F215-31F1-032BE85C1D24}"/>
              </a:ext>
            </a:extLst>
          </p:cNvPr>
          <p:cNvSpPr txBox="1"/>
          <p:nvPr/>
        </p:nvSpPr>
        <p:spPr bwMode="auto">
          <a:xfrm>
            <a:off x="476558" y="1862488"/>
            <a:ext cx="7388328" cy="47000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de-DE" sz="2400" b="1" dirty="0">
                <a:latin typeface="Calibri" panose="020F0502020204030204" pitchFamily="34" charset="0"/>
                <a:ea typeface="Times New Roman" panose="02020603050405020304" pitchFamily="18" charset="0"/>
                <a:cs typeface="Calibri" panose="020F0502020204030204" pitchFamily="34" charset="0"/>
              </a:rPr>
              <a:t>Vorgehensweise</a:t>
            </a:r>
            <a:r>
              <a:rPr lang="de-DE" sz="2400" dirty="0">
                <a:latin typeface="Calibri" panose="020F0502020204030204" pitchFamily="34" charset="0"/>
                <a:ea typeface="Times New Roman" panose="02020603050405020304" pitchFamily="18" charset="0"/>
                <a:cs typeface="Calibri" panose="020F0502020204030204" pitchFamily="34" charset="0"/>
              </a:rPr>
              <a:t> „Comic“</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feld 7">
            <a:extLst>
              <a:ext uri="{FF2B5EF4-FFF2-40B4-BE49-F238E27FC236}">
                <a16:creationId xmlns:a16="http://schemas.microsoft.com/office/drawing/2014/main" id="{B3112606-62FC-4B1A-A474-596EAB59C6B7}"/>
              </a:ext>
            </a:extLst>
          </p:cNvPr>
          <p:cNvSpPr txBox="1"/>
          <p:nvPr/>
        </p:nvSpPr>
        <p:spPr bwMode="auto">
          <a:xfrm>
            <a:off x="333209" y="2768890"/>
            <a:ext cx="7675025" cy="224676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285750" indent="-285750">
              <a:buFont typeface="Arial" panose="020B0604020202020204" pitchFamily="34" charset="0"/>
              <a:buChar char="•"/>
            </a:pPr>
            <a:r>
              <a:rPr lang="de-DE" sz="2000" b="1" dirty="0"/>
              <a:t>Wissen zum Thema sammeln: </a:t>
            </a:r>
            <a:r>
              <a:rPr lang="de-DE" sz="2000" dirty="0"/>
              <a:t>freie/geleitete Recherche oder am Ende einer Lerneinheit</a:t>
            </a:r>
          </a:p>
          <a:p>
            <a:pPr marL="285750" indent="-285750">
              <a:buFont typeface="Arial" panose="020B0604020202020204" pitchFamily="34" charset="0"/>
              <a:buChar char="•"/>
            </a:pPr>
            <a:r>
              <a:rPr lang="de-DE" sz="2000" b="1" dirty="0"/>
              <a:t>Erzählung entwickeln: </a:t>
            </a:r>
            <a:r>
              <a:rPr lang="de-DE" sz="2000" dirty="0"/>
              <a:t>einen logischen und chronologischen Zusammenhang erstellen</a:t>
            </a:r>
          </a:p>
          <a:p>
            <a:pPr marL="285750" indent="-285750">
              <a:buFont typeface="Arial" panose="020B0604020202020204" pitchFamily="34" charset="0"/>
              <a:buChar char="•"/>
            </a:pPr>
            <a:r>
              <a:rPr lang="de-DE" sz="2000" b="1" dirty="0"/>
              <a:t>Anzahl der Bilder festlegen: </a:t>
            </a:r>
            <a:r>
              <a:rPr lang="de-DE" sz="2000" dirty="0"/>
              <a:t>Handlung in kleine Abschnitte einteilen</a:t>
            </a:r>
          </a:p>
          <a:p>
            <a:pPr marL="285750" indent="-285750">
              <a:buFont typeface="Arial" panose="020B0604020202020204" pitchFamily="34" charset="0"/>
              <a:buChar char="•"/>
            </a:pPr>
            <a:r>
              <a:rPr lang="de-DE" sz="2000" b="1" dirty="0"/>
              <a:t>Comic erstellen: </a:t>
            </a:r>
            <a:r>
              <a:rPr lang="de-DE" sz="2000" dirty="0"/>
              <a:t>zu den Bildern Sprech- und Denkblasen / Überschriften / kurze Texte</a:t>
            </a:r>
          </a:p>
        </p:txBody>
      </p:sp>
    </p:spTree>
    <p:extLst>
      <p:ext uri="{BB962C8B-B14F-4D97-AF65-F5344CB8AC3E}">
        <p14:creationId xmlns:p14="http://schemas.microsoft.com/office/powerpoint/2010/main" val="5941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cap="small" dirty="0"/>
              <a:t>Links</a:t>
            </a:r>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6" name="Textfeld 5">
            <a:extLst>
              <a:ext uri="{FF2B5EF4-FFF2-40B4-BE49-F238E27FC236}">
                <a16:creationId xmlns:a16="http://schemas.microsoft.com/office/drawing/2014/main" id="{43E939C0-0DFC-8C05-884A-45A995BD2D58}"/>
              </a:ext>
            </a:extLst>
          </p:cNvPr>
          <p:cNvSpPr txBox="1"/>
          <p:nvPr/>
        </p:nvSpPr>
        <p:spPr bwMode="auto">
          <a:xfrm>
            <a:off x="860654" y="2806781"/>
            <a:ext cx="7851805" cy="430887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marL="285750" indent="-285750">
              <a:buFont typeface="Arial" panose="020B0604020202020204" pitchFamily="34" charset="0"/>
              <a:buChar char="•"/>
            </a:pPr>
            <a:r>
              <a:rPr lang="it-IT" sz="3200" dirty="0">
                <a:hlinkClick r:id="rId3"/>
              </a:rPr>
              <a:t>https://bookcreator.com/</a:t>
            </a:r>
            <a:endParaRPr lang="it-IT" sz="3200" dirty="0"/>
          </a:p>
          <a:p>
            <a:pPr marL="285750" indent="-285750">
              <a:buFont typeface="Arial" panose="020B0604020202020204" pitchFamily="34" charset="0"/>
              <a:buChar char="•"/>
            </a:pPr>
            <a:r>
              <a:rPr lang="it-IT" sz="3200" dirty="0">
                <a:hlinkClick r:id="rId4"/>
              </a:rPr>
              <a:t>https://www.storyboardthat.com/de</a:t>
            </a:r>
            <a:endParaRPr lang="it-IT" sz="3200" dirty="0"/>
          </a:p>
          <a:p>
            <a:pPr marL="285750" indent="-285750">
              <a:buFont typeface="Arial" panose="020B0604020202020204" pitchFamily="34" charset="0"/>
              <a:buChar char="•"/>
            </a:pPr>
            <a:r>
              <a:rPr lang="it-IT" sz="3200" dirty="0">
                <a:hlinkClick r:id="rId5"/>
              </a:rPr>
              <a:t>https://www.canva.com/</a:t>
            </a:r>
            <a:endParaRPr lang="it-IT" sz="3200" dirty="0"/>
          </a:p>
          <a:p>
            <a:pPr marL="285750" indent="-285750">
              <a:buFont typeface="Arial" panose="020B0604020202020204" pitchFamily="34" charset="0"/>
              <a:buChar char="•"/>
            </a:pPr>
            <a:r>
              <a:rPr lang="it-IT" sz="3200" dirty="0">
                <a:hlinkClick r:id="rId6"/>
              </a:rPr>
              <a:t>https://creately.com/de/usage/comic-streifenhersteller/</a:t>
            </a:r>
            <a:endParaRPr lang="it-IT" sz="3200" dirty="0"/>
          </a:p>
          <a:p>
            <a:pPr marL="285750" indent="-285750">
              <a:buFont typeface="Arial" panose="020B0604020202020204" pitchFamily="34" charset="0"/>
              <a:buChar char="•"/>
            </a:pPr>
            <a:r>
              <a:rPr lang="it-IT" sz="3200" dirty="0">
                <a:hlinkClick r:id="rId7"/>
              </a:rPr>
              <a:t>https://comic.playmobil.com/#/</a:t>
            </a:r>
            <a:endParaRPr lang="it-IT" sz="3200" dirty="0"/>
          </a:p>
          <a:p>
            <a:pPr marL="285750" indent="-285750">
              <a:buFont typeface="Arial" panose="020B0604020202020204" pitchFamily="34" charset="0"/>
              <a:buChar char="•"/>
            </a:pPr>
            <a:r>
              <a:rPr lang="it-IT" sz="3200" dirty="0"/>
              <a:t>…</a:t>
            </a:r>
            <a:endParaRPr lang="de-DE" sz="3200" dirty="0"/>
          </a:p>
          <a:p>
            <a:pPr marL="285750" indent="-285750">
              <a:buFont typeface="Arial" panose="020B0604020202020204" pitchFamily="34" charset="0"/>
              <a:buChar char="•"/>
            </a:pPr>
            <a:endParaRPr lang="de-DE" sz="3200" dirty="0"/>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3460058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671851"/>
          </a:xfrm>
          <a:prstGeom prst="rect">
            <a:avLst/>
          </a:prstGeom>
          <a:ln w="12700">
            <a:miter lim="400000"/>
          </a:ln>
        </p:spPr>
        <p:txBody>
          <a:bodyPr wrap="square" lIns="45719" rIns="45719">
            <a:spAutoFit/>
          </a:bodyPr>
          <a:lstStyle/>
          <a:p>
            <a:pPr marL="0" marR="0" lvl="0" indent="0" algn="l" defTabSz="914400" eaLnBrk="1" fontAlgn="auto" latinLnBrk="0" hangingPunct="1">
              <a:lnSpc>
                <a:spcPct val="150000"/>
              </a:lnSpc>
              <a:spcBef>
                <a:spcPts val="0"/>
              </a:spcBef>
              <a:spcAft>
                <a:spcPts val="0"/>
              </a:spcAft>
              <a:buClrTx/>
              <a:buSzTx/>
              <a:buFontTx/>
              <a:buNone/>
              <a:tabLst/>
              <a:defRPr sz="2400" b="1"/>
            </a:pPr>
            <a:r>
              <a:rPr kumimoji="0" lang="de-DE" sz="2800" b="1" i="0" u="none" strike="noStrike" kern="0" cap="none" spc="0" normalizeH="0" baseline="0" noProof="0" dirty="0">
                <a:ln>
                  <a:noFill/>
                </a:ln>
                <a:solidFill>
                  <a:srgbClr val="000000"/>
                </a:solidFill>
                <a:effectLst/>
                <a:uLnTx/>
                <a:uFillTx/>
                <a:latin typeface="Calibri"/>
                <a:cs typeface="Calibri"/>
              </a:rPr>
              <a:t>Quellenangaben</a:t>
            </a:r>
            <a:endParaRPr kumimoji="0" lang="de-DE" sz="2800" b="1" i="0" u="none" strike="noStrike" kern="0" cap="small" spc="0" normalizeH="0" baseline="0" noProof="0" dirty="0">
              <a:ln>
                <a:noFill/>
              </a:ln>
              <a:solidFill>
                <a:srgbClr val="000000"/>
              </a:solidFill>
              <a:effectLst/>
              <a:uLnTx/>
              <a:uFillTx/>
              <a:latin typeface="Calibri"/>
              <a:cs typeface="Calibri"/>
            </a:endParaRPr>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Make</a:t>
            </a:r>
            <a:r>
              <a:rPr kumimoji="0" lang="de-DE" sz="1800" b="0" i="0" u="none" strike="noStrike" kern="0" cap="none" spc="0" normalizeH="0" baseline="0" noProof="0" dirty="0">
                <a:ln>
                  <a:noFill/>
                </a:ln>
                <a:solidFill>
                  <a:srgbClr val="339966"/>
                </a:solidFill>
                <a:effectLst/>
                <a:uLnTx/>
                <a:uFillTx/>
                <a:latin typeface="Calibri"/>
                <a:cs typeface="Calibri"/>
              </a:rPr>
              <a:t> </a:t>
            </a:r>
            <a:r>
              <a:rPr kumimoji="0" lang="de-DE" sz="1800" b="0" i="0" u="none" strike="noStrike" kern="0" cap="none" spc="0" normalizeH="0" baseline="0" noProof="0" dirty="0" err="1">
                <a:ln>
                  <a:noFill/>
                </a:ln>
                <a:solidFill>
                  <a:srgbClr val="339966"/>
                </a:solidFill>
                <a:effectLst/>
                <a:uLnTx/>
                <a:uFillTx/>
                <a:latin typeface="Calibri"/>
                <a:cs typeface="Calibri"/>
              </a:rPr>
              <a:t>it</a:t>
            </a:r>
            <a:r>
              <a:rPr kumimoji="0" lang="de-DE" sz="1800" b="0" i="0" u="none" strike="noStrike" kern="0" cap="none" spc="0" normalizeH="0" baseline="0" noProof="0" dirty="0">
                <a:ln>
                  <a:noFill/>
                </a:ln>
                <a:solidFill>
                  <a:srgbClr val="339966"/>
                </a:solidFill>
                <a:effectLst/>
                <a:uLnTx/>
                <a:uFillTx/>
                <a:latin typeface="Calibri"/>
                <a:cs typeface="Calibri"/>
              </a:rPr>
              <a:t> happen – bilingualer Unterricht im Fach Geschichte</a:t>
            </a:r>
            <a:endParaRPr kumimoji="0" sz="1800" b="0" i="0" u="none" strike="noStrike" kern="0" cap="none" spc="0" normalizeH="0" baseline="0" noProof="0" dirty="0">
              <a:ln>
                <a:noFill/>
              </a:ln>
              <a:solidFill>
                <a:srgbClr val="000000"/>
              </a:solidFill>
              <a:effectLst/>
              <a:uLnTx/>
              <a:uFillTx/>
              <a:latin typeface="Calibri"/>
              <a:cs typeface="Calibri"/>
            </a:endParaRPr>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graphicFrame>
        <p:nvGraphicFramePr>
          <p:cNvPr id="8" name="Tabelle 7">
            <a:extLst>
              <a:ext uri="{FF2B5EF4-FFF2-40B4-BE49-F238E27FC236}">
                <a16:creationId xmlns:a16="http://schemas.microsoft.com/office/drawing/2014/main" id="{66F748CB-8C2D-CFA6-62DD-15B418C6F26A}"/>
              </a:ext>
            </a:extLst>
          </p:cNvPr>
          <p:cNvGraphicFramePr>
            <a:graphicFrameLocks noGrp="1"/>
          </p:cNvGraphicFramePr>
          <p:nvPr>
            <p:extLst>
              <p:ext uri="{D42A27DB-BD31-4B8C-83A1-F6EECF244321}">
                <p14:modId xmlns:p14="http://schemas.microsoft.com/office/powerpoint/2010/main" val="3849677751"/>
              </p:ext>
            </p:extLst>
          </p:nvPr>
        </p:nvGraphicFramePr>
        <p:xfrm>
          <a:off x="611560" y="2118417"/>
          <a:ext cx="7272808" cy="3261360"/>
        </p:xfrm>
        <a:graphic>
          <a:graphicData uri="http://schemas.openxmlformats.org/drawingml/2006/table">
            <a:tbl>
              <a:tblPr firstRow="1" bandRow="1">
                <a:tableStyleId>{B2BE4F85-BF09-0AD3-12C2-011C963F1C55}</a:tableStyleId>
              </a:tblPr>
              <a:tblGrid>
                <a:gridCol w="1872208">
                  <a:extLst>
                    <a:ext uri="{9D8B030D-6E8A-4147-A177-3AD203B41FA5}">
                      <a16:colId xmlns:a16="http://schemas.microsoft.com/office/drawing/2014/main" val="2823572612"/>
                    </a:ext>
                  </a:extLst>
                </a:gridCol>
                <a:gridCol w="5400600">
                  <a:extLst>
                    <a:ext uri="{9D8B030D-6E8A-4147-A177-3AD203B41FA5}">
                      <a16:colId xmlns:a16="http://schemas.microsoft.com/office/drawing/2014/main" val="1761330175"/>
                    </a:ext>
                  </a:extLst>
                </a:gridCol>
              </a:tblGrid>
              <a:tr h="370840">
                <a:tc>
                  <a:txBody>
                    <a:bodyPr/>
                    <a:lstStyle/>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de-DE" dirty="0"/>
                        <a:t>https://upload.wikimedia.org/wikipedia/commons/1/10/Hinrichtung_Ludwig_des_XVI.png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8992260"/>
                  </a:ext>
                </a:extLst>
              </a:tr>
              <a:tr h="370840">
                <a:tc>
                  <a:txBody>
                    <a:bodyPr/>
                    <a:lstStyle/>
                    <a:p>
                      <a:endParaRPr lang="de-DE" dirty="0"/>
                    </a:p>
                    <a:p>
                      <a:endParaRPr lang="de-DE" dirty="0"/>
                    </a:p>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de-DE" dirty="0"/>
                        <a:t>https://upload.wikimedia.org/wikipedia/commons/9/95/Luis_XVI_%28Callet%29.jpg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814813"/>
                  </a:ext>
                </a:extLst>
              </a:tr>
              <a:tr h="370840">
                <a:tc>
                  <a:txBody>
                    <a:bodyPr/>
                    <a:lstStyle/>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de-DE" dirty="0"/>
                        <a:t>https://upload.wikimedia.org/wikipedia/commons/0/0f/109B%C3%A4uerliche_Abgaben.jpg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7922295"/>
                  </a:ext>
                </a:extLst>
              </a:tr>
            </a:tbl>
          </a:graphicData>
        </a:graphic>
      </p:graphicFrame>
      <p:pic>
        <p:nvPicPr>
          <p:cNvPr id="9" name="Grafik 8">
            <a:extLst>
              <a:ext uri="{FF2B5EF4-FFF2-40B4-BE49-F238E27FC236}">
                <a16:creationId xmlns:a16="http://schemas.microsoft.com/office/drawing/2014/main" id="{90E32CB3-8014-DF7E-CAB0-ADF5B52013C2}"/>
              </a:ext>
            </a:extLst>
          </p:cNvPr>
          <p:cNvPicPr>
            <a:picLocks noChangeAspect="1"/>
          </p:cNvPicPr>
          <p:nvPr/>
        </p:nvPicPr>
        <p:blipFill>
          <a:blip r:embed="rId3"/>
          <a:stretch>
            <a:fillRect/>
          </a:stretch>
        </p:blipFill>
        <p:spPr bwMode="auto">
          <a:xfrm>
            <a:off x="755577" y="2184019"/>
            <a:ext cx="1224136" cy="793535"/>
          </a:xfrm>
          <a:prstGeom prst="rect">
            <a:avLst/>
          </a:prstGeom>
        </p:spPr>
      </p:pic>
      <p:pic>
        <p:nvPicPr>
          <p:cNvPr id="11" name="Grafik 10">
            <a:extLst>
              <a:ext uri="{FF2B5EF4-FFF2-40B4-BE49-F238E27FC236}">
                <a16:creationId xmlns:a16="http://schemas.microsoft.com/office/drawing/2014/main" id="{0398FC6F-97E7-2378-C146-A882590FE30A}"/>
              </a:ext>
            </a:extLst>
          </p:cNvPr>
          <p:cNvPicPr>
            <a:picLocks noChangeAspect="1"/>
          </p:cNvPicPr>
          <p:nvPr/>
        </p:nvPicPr>
        <p:blipFill>
          <a:blip r:embed="rId4"/>
          <a:stretch>
            <a:fillRect/>
          </a:stretch>
        </p:blipFill>
        <p:spPr bwMode="auto">
          <a:xfrm>
            <a:off x="755576" y="3136262"/>
            <a:ext cx="839412" cy="1170387"/>
          </a:xfrm>
          <a:prstGeom prst="rect">
            <a:avLst/>
          </a:prstGeom>
        </p:spPr>
      </p:pic>
      <p:pic>
        <p:nvPicPr>
          <p:cNvPr id="12" name="Grafik 11">
            <a:extLst>
              <a:ext uri="{FF2B5EF4-FFF2-40B4-BE49-F238E27FC236}">
                <a16:creationId xmlns:a16="http://schemas.microsoft.com/office/drawing/2014/main" id="{689073DF-1918-AECE-5964-6AF880617313}"/>
              </a:ext>
            </a:extLst>
          </p:cNvPr>
          <p:cNvPicPr>
            <a:picLocks noChangeAspect="1"/>
          </p:cNvPicPr>
          <p:nvPr/>
        </p:nvPicPr>
        <p:blipFill>
          <a:blip r:embed="rId5"/>
          <a:stretch>
            <a:fillRect/>
          </a:stretch>
        </p:blipFill>
        <p:spPr>
          <a:xfrm>
            <a:off x="653478" y="4547173"/>
            <a:ext cx="1043608" cy="704121"/>
          </a:xfrm>
          <a:prstGeom prst="rect">
            <a:avLst/>
          </a:prstGeom>
        </p:spPr>
      </p:pic>
    </p:spTree>
    <p:extLst>
      <p:ext uri="{BB962C8B-B14F-4D97-AF65-F5344CB8AC3E}">
        <p14:creationId xmlns:p14="http://schemas.microsoft.com/office/powerpoint/2010/main" val="3067718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Rechteck 2"/>
          <p:cNvSpPr/>
          <p:nvPr/>
        </p:nvSpPr>
        <p:spPr bwMode="auto">
          <a:xfrm>
            <a:off x="755373" y="1878901"/>
            <a:ext cx="6912768" cy="349431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defRPr/>
            </a:pPr>
            <a:r>
              <a:rPr lang="de-DE" sz="3600" b="1"/>
              <a:t>Fragen, Wünsche, Anregungen?</a:t>
            </a:r>
            <a:endParaRPr/>
          </a:p>
          <a:p>
            <a:pPr algn="ctr">
              <a:defRPr/>
            </a:pPr>
            <a:endParaRPr lang="de-DE" sz="3600" b="1"/>
          </a:p>
          <a:p>
            <a:pPr algn="ctr">
              <a:defRPr/>
            </a:pPr>
            <a:endParaRPr lang="de-DE" sz="3600" b="1"/>
          </a:p>
        </p:txBody>
      </p:sp>
      <p:pic>
        <p:nvPicPr>
          <p:cNvPr id="7" name="Picture 2" descr="C:\Users\di36pir\Filr\Meine Dateien\AK_BILI\08_PORTAL_NEU NEU\00_bildchen\bili-guru\01_IMG_6870_weiß_cut.jpg"/>
          <p:cNvPicPr>
            <a:picLocks noChangeAspect="1" noChangeArrowheads="1"/>
          </p:cNvPicPr>
          <p:nvPr/>
        </p:nvPicPr>
        <p:blipFill>
          <a:blip r:embed="rId2"/>
          <a:stretch/>
        </p:blipFill>
        <p:spPr bwMode="auto">
          <a:xfrm>
            <a:off x="2599793" y="3645024"/>
            <a:ext cx="3327320" cy="1495131"/>
          </a:xfrm>
          <a:prstGeom prst="rect">
            <a:avLst/>
          </a:prstGeom>
          <a:noFill/>
        </p:spPr>
      </p:pic>
      <p:sp>
        <p:nvSpPr>
          <p:cNvPr id="5" name="Textfeld 7">
            <a:extLst>
              <a:ext uri="{FF2B5EF4-FFF2-40B4-BE49-F238E27FC236}">
                <a16:creationId xmlns:a16="http://schemas.microsoft.com/office/drawing/2014/main" id="{54FD110A-F470-5147-C028-373067B3F560}"/>
              </a:ext>
            </a:extLst>
          </p:cNvPr>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sp>
        <p:nvSpPr>
          <p:cNvPr id="9" name="Titel 1">
            <a:extLst>
              <a:ext uri="{FF2B5EF4-FFF2-40B4-BE49-F238E27FC236}">
                <a16:creationId xmlns:a16="http://schemas.microsoft.com/office/drawing/2014/main" id="{0A6257C8-EC8E-4C92-814B-382C9A7C600D}"/>
              </a:ext>
            </a:extLst>
          </p:cNvPr>
          <p:cNvSpPr txBox="1">
            <a:spLocks/>
          </p:cNvSpPr>
          <p:nvPr/>
        </p:nvSpPr>
        <p:spPr bwMode="auto">
          <a:xfrm rot="5400000">
            <a:off x="5892499" y="3415629"/>
            <a:ext cx="5616625" cy="504056"/>
          </a:xfrm>
          <a:prstGeom prst="rect">
            <a:avLst/>
          </a:prstGeom>
          <a:solidFill>
            <a:schemeClr val="tx2">
              <a:lumMod val="20000"/>
              <a:lumOff val="80000"/>
            </a:schemeClr>
          </a:solidFill>
          <a:ln w="12700">
            <a:miter lim="400000"/>
          </a:ln>
        </p:spPr>
        <p:txBody>
          <a:bodyPr lIns="45719" rIns="45719"/>
          <a:lst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a:lstStyle>
          <a:p>
            <a:pPr algn="ctr">
              <a:defRPr/>
            </a:pPr>
            <a:r>
              <a:rPr lang="de-DE" sz="2400" b="1" cap="small" dirty="0">
                <a:solidFill>
                  <a:srgbClr val="000000"/>
                </a:solidFill>
              </a:rPr>
              <a:t>C.</a:t>
            </a:r>
            <a:r>
              <a:rPr lang="de-DE" sz="2400" cap="small" dirty="0">
                <a:solidFill>
                  <a:srgbClr val="000000"/>
                </a:solidFill>
              </a:rPr>
              <a:t> Fragen, Wünsche, Anregungen</a:t>
            </a:r>
            <a:endParaRPr lang="de-DE" sz="1800" cap="small"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txBox="1"/>
          <p:nvPr/>
        </p:nvSpPr>
        <p:spPr bwMode="auto">
          <a:xfrm>
            <a:off x="8501282" y="765067"/>
            <a:ext cx="523218"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algn="ctr">
              <a:defRPr/>
            </a:pPr>
            <a:r>
              <a:rPr lang="de-DE" dirty="0" err="1">
                <a:solidFill>
                  <a:schemeClr val="tx1"/>
                </a:solidFill>
              </a:rPr>
              <a:t>Kontakt</a:t>
            </a:r>
            <a:r>
              <a:rPr lang="de-DE" dirty="0" err="1">
                <a:solidFill>
                  <a:schemeClr val="bg1">
                    <a:lumMod val="95000"/>
                  </a:schemeClr>
                </a:solidFill>
              </a:rPr>
              <a:t>C</a:t>
            </a:r>
            <a:endParaRPr lang="de-DE" sz="1000" dirty="0">
              <a:solidFill>
                <a:schemeClr val="bg1">
                  <a:lumMod val="95000"/>
                </a:schemeClr>
              </a:solidFill>
            </a:endParaRPr>
          </a:p>
          <a:p>
            <a:pPr algn="ctr">
              <a:defRPr/>
            </a:pPr>
            <a:endParaRPr lang="de-DE" sz="1000" dirty="0"/>
          </a:p>
        </p:txBody>
      </p:sp>
      <p:pic>
        <p:nvPicPr>
          <p:cNvPr id="5" name="Picture 3"/>
          <p:cNvPicPr>
            <a:picLocks noChangeAspect="1" noChangeArrowheads="1"/>
          </p:cNvPicPr>
          <p:nvPr/>
        </p:nvPicPr>
        <p:blipFill>
          <a:blip r:embed="rId2"/>
          <a:stretch/>
        </p:blipFill>
        <p:spPr bwMode="auto">
          <a:xfrm>
            <a:off x="755576" y="3874858"/>
            <a:ext cx="1679229" cy="1854786"/>
          </a:xfrm>
          <a:prstGeom prst="rect">
            <a:avLst/>
          </a:prstGeom>
          <a:noFill/>
          <a:ln>
            <a:noFill/>
          </a:ln>
          <a:effectLst/>
        </p:spPr>
      </p:pic>
      <p:sp>
        <p:nvSpPr>
          <p:cNvPr id="6" name="Textfeld 10"/>
          <p:cNvSpPr txBox="1"/>
          <p:nvPr/>
        </p:nvSpPr>
        <p:spPr bwMode="auto">
          <a:xfrm>
            <a:off x="2834023" y="4293096"/>
            <a:ext cx="3259566" cy="132343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lvl="0">
              <a:defRPr sz="1600">
                <a:solidFill>
                  <a:srgbClr val="A6A6A6"/>
                </a:solidFill>
              </a:defRPr>
            </a:pPr>
            <a:r>
              <a:rPr lang="de-DE" sz="2000" dirty="0" err="1">
                <a:solidFill>
                  <a:srgbClr val="339966"/>
                </a:solidFill>
              </a:rPr>
              <a:t>StR</a:t>
            </a:r>
            <a:r>
              <a:rPr lang="de-DE" sz="2000" dirty="0">
                <a:solidFill>
                  <a:srgbClr val="339966"/>
                </a:solidFill>
              </a:rPr>
              <a:t>(RS) Manuel Erben</a:t>
            </a:r>
            <a:endParaRPr lang="de-DE" sz="2000" dirty="0">
              <a:solidFill>
                <a:srgbClr val="339966"/>
              </a:solidFill>
              <a:ea typeface="Verdana"/>
              <a:cs typeface="Verdana"/>
            </a:endParaRPr>
          </a:p>
          <a:p>
            <a:pPr lvl="0">
              <a:defRPr sz="1600">
                <a:solidFill>
                  <a:srgbClr val="A6A6A6"/>
                </a:solidFill>
              </a:defRPr>
            </a:pPr>
            <a:r>
              <a:rPr lang="de-DE" sz="2000" dirty="0">
                <a:solidFill>
                  <a:srgbClr val="339966"/>
                </a:solidFill>
              </a:rPr>
              <a:t>Arbeitskreis Bilingual am ISB</a:t>
            </a:r>
            <a:br>
              <a:rPr lang="de-DE" sz="2000" dirty="0">
                <a:solidFill>
                  <a:srgbClr val="339966"/>
                </a:solidFill>
              </a:rPr>
            </a:br>
            <a:r>
              <a:rPr lang="de-DE" sz="2000" dirty="0">
                <a:solidFill>
                  <a:srgbClr val="339966"/>
                </a:solidFill>
              </a:rPr>
              <a:t>erb@rs-heilsbronn.de</a:t>
            </a:r>
          </a:p>
          <a:p>
            <a:pPr lvl="0">
              <a:defRPr sz="1600">
                <a:solidFill>
                  <a:srgbClr val="A6A6A6"/>
                </a:solidFill>
              </a:defRPr>
            </a:pPr>
            <a:endParaRPr lang="de-DE" sz="2000" u="sng" dirty="0">
              <a:solidFill>
                <a:srgbClr val="009999"/>
              </a:solidFill>
            </a:endParaRPr>
          </a:p>
        </p:txBody>
      </p:sp>
      <p:sp>
        <p:nvSpPr>
          <p:cNvPr id="8" name="Rechteck 12"/>
          <p:cNvSpPr/>
          <p:nvPr/>
        </p:nvSpPr>
        <p:spPr bwMode="auto">
          <a:xfrm>
            <a:off x="827584" y="1916832"/>
            <a:ext cx="6912768" cy="157484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defRPr/>
            </a:pPr>
            <a:r>
              <a:rPr lang="de-DE" sz="3600" b="1"/>
              <a:t>Vielen Dank für Ihre Aufmerksamkeit!</a:t>
            </a:r>
            <a:endParaRPr/>
          </a:p>
        </p:txBody>
      </p:sp>
      <p:pic>
        <p:nvPicPr>
          <p:cNvPr id="7" name="Grafik 6">
            <a:extLst>
              <a:ext uri="{FF2B5EF4-FFF2-40B4-BE49-F238E27FC236}">
                <a16:creationId xmlns:a16="http://schemas.microsoft.com/office/drawing/2014/main" id="{E0539B19-5C9D-5DA7-7825-AC79B43AABAA}"/>
              </a:ext>
            </a:extLst>
          </p:cNvPr>
          <p:cNvPicPr>
            <a:picLocks noChangeAspect="1"/>
          </p:cNvPicPr>
          <p:nvPr/>
        </p:nvPicPr>
        <p:blipFill>
          <a:blip r:embed="rId3"/>
          <a:stretch>
            <a:fillRect/>
          </a:stretch>
        </p:blipFill>
        <p:spPr>
          <a:xfrm>
            <a:off x="6093589" y="4014254"/>
            <a:ext cx="1691478" cy="1691478"/>
          </a:xfrm>
          <a:prstGeom prst="rect">
            <a:avLst/>
          </a:prstGeom>
        </p:spPr>
      </p:pic>
      <p:sp>
        <p:nvSpPr>
          <p:cNvPr id="9" name="Textfeld 7">
            <a:extLst>
              <a:ext uri="{FF2B5EF4-FFF2-40B4-BE49-F238E27FC236}">
                <a16:creationId xmlns:a16="http://schemas.microsoft.com/office/drawing/2014/main" id="{22D2DC18-48DB-CA94-D98D-C40745058946}"/>
              </a:ext>
            </a:extLst>
          </p:cNvPr>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4" name="Textfeld 3">
            <a:extLst>
              <a:ext uri="{FF2B5EF4-FFF2-40B4-BE49-F238E27FC236}">
                <a16:creationId xmlns:a16="http://schemas.microsoft.com/office/drawing/2014/main" id="{6664CE2A-3906-0C0E-BC45-4E55B7DF2254}"/>
              </a:ext>
            </a:extLst>
          </p:cNvPr>
          <p:cNvSpPr txBox="1"/>
          <p:nvPr/>
        </p:nvSpPr>
        <p:spPr bwMode="auto">
          <a:xfrm>
            <a:off x="496040" y="3165630"/>
            <a:ext cx="7985563" cy="357610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Calibri" panose="020F0502020204030204" pitchFamily="34" charset="0"/>
              </a:rPr>
              <a:t>G8 LB1 … erstellen mithilfe von Beispielen </a:t>
            </a:r>
            <a:r>
              <a:rPr lang="de-DE" sz="2000" b="1" dirty="0">
                <a:latin typeface="Calibri" panose="020F0502020204030204" pitchFamily="34" charset="0"/>
                <a:ea typeface="Calibri" panose="020F0502020204030204" pitchFamily="34" charset="0"/>
                <a:cs typeface="Calibri" panose="020F0502020204030204" pitchFamily="34" charset="0"/>
              </a:rPr>
              <a:t>Schaubilder</a:t>
            </a:r>
            <a:r>
              <a:rPr lang="de-DE" sz="2000" dirty="0">
                <a:latin typeface="Calibri" panose="020F0502020204030204" pitchFamily="34" charset="0"/>
                <a:ea typeface="Calibri" panose="020F0502020204030204" pitchFamily="34" charset="0"/>
                <a:cs typeface="Calibri" panose="020F0502020204030204" pitchFamily="34" charset="0"/>
              </a:rPr>
              <a:t>, analysieren Geschichtskarten und verbalisieren die Aussagen von Statistiken und Diagrammen.</a:t>
            </a:r>
          </a:p>
          <a:p>
            <a:pPr>
              <a:lnSpc>
                <a:spcPct val="107000"/>
              </a:lnSpc>
              <a:spcAft>
                <a:spcPts val="800"/>
              </a:spcAft>
            </a:pPr>
            <a:r>
              <a:rPr lang="de-DE" sz="2000" kern="100" dirty="0">
                <a:effectLst/>
                <a:latin typeface="Calibri" panose="020F0502020204030204" pitchFamily="34" charset="0"/>
                <a:ea typeface="Calibri" panose="020F0502020204030204" pitchFamily="34" charset="0"/>
                <a:cs typeface="Times New Roman" panose="02020603050405020304" pitchFamily="18" charset="0"/>
              </a:rPr>
              <a:t>G9 LB1 … visualisieren geschichtliche Sachverhalte in </a:t>
            </a:r>
            <a:r>
              <a:rPr lang="de-DE" sz="2000" b="1" kern="100" dirty="0">
                <a:effectLst/>
                <a:latin typeface="Calibri" panose="020F0502020204030204" pitchFamily="34" charset="0"/>
                <a:ea typeface="Calibri" panose="020F0502020204030204" pitchFamily="34" charset="0"/>
                <a:cs typeface="Times New Roman" panose="02020603050405020304" pitchFamily="18" charset="0"/>
              </a:rPr>
              <a:t>Schaubildern</a:t>
            </a:r>
            <a:r>
              <a:rPr lang="de-DE" sz="2000" kern="100" dirty="0">
                <a:effectLst/>
                <a:latin typeface="Calibri" panose="020F0502020204030204" pitchFamily="34" charset="0"/>
                <a:ea typeface="Calibri" panose="020F0502020204030204" pitchFamily="34" charset="0"/>
                <a:cs typeface="Times New Roman" panose="02020603050405020304" pitchFamily="18" charset="0"/>
              </a:rPr>
              <a:t>, werten die Aussagen von Geschichtskarten, Statistiken und Diagrammen aus und ergänzen diese durch Informationen aus Quellen und Darstellungen.</a:t>
            </a:r>
          </a:p>
          <a:p>
            <a:pPr>
              <a:lnSpc>
                <a:spcPct val="107000"/>
              </a:lnSpc>
              <a:spcAft>
                <a:spcPts val="800"/>
              </a:spcAft>
            </a:pPr>
            <a:r>
              <a:rPr lang="de-DE" sz="2000" kern="100" dirty="0">
                <a:latin typeface="Calibri" panose="020F0502020204030204" pitchFamily="34" charset="0"/>
                <a:ea typeface="Calibri" panose="020F0502020204030204" pitchFamily="34" charset="0"/>
                <a:cs typeface="Times New Roman" panose="02020603050405020304" pitchFamily="18" charset="0"/>
              </a:rPr>
              <a:t>G10 LB1 … fassen die Ergebnisse ihrer eigenständigen Recherchen in </a:t>
            </a:r>
            <a:r>
              <a:rPr lang="de-DE" sz="2000" b="1" kern="100" dirty="0">
                <a:latin typeface="Calibri" panose="020F0502020204030204" pitchFamily="34" charset="0"/>
                <a:ea typeface="Calibri" panose="020F0502020204030204" pitchFamily="34" charset="0"/>
                <a:cs typeface="Times New Roman" panose="02020603050405020304" pitchFamily="18" charset="0"/>
              </a:rPr>
              <a:t>Schaubildern </a:t>
            </a:r>
            <a:r>
              <a:rPr lang="de-DE" sz="2000" kern="100" dirty="0">
                <a:latin typeface="Calibri" panose="020F0502020204030204" pitchFamily="34" charset="0"/>
                <a:ea typeface="Calibri" panose="020F0502020204030204" pitchFamily="34" charset="0"/>
                <a:cs typeface="Times New Roman" panose="02020603050405020304" pitchFamily="18" charset="0"/>
              </a:rPr>
              <a:t>zusammen und kombinieren dazu die Aussagen von Quellen und Darstellungen selbständig mit Informationen aus Geschichtskarten, Diagrammen und Statistiken.</a:t>
            </a:r>
            <a:endParaRPr lang="de-D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E6F37C8D-C530-068B-4E59-D27749C69069}"/>
              </a:ext>
            </a:extLst>
          </p:cNvPr>
          <p:cNvSpPr txBox="1"/>
          <p:nvPr/>
        </p:nvSpPr>
        <p:spPr bwMode="auto">
          <a:xfrm>
            <a:off x="496040" y="1994099"/>
            <a:ext cx="4572000"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LehrplanPlus</a:t>
            </a:r>
            <a:endPar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Die Schülerinnen und Schüler</a:t>
            </a:r>
          </a:p>
        </p:txBody>
      </p:sp>
    </p:spTree>
    <p:extLst>
      <p:ext uri="{BB962C8B-B14F-4D97-AF65-F5344CB8AC3E}">
        <p14:creationId xmlns:p14="http://schemas.microsoft.com/office/powerpoint/2010/main" val="209948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sp>
        <p:nvSpPr>
          <p:cNvPr id="6" name="Textfeld 5">
            <a:extLst>
              <a:ext uri="{FF2B5EF4-FFF2-40B4-BE49-F238E27FC236}">
                <a16:creationId xmlns:a16="http://schemas.microsoft.com/office/drawing/2014/main" id="{B44F5E0A-CFB1-8711-F478-62001E03B287}"/>
              </a:ext>
            </a:extLst>
          </p:cNvPr>
          <p:cNvSpPr txBox="1"/>
          <p:nvPr/>
        </p:nvSpPr>
        <p:spPr bwMode="auto">
          <a:xfrm>
            <a:off x="6361192" y="6047447"/>
            <a:ext cx="1845178" cy="64633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Georg Heinrich </a:t>
            </a:r>
            <a:r>
              <a:rPr lang="en-US" sz="1200" dirty="0" err="1">
                <a:latin typeface="Calibri" panose="020F0502020204030204" pitchFamily="34" charset="0"/>
                <a:cs typeface="Calibri" panose="020F0502020204030204" pitchFamily="34" charset="0"/>
              </a:rPr>
              <a:t>Sieveking</a:t>
            </a:r>
            <a:r>
              <a:rPr lang="en-US" sz="1200" dirty="0">
                <a:latin typeface="Calibri" panose="020F0502020204030204" pitchFamily="34" charset="0"/>
                <a:cs typeface="Calibri" panose="020F0502020204030204" pitchFamily="34" charset="0"/>
              </a:rPr>
              <a:t>, Public domain, via Wikimedia Commons</a:t>
            </a:r>
            <a:endParaRPr lang="de-DE" sz="1200" dirty="0">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D00EC9D1-468D-F8D8-39AE-7AB61576B417}"/>
              </a:ext>
            </a:extLst>
          </p:cNvPr>
          <p:cNvPicPr>
            <a:picLocks noChangeAspect="1"/>
          </p:cNvPicPr>
          <p:nvPr/>
        </p:nvPicPr>
        <p:blipFill>
          <a:blip r:embed="rId3"/>
          <a:stretch>
            <a:fillRect/>
          </a:stretch>
        </p:blipFill>
        <p:spPr>
          <a:xfrm>
            <a:off x="517122" y="2983163"/>
            <a:ext cx="5724128" cy="3710615"/>
          </a:xfrm>
          <a:prstGeom prst="rect">
            <a:avLst/>
          </a:prstGeom>
        </p:spPr>
      </p:pic>
    </p:spTree>
    <p:extLst>
      <p:ext uri="{BB962C8B-B14F-4D97-AF65-F5344CB8AC3E}">
        <p14:creationId xmlns:p14="http://schemas.microsoft.com/office/powerpoint/2010/main" val="250700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sp>
        <p:nvSpPr>
          <p:cNvPr id="6" name="Textfeld 5">
            <a:extLst>
              <a:ext uri="{FF2B5EF4-FFF2-40B4-BE49-F238E27FC236}">
                <a16:creationId xmlns:a16="http://schemas.microsoft.com/office/drawing/2014/main" id="{B44F5E0A-CFB1-8711-F478-62001E03B287}"/>
              </a:ext>
            </a:extLst>
          </p:cNvPr>
          <p:cNvSpPr txBox="1"/>
          <p:nvPr/>
        </p:nvSpPr>
        <p:spPr bwMode="auto">
          <a:xfrm>
            <a:off x="3313373" y="6001372"/>
            <a:ext cx="1845178" cy="64633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Joseph-</a:t>
            </a:r>
            <a:r>
              <a:rPr lang="en-US" sz="1200" dirty="0" err="1">
                <a:latin typeface="Calibri" panose="020F0502020204030204" pitchFamily="34" charset="0"/>
                <a:cs typeface="Calibri" panose="020F0502020204030204" pitchFamily="34" charset="0"/>
              </a:rPr>
              <a:t>Siffred</a:t>
            </a:r>
            <a:r>
              <a:rPr lang="en-US" sz="1200" dirty="0">
                <a:latin typeface="Calibri" panose="020F0502020204030204" pitchFamily="34" charset="0"/>
                <a:cs typeface="Calibri" panose="020F0502020204030204" pitchFamily="34" charset="0"/>
              </a:rPr>
              <a:t> Duplessis, Public domain, via Wikimedia Commons</a:t>
            </a:r>
            <a:endParaRPr lang="de-DE" sz="120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9D32AE81-0BF8-3D8F-AA43-53938B30C508}"/>
              </a:ext>
            </a:extLst>
          </p:cNvPr>
          <p:cNvPicPr>
            <a:picLocks noChangeAspect="1"/>
          </p:cNvPicPr>
          <p:nvPr/>
        </p:nvPicPr>
        <p:blipFill>
          <a:blip r:embed="rId3"/>
          <a:stretch>
            <a:fillRect/>
          </a:stretch>
        </p:blipFill>
        <p:spPr>
          <a:xfrm>
            <a:off x="496040" y="2888423"/>
            <a:ext cx="2711725" cy="3780940"/>
          </a:xfrm>
          <a:prstGeom prst="rect">
            <a:avLst/>
          </a:prstGeom>
        </p:spPr>
      </p:pic>
      <p:sp>
        <p:nvSpPr>
          <p:cNvPr id="9" name="Textfeld 8">
            <a:extLst>
              <a:ext uri="{FF2B5EF4-FFF2-40B4-BE49-F238E27FC236}">
                <a16:creationId xmlns:a16="http://schemas.microsoft.com/office/drawing/2014/main" id="{B2BF4333-61C4-F68C-F4A9-8D2E0AECE092}"/>
              </a:ext>
            </a:extLst>
          </p:cNvPr>
          <p:cNvSpPr txBox="1"/>
          <p:nvPr/>
        </p:nvSpPr>
        <p:spPr bwMode="auto">
          <a:xfrm>
            <a:off x="3419872" y="2904363"/>
            <a:ext cx="4572000" cy="224676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question: Why does the king have to die?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Our guesses at the beginning...</a:t>
            </a:r>
            <a:endParaRPr kumimoji="0" lang="de-DE"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570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sp>
        <p:nvSpPr>
          <p:cNvPr id="6" name="Textfeld 5">
            <a:extLst>
              <a:ext uri="{FF2B5EF4-FFF2-40B4-BE49-F238E27FC236}">
                <a16:creationId xmlns:a16="http://schemas.microsoft.com/office/drawing/2014/main" id="{B44F5E0A-CFB1-8711-F478-62001E03B287}"/>
              </a:ext>
            </a:extLst>
          </p:cNvPr>
          <p:cNvSpPr txBox="1"/>
          <p:nvPr/>
        </p:nvSpPr>
        <p:spPr bwMode="auto">
          <a:xfrm>
            <a:off x="3207765" y="6405699"/>
            <a:ext cx="4426979"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Joseph-</a:t>
            </a:r>
            <a:r>
              <a:rPr lang="en-US" sz="1200" dirty="0" err="1">
                <a:latin typeface="Calibri" panose="020F0502020204030204" pitchFamily="34" charset="0"/>
                <a:cs typeface="Calibri" panose="020F0502020204030204" pitchFamily="34" charset="0"/>
              </a:rPr>
              <a:t>Siffred</a:t>
            </a:r>
            <a:r>
              <a:rPr lang="en-US" sz="1200" dirty="0">
                <a:latin typeface="Calibri" panose="020F0502020204030204" pitchFamily="34" charset="0"/>
                <a:cs typeface="Calibri" panose="020F0502020204030204" pitchFamily="34" charset="0"/>
              </a:rPr>
              <a:t> Duplessis, Public domain, via Wikimedia Commons</a:t>
            </a:r>
            <a:endParaRPr lang="de-DE" sz="120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9D32AE81-0BF8-3D8F-AA43-53938B30C508}"/>
              </a:ext>
            </a:extLst>
          </p:cNvPr>
          <p:cNvPicPr>
            <a:picLocks noChangeAspect="1"/>
          </p:cNvPicPr>
          <p:nvPr/>
        </p:nvPicPr>
        <p:blipFill>
          <a:blip r:embed="rId3"/>
          <a:stretch>
            <a:fillRect/>
          </a:stretch>
        </p:blipFill>
        <p:spPr>
          <a:xfrm>
            <a:off x="496040" y="2888423"/>
            <a:ext cx="2711725" cy="3780940"/>
          </a:xfrm>
          <a:prstGeom prst="rect">
            <a:avLst/>
          </a:prstGeom>
        </p:spPr>
      </p:pic>
      <p:sp>
        <p:nvSpPr>
          <p:cNvPr id="9" name="Textfeld 8">
            <a:extLst>
              <a:ext uri="{FF2B5EF4-FFF2-40B4-BE49-F238E27FC236}">
                <a16:creationId xmlns:a16="http://schemas.microsoft.com/office/drawing/2014/main" id="{B2BF4333-61C4-F68C-F4A9-8D2E0AECE092}"/>
              </a:ext>
            </a:extLst>
          </p:cNvPr>
          <p:cNvSpPr txBox="1"/>
          <p:nvPr/>
        </p:nvSpPr>
        <p:spPr bwMode="auto">
          <a:xfrm>
            <a:off x="3419871" y="2904363"/>
            <a:ext cx="4810417" cy="341632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Instructions</a:t>
            </a:r>
          </a:p>
          <a:p>
            <a:pPr lvl="0" defTabSz="457200" rtl="0">
              <a:defRPr/>
            </a:pPr>
            <a:r>
              <a:rPr lang="en-US" sz="2400" kern="1200" dirty="0">
                <a:solidFill>
                  <a:prstClr val="black"/>
                </a:solidFill>
                <a:latin typeface="Calibri" panose="020F0502020204030204" pitchFamily="34" charset="0"/>
                <a:ea typeface="+mn-ea"/>
                <a:cs typeface="Calibri" panose="020F0502020204030204" pitchFamily="34" charset="0"/>
              </a:rPr>
              <a:t>Work together  in pairs. Take a close look at the mystery cards. Match the cards with these general terms:</a:t>
            </a:r>
          </a:p>
          <a:p>
            <a:pPr lvl="0" defTabSz="457200" rtl="0">
              <a:defRPr/>
            </a:pPr>
            <a:endParaRPr lang="en-US" sz="2400" b="1" kern="1200" dirty="0">
              <a:solidFill>
                <a:prstClr val="black"/>
              </a:solidFill>
              <a:latin typeface="Calibri" panose="020F0502020204030204" pitchFamily="34" charset="0"/>
              <a:ea typeface="+mn-ea"/>
              <a:cs typeface="Calibri" panose="020F0502020204030204" pitchFamily="34" charset="0"/>
            </a:endParaRPr>
          </a:p>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•Luxury/Wasteful Lifestyle</a:t>
            </a:r>
          </a:p>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•Money Problems</a:t>
            </a:r>
          </a:p>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•Bad Harvest/Hunger Crisis</a:t>
            </a:r>
          </a:p>
          <a:p>
            <a:pPr lvl="0" defTabSz="457200" rtl="0">
              <a:defRPr/>
            </a:pPr>
            <a:r>
              <a:rPr lang="en-US" sz="2400" b="1" kern="1200" dirty="0">
                <a:solidFill>
                  <a:prstClr val="black"/>
                </a:solidFill>
                <a:latin typeface="Calibri" panose="020F0502020204030204" pitchFamily="34" charset="0"/>
                <a:ea typeface="+mn-ea"/>
                <a:cs typeface="Calibri" panose="020F0502020204030204" pitchFamily="34" charset="0"/>
              </a:rPr>
              <a:t>•The Absolutistic King</a:t>
            </a:r>
          </a:p>
        </p:txBody>
      </p:sp>
    </p:spTree>
    <p:extLst>
      <p:ext uri="{BB962C8B-B14F-4D97-AF65-F5344CB8AC3E}">
        <p14:creationId xmlns:p14="http://schemas.microsoft.com/office/powerpoint/2010/main" val="39284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496040" y="1206042"/>
            <a:ext cx="8640960" cy="2537618"/>
          </a:xfrm>
          <a:prstGeom prst="rect">
            <a:avLst/>
          </a:prstGeom>
          <a:ln w="12700">
            <a:miter lim="400000"/>
          </a:ln>
        </p:spPr>
        <p:txBody>
          <a:bodyPr wrap="square" lIns="45719" rIns="45719">
            <a:spAutoFit/>
          </a:bodyPr>
          <a:lstStyle/>
          <a:p>
            <a:pPr>
              <a:lnSpc>
                <a:spcPct val="150000"/>
              </a:lnSpc>
              <a:defRPr sz="2400" b="1"/>
            </a:pPr>
            <a:r>
              <a:rPr lang="de-DE" sz="2800" dirty="0"/>
              <a:t>1. Schaubilder/Infografiken</a:t>
            </a:r>
            <a:endParaRPr lang="de-DE" sz="2800" cap="small" dirty="0"/>
          </a:p>
          <a:p>
            <a:pPr>
              <a:lnSpc>
                <a:spcPct val="150000"/>
              </a:lnSpc>
              <a:defRPr sz="2400" b="1"/>
            </a:pPr>
            <a:endParaRPr lang="de-DE" sz="2000"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lang="de-DE" sz="2000" b="1" cap="small" dirty="0"/>
          </a:p>
          <a:p>
            <a:pPr marL="457200" indent="-457200">
              <a:lnSpc>
                <a:spcPct val="150000"/>
              </a:lnSpc>
              <a:buFont typeface="+mj-lt"/>
              <a:buAutoNum type="alphaUcPeriod"/>
              <a:defRPr sz="2400" b="1"/>
            </a:pPr>
            <a:endParaRPr sz="2000" b="1" cap="small" dirty="0"/>
          </a:p>
        </p:txBody>
      </p:sp>
      <p:sp>
        <p:nvSpPr>
          <p:cNvPr id="2" name="Titel 1"/>
          <p:cNvSpPr>
            <a:spLocks noGrp="1"/>
          </p:cNvSpPr>
          <p:nvPr>
            <p:ph type="title" idx="4294967295"/>
          </p:nvPr>
        </p:nvSpPr>
        <p:spPr bwMode="auto">
          <a:xfrm rot="5400000">
            <a:off x="5796135" y="3501010"/>
            <a:ext cx="5832649" cy="504056"/>
          </a:xfrm>
          <a:prstGeom prst="rect">
            <a:avLst/>
          </a:prstGeom>
          <a:solidFill>
            <a:schemeClr val="tx2">
              <a:lumMod val="20000"/>
              <a:lumOff val="80000"/>
            </a:schemeClr>
          </a:solidFill>
        </p:spPr>
        <p:txBody>
          <a:bodyPr/>
          <a:lstStyle/>
          <a:p>
            <a:pPr algn="ctr">
              <a:defRPr/>
            </a:pPr>
            <a:r>
              <a:rPr lang="de-DE" sz="2400" b="1" cap="small" dirty="0">
                <a:solidFill>
                  <a:srgbClr val="000000"/>
                </a:solidFill>
              </a:rPr>
              <a:t>A.</a:t>
            </a:r>
            <a:r>
              <a:rPr lang="de-DE" sz="2400" cap="small" dirty="0">
                <a:solidFill>
                  <a:srgbClr val="000000"/>
                </a:solidFill>
              </a:rPr>
              <a:t> Dokumentations- und Präsentationsformen</a:t>
            </a:r>
            <a:br>
              <a:rPr lang="de-DE" sz="2400" cap="small" dirty="0">
                <a:solidFill>
                  <a:srgbClr val="000000"/>
                </a:solidFill>
              </a:rPr>
            </a:br>
            <a:endParaRPr lang="de-DE" sz="1800" cap="small" dirty="0">
              <a:solidFill>
                <a:srgbClr val="000000"/>
              </a:solidFill>
            </a:endParaRPr>
          </a:p>
        </p:txBody>
      </p:sp>
      <p:sp>
        <p:nvSpPr>
          <p:cNvPr id="5" name="Textfeld 7"/>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de-DE" dirty="0">
                <a:solidFill>
                  <a:srgbClr val="339966"/>
                </a:solidFill>
              </a:rPr>
              <a:t> </a:t>
            </a:r>
            <a:r>
              <a:rPr lang="de-DE" dirty="0" err="1">
                <a:solidFill>
                  <a:srgbClr val="339966"/>
                </a:solidFill>
              </a:rPr>
              <a:t>Make</a:t>
            </a:r>
            <a:r>
              <a:rPr lang="de-DE" dirty="0">
                <a:solidFill>
                  <a:srgbClr val="339966"/>
                </a:solidFill>
              </a:rPr>
              <a:t> </a:t>
            </a:r>
            <a:r>
              <a:rPr lang="de-DE" dirty="0" err="1">
                <a:solidFill>
                  <a:srgbClr val="339966"/>
                </a:solidFill>
              </a:rPr>
              <a:t>it</a:t>
            </a:r>
            <a:r>
              <a:rPr lang="de-DE" dirty="0">
                <a:solidFill>
                  <a:srgbClr val="339966"/>
                </a:solidFill>
              </a:rPr>
              <a:t> happen – bilingualer Unterricht im Fach Geschichte</a:t>
            </a:r>
            <a:endParaRPr dirty="0"/>
          </a:p>
        </p:txBody>
      </p:sp>
      <p:cxnSp>
        <p:nvCxnSpPr>
          <p:cNvPr id="14" name="Gerader Verbinder 13">
            <a:extLst>
              <a:ext uri="{FF2B5EF4-FFF2-40B4-BE49-F238E27FC236}">
                <a16:creationId xmlns:a16="http://schemas.microsoft.com/office/drawing/2014/main" id="{7A2EAE87-EC4C-F18A-0245-1F3718647971}"/>
              </a:ext>
            </a:extLst>
          </p:cNvPr>
          <p:cNvCxnSpPr/>
          <p:nvPr/>
        </p:nvCxnSpPr>
        <p:spPr bwMode="auto">
          <a:xfrm>
            <a:off x="4283968" y="2830253"/>
            <a:ext cx="0" cy="670755"/>
          </a:xfrm>
          <a:prstGeom prst="line">
            <a:avLst/>
          </a:prstGeom>
          <a:noFill/>
          <a:ln w="25400" cap="flat">
            <a:solidFill>
              <a:schemeClr val="bg1"/>
            </a:solidFill>
            <a:prstDash val="solid"/>
            <a:round/>
          </a:ln>
        </p:spPr>
        <p:style>
          <a:lnRef idx="0">
            <a:srgbClr val="000000"/>
          </a:lnRef>
          <a:fillRef idx="0">
            <a:srgbClr val="000000"/>
          </a:fillRef>
          <a:effectRef idx="0">
            <a:srgbClr val="000000"/>
          </a:effectRef>
          <a:fontRef idx="none"/>
        </p:style>
      </p:cxnSp>
      <p:sp>
        <p:nvSpPr>
          <p:cNvPr id="10" name="Textfeld 9">
            <a:extLst>
              <a:ext uri="{FF2B5EF4-FFF2-40B4-BE49-F238E27FC236}">
                <a16:creationId xmlns:a16="http://schemas.microsoft.com/office/drawing/2014/main" id="{E6F37C8D-C530-068B-4E59-D27749C69069}"/>
              </a:ext>
            </a:extLst>
          </p:cNvPr>
          <p:cNvSpPr txBox="1"/>
          <p:nvPr/>
        </p:nvSpPr>
        <p:spPr bwMode="auto">
          <a:xfrm>
            <a:off x="476558" y="1862488"/>
            <a:ext cx="7388328" cy="96776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Unterrichtsbeispiel</a:t>
            </a:r>
          </a:p>
          <a:p>
            <a:pPr marL="0" marR="0" lvl="0" indent="0" algn="l" defTabSz="914400" eaLnBrk="1" fontAlgn="auto" latinLnBrk="0" hangingPunct="1">
              <a:lnSpc>
                <a:spcPct val="107000"/>
              </a:lnSpc>
              <a:spcBef>
                <a:spcPts val="0"/>
              </a:spcBef>
              <a:spcAft>
                <a:spcPts val="800"/>
              </a:spcAft>
              <a:buClrTx/>
              <a:buSzTx/>
              <a:buFontTx/>
              <a:buNone/>
              <a:tabLst/>
              <a:defRPr/>
            </a:pP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Mystery: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Why</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does</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king</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have</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de-DE" sz="2400" b="0" i="0" u="none" strike="noStrike" kern="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a:t>
            </a:r>
            <a:r>
              <a:rPr kumimoji="0" lang="de-DE"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die?</a:t>
            </a:r>
          </a:p>
        </p:txBody>
      </p:sp>
      <p:pic>
        <p:nvPicPr>
          <p:cNvPr id="8" name="Grafik 7" descr="Ein Bild, das Text, Papier, Papierprodukt, Veröffentlichung enthält.&#10;&#10;Automatisch generierte Beschreibung">
            <a:extLst>
              <a:ext uri="{FF2B5EF4-FFF2-40B4-BE49-F238E27FC236}">
                <a16:creationId xmlns:a16="http://schemas.microsoft.com/office/drawing/2014/main" id="{29422FEF-3468-F714-842C-A90E4E1B8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844857"/>
            <a:ext cx="5343599" cy="3824506"/>
          </a:xfrm>
          <a:prstGeom prst="rect">
            <a:avLst/>
          </a:prstGeom>
        </p:spPr>
      </p:pic>
      <p:sp>
        <p:nvSpPr>
          <p:cNvPr id="13" name="Textfeld 12">
            <a:extLst>
              <a:ext uri="{FF2B5EF4-FFF2-40B4-BE49-F238E27FC236}">
                <a16:creationId xmlns:a16="http://schemas.microsoft.com/office/drawing/2014/main" id="{02A493BC-B530-6440-F8A0-309A09861767}"/>
              </a:ext>
            </a:extLst>
          </p:cNvPr>
          <p:cNvSpPr txBox="1"/>
          <p:nvPr/>
        </p:nvSpPr>
        <p:spPr bwMode="auto">
          <a:xfrm>
            <a:off x="6060589" y="6392364"/>
            <a:ext cx="1679585" cy="27699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n-US" sz="1200" dirty="0">
                <a:latin typeface="Calibri" panose="020F0502020204030204" pitchFamily="34" charset="0"/>
                <a:cs typeface="Calibri" panose="020F0502020204030204" pitchFamily="34" charset="0"/>
              </a:rPr>
              <a:t>Foto: M. Erben</a:t>
            </a:r>
            <a:endParaRPr lang="de-D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6933739"/>
      </p:ext>
    </p:extLst>
  </p:cSld>
  <p:clrMapOvr>
    <a:masterClrMapping/>
  </p:clrMapOvr>
</p:sld>
</file>

<file path=ppt/theme/theme1.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Calibri"/>
        <a:ea typeface="Calibri"/>
        <a:cs typeface="Calibri"/>
      </a:majorFont>
      <a:minorFont>
        <a:latin typeface="Helvetica"/>
        <a:ea typeface="Helvetica"/>
        <a:cs typeface="Helvetica"/>
      </a:minorFont>
    </a:fontScheme>
    <a:fmtScheme name="Standarddesign">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3">
            <a:lumOff val="44000"/>
          </a:schemeClr>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2664</Words>
  <Application>Microsoft Office PowerPoint</Application>
  <DocSecurity>0</DocSecurity>
  <PresentationFormat>Bildschirmpräsentation (4:3)</PresentationFormat>
  <Paragraphs>499</Paragraphs>
  <Slides>49</Slides>
  <Notes>45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49</vt:i4>
      </vt:variant>
    </vt:vector>
  </HeadingPairs>
  <TitlesOfParts>
    <vt:vector size="55" baseType="lpstr">
      <vt:lpstr>Arial</vt:lpstr>
      <vt:lpstr>Calibri</vt:lpstr>
      <vt:lpstr>Calibri Light</vt:lpstr>
      <vt:lpstr>Verdana</vt:lpstr>
      <vt:lpstr>Wingdings</vt:lpstr>
      <vt:lpstr>Standarddesign</vt:lpstr>
      <vt:lpstr>PowerPoint-Präsentation</vt:lpstr>
      <vt:lpstr>Agenda</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PowerPoint-Präsentation</vt:lpstr>
      <vt:lpstr>PowerPoint-Präsentation</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A. Dokumentations- und Präsentationsformen </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Sailer, Ariane</dc:creator>
  <cp:keywords/>
  <dc:description/>
  <cp:lastModifiedBy>Manuel Erben</cp:lastModifiedBy>
  <cp:revision>532</cp:revision>
  <dcterms:modified xsi:type="dcterms:W3CDTF">2024-01-24T09:30:38Z</dcterms:modified>
  <cp:category/>
  <dc:identifier/>
  <cp:contentStatus/>
  <dc:language/>
  <cp:version/>
</cp:coreProperties>
</file>