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9144000" cy="6858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7D346F-26C2-A529-87D5-ADB48C4D5B6D}">
  <a:tblStyle styleId="{637D346F-26C2-A529-87D5-ADB48C4D5B6D}" styleName="Keine Formatvorlage, Tabellen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51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half" idx="13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6" name="Textebene 1…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lingual.bayern.de/realschule/informationen/fuer-schulen/download-informationsmaterial-fuer-schulen/#c23030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ngual.bayern.de/realschule/informationen/fuer-schulen/download-informationsmaterial-fuer-schule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rnplattform.mebis.bycs.de/course/view.php?id=131252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tefanie.hartl2@schule.bayern.d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67944" y="3965425"/>
            <a:ext cx="1092498" cy="1206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5"/>
          <p:cNvSpPr/>
          <p:nvPr/>
        </p:nvSpPr>
        <p:spPr bwMode="auto">
          <a:xfrm>
            <a:off x="971599" y="1484784"/>
            <a:ext cx="7488832" cy="22006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800" b="1">
                <a:solidFill>
                  <a:srgbClr val="339966"/>
                </a:solidFill>
              </a:rPr>
              <a:t>Let‘s start </a:t>
            </a:r>
            <a:r>
              <a:rPr lang="de-DE" sz="2800" b="1">
                <a:solidFill>
                  <a:srgbClr val="339966"/>
                </a:solidFill>
              </a:rPr>
              <a:t>– Vorbereitung auf den Bilingualen Zug am Beispiel Geographie und Geschichte</a:t>
            </a:r>
            <a:endParaRPr/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2000">
                <a:solidFill>
                  <a:srgbClr val="339966"/>
                </a:solidFill>
              </a:rPr>
              <a:t>REALSCHULE BAYERN </a:t>
            </a:r>
            <a:endParaRPr/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2000">
              <a:solidFill>
                <a:srgbClr val="339966"/>
              </a:solidFill>
            </a:endParaRPr>
          </a:p>
          <a:p>
            <a:pPr marR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de-DE" sz="1100">
                <a:solidFill>
                  <a:srgbClr val="339966"/>
                </a:solidFill>
              </a:rPr>
              <a:t>12.12.2023 Manuel Erben und Stefanie Hartl</a:t>
            </a:r>
            <a:endParaRPr sz="110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755576" y="1052736"/>
            <a:ext cx="6768752" cy="559249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Schritt 2: Elterninformationsabend</a:t>
            </a:r>
            <a:endParaRPr/>
          </a:p>
          <a:p>
            <a:pPr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separat oder mit Wahlpflichtfächerinformation gekoppelt</a:t>
            </a:r>
            <a:endParaRPr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für Erziehungsberechtigte der Schülerinnen und Schüler von Jahrgangsstufe 6</a:t>
            </a:r>
            <a:endParaRPr lang="de-DE"/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Musterpräsentation unter </a:t>
            </a:r>
            <a:r>
              <a:rPr lang="de-DE" sz="1200" u="sng">
                <a:latin typeface="Arial"/>
                <a:cs typeface="Arial"/>
                <a:hlinkClick r:id="rId2" tooltip="https://www.bilingual.bayern.de/realschule/informationen/fuer-schulen/download-informationsmaterial-fuer-schulen/#c23030"/>
              </a:rPr>
              <a:t>https://www.bilingual.bayern.de/realschule/informationen/fuer-schulen/download-informationsmaterial-fuer-schulen/#c23030</a:t>
            </a:r>
            <a:endParaRPr lang="de-DE" sz="1200">
              <a:latin typeface="Arial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evtl. Schülerinnen und Schüler aus dem Bilingualen Zug in höheren Jahrgangsstufen einladen</a:t>
            </a:r>
            <a:endParaRPr lang="de-DE"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mögliche Vorbehalte</a:t>
            </a: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: </a:t>
            </a:r>
            <a:b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„Die zusätzliche Unterrichtssprache Englisch überfordert mein Kind.“</a:t>
            </a: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„Mein Kind sitzt ohnehin schon lange an den Hausaufgaben, zusätzlicher Nachmittagsunterricht ist zu viel.“</a:t>
            </a:r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99592" y="1916832"/>
            <a:ext cx="6552729" cy="164711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60858" y="1106500"/>
            <a:ext cx="7239000" cy="49149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11</a:t>
            </a:fld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27584" y="1495887"/>
            <a:ext cx="6552729" cy="447866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Schritt 3: Schnupperstunden </a:t>
            </a:r>
            <a:endParaRPr/>
          </a:p>
          <a:p>
            <a:pPr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für Schülerinnen und Schüler der Jahrgangsstufe 6</a:t>
            </a:r>
            <a:endParaRPr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kurz vor dem Info-Abend oder kurz danach (Ende Februar / Anfang März)</a:t>
            </a:r>
            <a:endParaRPr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cs typeface="Arial"/>
              </a:rPr>
              <a:t>Welches Niveau? Welches Material? Wie lang?</a:t>
            </a:r>
            <a:endParaRPr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Ideen: 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	- Schüleraktivierung/Wettkampf</a:t>
            </a:r>
            <a:endParaRPr lang="de-DE" sz="1600"/>
          </a:p>
          <a:p>
            <a:pPr>
              <a:lnSpc>
                <a:spcPct val="150000"/>
              </a:lnSpc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	- Bildbeschreibung</a:t>
            </a:r>
            <a:endParaRPr lang="de-DE" sz="1600"/>
          </a:p>
          <a:p>
            <a:pPr>
              <a:lnSpc>
                <a:spcPct val="150000"/>
              </a:lnSpc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	- Spiele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	- Gallery Walk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12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76056" y="4090198"/>
            <a:ext cx="3024336" cy="2543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755576" y="1054708"/>
            <a:ext cx="6048672" cy="50373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Schnupperstunde: </a:t>
            </a:r>
            <a:r>
              <a:rPr lang="en-US" sz="1600" b="1" u="sng">
                <a:latin typeface="Arial"/>
                <a:ea typeface="Times New Roman"/>
                <a:cs typeface="Arial"/>
              </a:rPr>
              <a:t>“Maps in your head”</a:t>
            </a:r>
            <a:endParaRPr lang="de-DE" sz="1600" b="1" u="sng">
              <a:latin typeface="Arial"/>
              <a:ea typeface="Times New Roman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100" b="1">
                <a:latin typeface="Verdana"/>
                <a:ea typeface="Times New Roman"/>
                <a:cs typeface="Times New Roman"/>
              </a:rPr>
              <a:t>Task:</a:t>
            </a:r>
            <a:r>
              <a:rPr lang="en-US" sz="1100">
                <a:latin typeface="Verdana"/>
                <a:ea typeface="Times New Roman"/>
                <a:cs typeface="Times New Roman"/>
              </a:rPr>
              <a:t> Try to copy the map of Africa, where you can see the </a:t>
            </a:r>
            <a:br>
              <a:rPr lang="en-US" sz="1100">
                <a:latin typeface="Verdana"/>
                <a:ea typeface="Times New Roman"/>
                <a:cs typeface="Times New Roman"/>
              </a:rPr>
            </a:br>
            <a:r>
              <a:rPr lang="en-US" sz="1100">
                <a:latin typeface="Verdana"/>
                <a:ea typeface="Times New Roman"/>
                <a:cs typeface="Times New Roman"/>
              </a:rPr>
              <a:t>shape of the continent and the most important bodies of water, </a:t>
            </a:r>
            <a:br>
              <a:rPr lang="en-US" sz="1100">
                <a:latin typeface="Verdana"/>
                <a:ea typeface="Times New Roman"/>
                <a:cs typeface="Times New Roman"/>
              </a:rPr>
            </a:br>
            <a:r>
              <a:rPr lang="en-US" sz="1100">
                <a:latin typeface="Verdana"/>
                <a:ea typeface="Times New Roman"/>
                <a:cs typeface="Times New Roman"/>
              </a:rPr>
              <a:t>mountain ranges, cities, …</a:t>
            </a:r>
            <a:endParaRPr lang="de-DE" sz="1100">
              <a:latin typeface="Arial"/>
              <a:ea typeface="Times New Roman"/>
              <a:cs typeface="Times New Roman"/>
            </a:endParaRPr>
          </a:p>
          <a:p>
            <a:pPr marL="1828800">
              <a:lnSpc>
                <a:spcPct val="102000"/>
              </a:lnSpc>
              <a:spcAft>
                <a:spcPts val="800"/>
              </a:spcAft>
              <a:defRPr/>
            </a:pPr>
            <a:r>
              <a:rPr lang="en-US" sz="1100">
                <a:latin typeface="Verdana"/>
                <a:ea typeface="Calibri"/>
                <a:cs typeface="Times New Roman"/>
              </a:rPr>
              <a:t> 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Work in groups of four or five people.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Each group will get one blank sheet of paper. 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When you hear a signal, the first person of each group </a:t>
            </a:r>
            <a:b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goes up to the map, looks at it and tries to memorize as </a:t>
            </a:r>
            <a:b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much information as possible. Concentrate for </a:t>
            </a:r>
            <a:r>
              <a:rPr lang="en-US" sz="1100" b="1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15</a:t>
            </a: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seconds.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Then go back to your group and try to draw all the elements </a:t>
            </a:r>
            <a:b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you can remember on your white sheet of paper. </a:t>
            </a:r>
            <a:b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</a:b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Time limit for this is </a:t>
            </a:r>
            <a:r>
              <a:rPr lang="en-US" sz="1100" b="1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90</a:t>
            </a: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seconds.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After that you take turns, and the next person goes to the map.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The game is over after ten turns.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Then you should have a basic map of Africa.</a:t>
            </a:r>
            <a:br>
              <a:rPr lang="de-DE" sz="1100">
                <a:latin typeface="Calibri"/>
                <a:ea typeface="Calibri"/>
                <a:cs typeface="Times New Roman"/>
              </a:rPr>
            </a:br>
            <a:br>
              <a:rPr lang="de-DE" sz="1100">
                <a:latin typeface="Calibri"/>
                <a:ea typeface="Calibri"/>
                <a:cs typeface="Times New Roman"/>
              </a:rPr>
            </a:br>
            <a:r>
              <a:rPr lang="en-US" sz="110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Maximum brain power &amp; good ideas!</a:t>
            </a: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122" name="Picture 2" descr="C:\Users\di36pir\LRZ Sync+Share\RS AK Bilingualer Sachfachunterricht (Alexander Croessmann)\04_LIS aufgaben\GEOGRAPHIE\8\MAPS IN YOUR HEAD\bilder sailer\GEO_8_MAPS_karte_farbe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868144" y="2060848"/>
            <a:ext cx="2329600" cy="2952328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723672" y="1179796"/>
            <a:ext cx="6048672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 lang="de-DE" sz="1600">
              <a:latin typeface="Arial"/>
              <a:ea typeface="Times New Roman"/>
              <a:cs typeface="Arial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5286865" y="5095129"/>
            <a:ext cx="720080" cy="18296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© Clipdealer</a:t>
            </a:r>
            <a:endParaRPr/>
          </a:p>
        </p:txBody>
      </p:sp>
      <p:sp>
        <p:nvSpPr>
          <p:cNvPr id="7" name="Rechteck 6"/>
          <p:cNvSpPr/>
          <p:nvPr/>
        </p:nvSpPr>
        <p:spPr bwMode="auto">
          <a:xfrm>
            <a:off x="1043608" y="5373216"/>
            <a:ext cx="5408801" cy="64640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1200"/>
              <a:t>Let‘s play the famous children‘s game “I spy with my little eye“</a:t>
            </a:r>
            <a:endParaRPr/>
          </a:p>
          <a:p>
            <a:pPr algn="ctr">
              <a:defRPr/>
            </a:pPr>
            <a:r>
              <a:rPr lang="de-DE" sz="1200"/>
              <a:t>Example: I spy with my little eye something on the south side of the church.</a:t>
            </a:r>
            <a:endParaRPr/>
          </a:p>
          <a:p>
            <a:pPr algn="ctr">
              <a:defRPr/>
            </a:pPr>
            <a:r>
              <a:rPr lang="de-DE" sz="1200"/>
              <a:t> What is it? The person who guesses it first correctly can ask the next question.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71599" y="2518633"/>
            <a:ext cx="4141634" cy="27594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hteck 1"/>
          <p:cNvSpPr/>
          <p:nvPr/>
        </p:nvSpPr>
        <p:spPr bwMode="auto">
          <a:xfrm>
            <a:off x="827584" y="1890367"/>
            <a:ext cx="6035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Schnupperstunde</a:t>
            </a:r>
            <a:r>
              <a:rPr lang="de-DE" sz="1600" u="sng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n-US" sz="1600" b="1" u="sng">
                <a:latin typeface="Arial"/>
                <a:ea typeface="Times New Roman"/>
                <a:cs typeface="Arial"/>
              </a:rPr>
              <a:t>“I spy with my little eye…”</a:t>
            </a:r>
            <a:endParaRPr lang="de-DE" sz="1600" u="sng">
              <a:latin typeface="Arial"/>
              <a:ea typeface="Times New Roman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753342" y="1215696"/>
            <a:ext cx="6048672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 lang="de-DE" sz="1600">
              <a:latin typeface="Arial"/>
              <a:ea typeface="Times New Roman"/>
              <a:cs typeface="Arial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1799806" y="4993082"/>
            <a:ext cx="720080" cy="18296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© ISB</a:t>
            </a:r>
            <a:endParaRPr/>
          </a:p>
        </p:txBody>
      </p:sp>
      <p:sp>
        <p:nvSpPr>
          <p:cNvPr id="2" name="Rechteck 1"/>
          <p:cNvSpPr/>
          <p:nvPr/>
        </p:nvSpPr>
        <p:spPr bwMode="auto">
          <a:xfrm>
            <a:off x="766121" y="1629645"/>
            <a:ext cx="6035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Schnupperstunde</a:t>
            </a:r>
            <a:r>
              <a:rPr lang="de-DE" sz="1600" u="sng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n-US" sz="1600" b="1" u="sng">
                <a:latin typeface="Arial"/>
                <a:ea typeface="Times New Roman"/>
                <a:cs typeface="Arial"/>
              </a:rPr>
              <a:t>“Important geographical terms”</a:t>
            </a:r>
            <a:endParaRPr lang="de-DE" sz="1600" u="sng">
              <a:latin typeface="Arial"/>
              <a:ea typeface="Times New Roman"/>
              <a:cs typeface="Arial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59764" y="2060848"/>
            <a:ext cx="5444412" cy="30597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93148" y="5120607"/>
            <a:ext cx="3096344" cy="1578027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806816" y="908156"/>
            <a:ext cx="6048672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 lang="de-DE" sz="1600">
              <a:latin typeface="Arial"/>
              <a:ea typeface="Times New Roman"/>
              <a:cs typeface="Arial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806816" y="1452846"/>
            <a:ext cx="6035893" cy="126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Schnupperstunde</a:t>
            </a:r>
            <a:r>
              <a:rPr lang="de-DE" sz="1600" u="sng">
                <a:solidFill>
                  <a:schemeClr val="tx1"/>
                </a:solidFill>
                <a:latin typeface="Arial"/>
                <a:cs typeface="Arial"/>
              </a:rPr>
              <a:t>: </a:t>
            </a:r>
            <a:endParaRPr/>
          </a:p>
          <a:p>
            <a:pPr>
              <a:buSzPct val="100000"/>
              <a:defRPr sz="2400"/>
            </a:pPr>
            <a:r>
              <a:rPr lang="en-US" sz="1600" b="1" u="sng">
                <a:latin typeface="Arial"/>
                <a:ea typeface="Times New Roman"/>
                <a:cs typeface="Arial"/>
              </a:rPr>
              <a:t>“Where is your teacher </a:t>
            </a:r>
            <a:endParaRPr/>
          </a:p>
          <a:p>
            <a:pPr>
              <a:buSzPct val="100000"/>
              <a:defRPr sz="2400"/>
            </a:pPr>
            <a:r>
              <a:rPr lang="en-US" sz="1600" b="1" u="sng">
                <a:latin typeface="Arial"/>
                <a:ea typeface="Times New Roman"/>
                <a:cs typeface="Arial"/>
              </a:rPr>
              <a:t>going on holiday?”</a:t>
            </a:r>
            <a:endParaRPr/>
          </a:p>
          <a:p>
            <a:pPr>
              <a:buSzPct val="100000"/>
              <a:defRPr sz="2400"/>
            </a:pPr>
            <a:endParaRPr lang="en-US" sz="1600" b="1" u="sng">
              <a:latin typeface="Arial"/>
              <a:ea typeface="Times New Roman"/>
              <a:cs typeface="Arial"/>
            </a:endParaRPr>
          </a:p>
          <a:p>
            <a:pPr>
              <a:buSzPct val="100000"/>
              <a:defRPr sz="2400"/>
            </a:pPr>
            <a:endParaRPr lang="de-DE" sz="1200" u="sng">
              <a:latin typeface="Arial"/>
              <a:ea typeface="Times New Roman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75856" y="1356459"/>
            <a:ext cx="4251734" cy="550154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Papierprodukt, Papier, Klebezettel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9805" y="2420888"/>
            <a:ext cx="5620680" cy="42155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rcRect l="12988" t="26200" r="37401" b="12200"/>
          <a:stretch/>
        </p:blipFill>
        <p:spPr bwMode="auto">
          <a:xfrm rot="351991">
            <a:off x="1990229" y="1102224"/>
            <a:ext cx="6849492" cy="4783772"/>
          </a:xfrm>
          <a:prstGeom prst="rect">
            <a:avLst/>
          </a:prstGeom>
        </p:spPr>
      </p:pic>
      <p:sp>
        <p:nvSpPr>
          <p:cNvPr id="7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/>
          <p:nvPr/>
        </p:nvSpPr>
        <p:spPr bwMode="auto">
          <a:xfrm>
            <a:off x="827584" y="1344349"/>
            <a:ext cx="6624736" cy="172130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Schnupperstunde: </a:t>
            </a:r>
            <a:r>
              <a:rPr lang="en-US" sz="1600" b="1" u="sng">
                <a:latin typeface="Arial"/>
                <a:ea typeface="Times New Roman"/>
                <a:cs typeface="Arial"/>
              </a:rPr>
              <a:t>“A </a:t>
            </a:r>
            <a:r>
              <a:rPr lang="de-DE" sz="1600" b="1" u="sng">
                <a:latin typeface="Arial"/>
                <a:ea typeface="Times New Roman"/>
                <a:cs typeface="Arial"/>
              </a:rPr>
              <a:t>Gallery Walk“</a:t>
            </a:r>
            <a:endParaRPr/>
          </a:p>
          <a:p>
            <a:pPr marL="1828800">
              <a:lnSpc>
                <a:spcPct val="102000"/>
              </a:lnSpc>
              <a:spcAft>
                <a:spcPts val="800"/>
              </a:spcAft>
              <a:defRPr/>
            </a:pPr>
            <a:r>
              <a:rPr lang="en-US" sz="1100">
                <a:latin typeface="Verdana"/>
                <a:ea typeface="Calibri"/>
                <a:cs typeface="Times New Roman"/>
              </a:rPr>
              <a:t> </a:t>
            </a:r>
            <a:endParaRPr lang="de-DE" sz="110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latin typeface="Verdana"/>
                <a:ea typeface="Calibri"/>
                <a:cs typeface="Times New Roman"/>
              </a:rPr>
              <a:t>Walk around in the classroom and take your time looking at the different pictures.</a:t>
            </a:r>
            <a:endParaRPr/>
          </a:p>
          <a:p>
            <a:pPr marL="342900" lvl="0" indent="-342900">
              <a:lnSpc>
                <a:spcPct val="114999"/>
              </a:lnSpc>
              <a:spcAft>
                <a:spcPts val="800"/>
              </a:spcAft>
              <a:buFont typeface="Symbol"/>
              <a:buChar char=""/>
              <a:defRPr/>
            </a:pPr>
            <a:r>
              <a:rPr lang="en-US" sz="1100">
                <a:latin typeface="Verdana"/>
                <a:ea typeface="Calibri"/>
                <a:cs typeface="Times New Roman"/>
              </a:rPr>
              <a:t>Choose one image that you find especially interesting and take it from the wall.</a:t>
            </a:r>
            <a:endParaRPr/>
          </a:p>
        </p:txBody>
      </p:sp>
      <p:sp>
        <p:nvSpPr>
          <p:cNvPr id="3" name="Textfeld 8"/>
          <p:cNvSpPr/>
          <p:nvPr/>
        </p:nvSpPr>
        <p:spPr bwMode="auto">
          <a:xfrm>
            <a:off x="8331757" y="908720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rcRect l="31100" t="56600" r="38975" b="6599"/>
          <a:stretch/>
        </p:blipFill>
        <p:spPr bwMode="auto">
          <a:xfrm>
            <a:off x="432059" y="4077072"/>
            <a:ext cx="2394266" cy="16561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rcRect l="31297" t="19201" r="35038" b="9468"/>
          <a:stretch/>
        </p:blipFill>
        <p:spPr bwMode="auto">
          <a:xfrm>
            <a:off x="2861810" y="3323116"/>
            <a:ext cx="2862318" cy="34113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rcRect l="31297" t="55204" r="37400" b="6599"/>
          <a:stretch/>
        </p:blipFill>
        <p:spPr bwMode="auto">
          <a:xfrm>
            <a:off x="5750160" y="4173007"/>
            <a:ext cx="2493710" cy="171158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/>
          <p:nvPr/>
        </p:nvSpPr>
        <p:spPr bwMode="auto">
          <a:xfrm>
            <a:off x="433560" y="1261375"/>
            <a:ext cx="3168351" cy="198855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Schnupperstunde: </a:t>
            </a:r>
            <a:r>
              <a:rPr lang="en-US" sz="1600" b="1" u="sng">
                <a:latin typeface="Arial"/>
                <a:ea typeface="Times New Roman"/>
                <a:cs typeface="Arial"/>
              </a:rPr>
              <a:t>“A </a:t>
            </a:r>
            <a:r>
              <a:rPr lang="de-DE" sz="1600" b="1" u="sng">
                <a:latin typeface="Arial"/>
                <a:ea typeface="Times New Roman"/>
                <a:cs typeface="Arial"/>
              </a:rPr>
              <a:t>Gallery Walk“</a:t>
            </a:r>
            <a:endParaRPr/>
          </a:p>
          <a:p>
            <a:pPr marL="1828800">
              <a:lnSpc>
                <a:spcPct val="102000"/>
              </a:lnSpc>
              <a:spcAft>
                <a:spcPts val="800"/>
              </a:spcAft>
              <a:defRPr/>
            </a:pPr>
            <a:r>
              <a:rPr lang="en-US" sz="1100">
                <a:latin typeface="Verdana"/>
                <a:ea typeface="Calibri"/>
                <a:cs typeface="Times New Roman"/>
              </a:rPr>
              <a:t> </a:t>
            </a:r>
            <a:endParaRPr lang="de-DE" sz="110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feld 8"/>
          <p:cNvSpPr/>
          <p:nvPr/>
        </p:nvSpPr>
        <p:spPr bwMode="auto">
          <a:xfrm>
            <a:off x="8331757" y="908720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rcRect l="30920" t="3800" r="31099" b="2400"/>
          <a:stretch/>
        </p:blipFill>
        <p:spPr bwMode="auto">
          <a:xfrm>
            <a:off x="3779912" y="837665"/>
            <a:ext cx="4248472" cy="590207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19</a:t>
            </a:fld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AGENDA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feld 2"/>
          <p:cNvSpPr/>
          <p:nvPr/>
        </p:nvSpPr>
        <p:spPr bwMode="auto">
          <a:xfrm>
            <a:off x="1475656" y="2166070"/>
            <a:ext cx="5832648" cy="281461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 b="1"/>
            </a:pPr>
            <a:r>
              <a:rPr lang="de-DE" sz="2000"/>
              <a:t>AGENDA</a:t>
            </a:r>
            <a:endParaRPr/>
          </a:p>
          <a:p>
            <a:pPr>
              <a:lnSpc>
                <a:spcPct val="150000"/>
              </a:lnSpc>
              <a:defRPr sz="2400" b="1"/>
            </a:pPr>
            <a:endParaRPr lang="de-DE" sz="2000"/>
          </a:p>
          <a:p>
            <a:pPr>
              <a:lnSpc>
                <a:spcPct val="150000"/>
              </a:lnSpc>
              <a:defRPr sz="2400" b="1"/>
            </a:pPr>
            <a:r>
              <a:rPr sz="2000"/>
              <a:t>A	</a:t>
            </a:r>
            <a:r>
              <a:rPr lang="de-DE" sz="2000"/>
              <a:t>Vorgehensweise bei der Einführung des 	Bilingualen Zugs</a:t>
            </a:r>
            <a:br>
              <a:rPr lang="de-DE" sz="2000"/>
            </a:br>
            <a:r>
              <a:rPr lang="de-DE" sz="2000"/>
              <a:t>B</a:t>
            </a:r>
            <a:r>
              <a:rPr sz="2000"/>
              <a:t>	</a:t>
            </a:r>
            <a:r>
              <a:rPr lang="de-DE" sz="2000"/>
              <a:t>Methodische Tipps</a:t>
            </a:r>
            <a:endParaRPr/>
          </a:p>
          <a:p>
            <a:pPr>
              <a:lnSpc>
                <a:spcPct val="150000"/>
              </a:lnSpc>
              <a:defRPr sz="2400" b="1"/>
            </a:pPr>
            <a:r>
              <a:rPr lang="de-DE" sz="2000"/>
              <a:t>C	Fragen, Wünsche, Anregungen</a:t>
            </a:r>
            <a:endParaRPr/>
          </a:p>
        </p:txBody>
      </p:sp>
      <p:sp>
        <p:nvSpPr>
          <p:cNvPr id="5" name="Textfeld 7"/>
          <p:cNvSpPr/>
          <p:nvPr/>
        </p:nvSpPr>
        <p:spPr bwMode="auto">
          <a:xfrm>
            <a:off x="179512" y="836712"/>
            <a:ext cx="8167882" cy="64632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>
                <a:solidFill>
                  <a:srgbClr val="339966"/>
                </a:solidFill>
              </a:rPr>
              <a:t>Let‘s start </a:t>
            </a:r>
            <a:r>
              <a:rPr lang="de-DE">
                <a:solidFill>
                  <a:srgbClr val="339966"/>
                </a:solidFill>
              </a:rPr>
              <a:t>– Vorbereitung auf den Bilingualen Zug am Beispiel Geographie und Geschichte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692594" y="1052736"/>
            <a:ext cx="6552729" cy="304698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Schritt 4: Elterninformationsschreiben / Anmeldung</a:t>
            </a:r>
            <a:endParaRPr/>
          </a:p>
          <a:p>
            <a:pPr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Informationsschreiben mit Möglichkeit </a:t>
            </a:r>
            <a:br>
              <a:rPr lang="de-DE" sz="16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der verbindlichen Anmeldung</a:t>
            </a:r>
            <a:endParaRPr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Nach endgültiger Bestandsaufnahme </a:t>
            </a:r>
            <a:br>
              <a:rPr lang="de-DE" sz="16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Informationsschreiben mit weiteren Details</a:t>
            </a:r>
            <a:endParaRPr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Vorlagen für Elternbriefe unter: 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16016" y="3747095"/>
            <a:ext cx="3312368" cy="27861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692594" y="4795211"/>
            <a:ext cx="4572000" cy="3200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de-DE" sz="1100" u="sng">
                <a:hlinkClick r:id="rId3" tooltip="https://www.bilingual.bayern.de/realschule/informationen/fuer-schulen/download-informationsmaterial-fuer-schulen/"/>
              </a:rPr>
              <a:t>Download Informationsmaterial für Schulen (bayern.de)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763687" y="1350928"/>
            <a:ext cx="3888432" cy="51697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feld 2"/>
          <p:cNvSpPr/>
          <p:nvPr/>
        </p:nvSpPr>
        <p:spPr bwMode="auto">
          <a:xfrm>
            <a:off x="806816" y="908156"/>
            <a:ext cx="6048672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 lang="de-DE" sz="1600">
              <a:latin typeface="Arial"/>
              <a:ea typeface="Times New Roman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764574" y="1099056"/>
            <a:ext cx="6552729" cy="37856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Vorbereitungskurs</a:t>
            </a: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für die Schüler / Schülerinnen der Jahrgangsstufe 6</a:t>
            </a:r>
            <a:endParaRPr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ab Ostern / 2 Wochenstunden nachmittags </a:t>
            </a:r>
            <a:endParaRPr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Materialien: </a:t>
            </a:r>
            <a:endParaRPr/>
          </a:p>
          <a:p>
            <a:pPr>
              <a:lnSpc>
                <a:spcPct val="150000"/>
              </a:lnSpc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ct val="100000"/>
              <a:defRPr sz="2400"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de-DE" sz="16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71142" y="3688699"/>
            <a:ext cx="996455" cy="140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860032" y="4581128"/>
            <a:ext cx="1176519" cy="168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817185" y="4581128"/>
            <a:ext cx="1213371" cy="166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 descr="English CLIL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491880" y="3356992"/>
            <a:ext cx="1098118" cy="1528104"/>
          </a:xfrm>
          <a:prstGeom prst="rect">
            <a:avLst/>
          </a:prstGeom>
          <a:noFill/>
        </p:spPr>
      </p:pic>
      <p:pic>
        <p:nvPicPr>
          <p:cNvPr id="22" name="Picture 2" descr="http://f.sbzo.de/shopbilder/220/978-3-14-114009-5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123728" y="4719288"/>
            <a:ext cx="1219509" cy="1666662"/>
          </a:xfrm>
          <a:prstGeom prst="rect">
            <a:avLst/>
          </a:prstGeom>
          <a:noFill/>
        </p:spPr>
      </p:pic>
      <p:pic>
        <p:nvPicPr>
          <p:cNvPr id="24" name="Grafik 10" descr="there and then cover.jp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760132" y="2809623"/>
            <a:ext cx="1080120" cy="152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feld 2"/>
          <p:cNvSpPr/>
          <p:nvPr/>
        </p:nvSpPr>
        <p:spPr bwMode="auto">
          <a:xfrm>
            <a:off x="683568" y="1340768"/>
            <a:ext cx="6552729" cy="349377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Ziele des Vorbereitungskurses </a:t>
            </a: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Vertiefung und Erweiterung sprachlicher Mittel (sachfachrelevanter Wortschatz und </a:t>
            </a:r>
            <a:r>
              <a:rPr lang="de-DE" sz="1600" i="1">
                <a:solidFill>
                  <a:schemeClr val="tx1"/>
                </a:solidFill>
                <a:latin typeface="Arial"/>
                <a:cs typeface="Arial"/>
              </a:rPr>
              <a:t>Classroom Phrases</a:t>
            </a: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de-DE" sz="1600"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Einführung in fachspezifische Arbeitstechniken</a:t>
            </a:r>
            <a:endParaRPr lang="de-DE" sz="1600"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Vertiefung fächerübergreifender Lern- und Arbeitstechniken </a:t>
            </a:r>
            <a:br>
              <a:rPr lang="de-DE" sz="16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de-DE" sz="1600" i="1">
                <a:solidFill>
                  <a:schemeClr val="tx1"/>
                </a:solidFill>
                <a:latin typeface="Arial"/>
                <a:cs typeface="Arial"/>
              </a:rPr>
              <a:t>mind-mapping, note-taking, describing pictures,…)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Tipp: Themen aus der 6. Jahrgangsstufe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16640" y="1229056"/>
            <a:ext cx="6615220" cy="89255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2000" b="1"/>
              <a:t>Methodische Tipps</a:t>
            </a:r>
            <a:endParaRPr lang="de-DE" sz="2000"/>
          </a:p>
          <a:p>
            <a:pPr>
              <a:defRPr sz="2400" b="1"/>
            </a:pPr>
            <a:endParaRPr lang="de-DE" sz="1600"/>
          </a:p>
          <a:p>
            <a:pPr>
              <a:defRPr sz="2400" b="1"/>
            </a:pPr>
            <a:r>
              <a:rPr lang="de-DE" sz="1600">
                <a:latin typeface="Arial"/>
                <a:cs typeface="Arial"/>
              </a:rPr>
              <a:t>Beispiel: Grundbegriffe zur Kartenarbeit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3851920" y="2121608"/>
            <a:ext cx="311685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600">
                <a:latin typeface="Arial"/>
                <a:ea typeface="Times New Roman"/>
              </a:rPr>
              <a:t>What kind of map is it? </a:t>
            </a:r>
            <a:endParaRPr/>
          </a:p>
          <a:p>
            <a:pPr>
              <a:defRPr/>
            </a:pPr>
            <a:r>
              <a:rPr lang="en-GB" sz="1600">
                <a:latin typeface="Arial"/>
                <a:ea typeface="Times New Roman"/>
              </a:rPr>
              <a:t>When do you use these maps? </a:t>
            </a:r>
            <a:endParaRPr/>
          </a:p>
          <a:p>
            <a:pPr>
              <a:defRPr/>
            </a:pPr>
            <a:r>
              <a:rPr lang="en-GB" sz="1600">
                <a:latin typeface="Arial"/>
                <a:ea typeface="Times New Roman"/>
              </a:rPr>
              <a:t>What do they show us?</a:t>
            </a:r>
            <a:endParaRPr lang="de-DE" sz="1600"/>
          </a:p>
        </p:txBody>
      </p:sp>
      <p:sp>
        <p:nvSpPr>
          <p:cNvPr id="8" name="Rechteck 7"/>
          <p:cNvSpPr/>
          <p:nvPr/>
        </p:nvSpPr>
        <p:spPr bwMode="auto">
          <a:xfrm>
            <a:off x="456600" y="5025149"/>
            <a:ext cx="720080" cy="18296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© Clipdealer</a:t>
            </a: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39552" y="2209621"/>
            <a:ext cx="2807501" cy="27275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24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C4B0D8-CD1F-B59D-5A23-4BF4FC6A3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13835" y="3057944"/>
            <a:ext cx="3944251" cy="25684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50301" y="1425765"/>
            <a:ext cx="6615220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lang="de-DE" sz="1600">
                <a:latin typeface="Arial"/>
                <a:cs typeface="Arial"/>
              </a:rPr>
              <a:t>Beispiel: Bildbeschreibung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5292079" y="4561652"/>
            <a:ext cx="800965" cy="1829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© Clipdealer</a:t>
            </a:r>
            <a:endParaRPr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50300" y="1833155"/>
            <a:ext cx="4369771" cy="29114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Rechteck 11"/>
          <p:cNvSpPr/>
          <p:nvPr/>
        </p:nvSpPr>
        <p:spPr bwMode="auto">
          <a:xfrm>
            <a:off x="899592" y="4869159"/>
            <a:ext cx="6120680" cy="115917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marL="285750" indent="-285750">
              <a:buFont typeface="Arial"/>
              <a:buChar char="•"/>
              <a:defRPr/>
            </a:pPr>
            <a:r>
              <a:rPr lang="en-GB" sz="1400"/>
              <a:t>This is a picture / a photo / a drawing / a cartoon / an aerial photograph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 sz="1400"/>
              <a:t>I can see …. in the foreground / in the centre /  in the background / in the top left corner / in the bottom left corner / on the left / on the right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GB" sz="1400"/>
              <a:t>This photo shows a desert / This photo was taken ….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25</a:t>
            </a:fld>
            <a:endParaRPr 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 l="31888" t="6781" r="31099" b="26200"/>
          <a:stretch/>
        </p:blipFill>
        <p:spPr bwMode="auto">
          <a:xfrm>
            <a:off x="1691680" y="1225000"/>
            <a:ext cx="5389492" cy="5489368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26</a:t>
            </a:fld>
            <a:endParaRPr lang="de-D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 l="31100" t="6781" r="31099" b="50000"/>
          <a:stretch/>
        </p:blipFill>
        <p:spPr bwMode="auto">
          <a:xfrm>
            <a:off x="1612065" y="1206042"/>
            <a:ext cx="5328591" cy="34270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rcRect l="10217" t="70937" r="8043" b="3516"/>
          <a:stretch/>
        </p:blipFill>
        <p:spPr bwMode="auto">
          <a:xfrm>
            <a:off x="1612065" y="4528909"/>
            <a:ext cx="5480215" cy="2329091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rcRect l="32674" t="5201" r="33462" b="3801"/>
          <a:stretch/>
        </p:blipFill>
        <p:spPr bwMode="auto">
          <a:xfrm>
            <a:off x="199527" y="1206042"/>
            <a:ext cx="3672408" cy="55513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rcRect l="31100" t="2401" r="31888" b="5200"/>
          <a:stretch/>
        </p:blipFill>
        <p:spPr bwMode="auto">
          <a:xfrm>
            <a:off x="4067944" y="1277687"/>
            <a:ext cx="3940425" cy="5533363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28</a:t>
            </a:fld>
            <a:endParaRPr lang="de-D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	Methodische Tipps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rcRect l="12250" t="32078" r="18452" b="17524"/>
          <a:stretch/>
        </p:blipFill>
        <p:spPr bwMode="auto">
          <a:xfrm>
            <a:off x="1187624" y="1373701"/>
            <a:ext cx="6336703" cy="25922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rcRect l="27950" t="5201" r="27950" b="10799"/>
          <a:stretch/>
        </p:blipFill>
        <p:spPr bwMode="auto">
          <a:xfrm>
            <a:off x="1217112" y="3999481"/>
            <a:ext cx="2490791" cy="266870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3995936" y="4365104"/>
            <a:ext cx="3635895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u="sng">
                <a:hlinkClick r:id="rId4" tooltip="https://lernplattform.mebis.bycs.de/course/view.php?id=1312523"/>
              </a:rPr>
              <a:t>https://lernplattform.mebis.bycs.de/course/view.php?id=1312523</a:t>
            </a: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Einschreibeschlüssel: </a:t>
            </a:r>
            <a:r>
              <a:rPr lang="de-DE" b="1"/>
              <a:t>Bili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29</a:t>
            </a:fld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rcRect l="8263" t="17801" r="13775" b="8001"/>
          <a:stretch/>
        </p:blipFill>
        <p:spPr bwMode="auto">
          <a:xfrm>
            <a:off x="321568" y="2276871"/>
            <a:ext cx="8019891" cy="4293477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/>
          </a:p>
        </p:txBody>
      </p:sp>
      <p:sp>
        <p:nvSpPr>
          <p:cNvPr id="5" name="Ellipse 4"/>
          <p:cNvSpPr/>
          <p:nvPr/>
        </p:nvSpPr>
        <p:spPr bwMode="auto">
          <a:xfrm>
            <a:off x="321568" y="3068960"/>
            <a:ext cx="1107670" cy="4320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5"/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0070C0"/>
                </a:solidFill>
                <a:latin typeface="Arial"/>
                <a:cs typeface="Arial"/>
              </a:rPr>
              <a:t>www.bayern.bilingual.de</a:t>
            </a:r>
            <a:endParaRPr/>
          </a:p>
        </p:txBody>
      </p:sp>
      <p:sp>
        <p:nvSpPr>
          <p:cNvPr id="7" name="Ellipse 6"/>
          <p:cNvSpPr/>
          <p:nvPr/>
        </p:nvSpPr>
        <p:spPr bwMode="auto">
          <a:xfrm>
            <a:off x="2483768" y="5373216"/>
            <a:ext cx="1107670" cy="4320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27584" y="1391343"/>
            <a:ext cx="2160241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>
                <a:latin typeface="Arial"/>
                <a:cs typeface="Arial"/>
              </a:rPr>
              <a:t>Beispiel: A wish tree</a:t>
            </a:r>
            <a:endParaRPr/>
          </a:p>
        </p:txBody>
      </p:sp>
      <p:sp>
        <p:nvSpPr>
          <p:cNvPr id="6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feld 3"/>
          <p:cNvSpPr txBox="1"/>
          <p:nvPr/>
        </p:nvSpPr>
        <p:spPr bwMode="auto">
          <a:xfrm>
            <a:off x="2699792" y="5373216"/>
            <a:ext cx="3816424" cy="86064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en-US" sz="1100">
                <a:ea typeface="Calibri"/>
                <a:cs typeface="Times New Roman"/>
              </a:rPr>
              <a:t>In Japan it is a tradition to write a wish on a leaf and to tie it to a tree. Think about some wishes and add them to the wish tree. Share your wishes with a partner. </a:t>
            </a:r>
            <a:endParaRPr lang="de-DE" sz="110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466780" y="1484784"/>
            <a:ext cx="2427567" cy="38164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5" name="Picture 3" descr="E:\BILI\GEO\leaf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20367112">
            <a:off x="5853308" y="5796627"/>
            <a:ext cx="353683" cy="562175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19655800">
            <a:off x="2199342" y="2407111"/>
            <a:ext cx="876324" cy="13430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rot="5400000">
            <a:off x="6157104" y="1942107"/>
            <a:ext cx="986654" cy="15121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hteck 10"/>
          <p:cNvSpPr/>
          <p:nvPr/>
        </p:nvSpPr>
        <p:spPr bwMode="auto">
          <a:xfrm>
            <a:off x="5174268" y="5118243"/>
            <a:ext cx="720080" cy="18296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>
              <a:defRPr/>
            </a:pPr>
            <a:r>
              <a:rPr lang="de-DE" sz="800"/>
              <a:t>Grafik: ISB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30</a:t>
            </a:fld>
            <a:endParaRPr lang="de-D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78581" y="1171491"/>
            <a:ext cx="5966483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>
                <a:latin typeface="Arial"/>
                <a:cs typeface="Arial"/>
              </a:rPr>
              <a:t>Beispiel: Presenting each other in groups</a:t>
            </a:r>
            <a:endParaRPr/>
          </a:p>
        </p:txBody>
      </p:sp>
      <p:sp>
        <p:nvSpPr>
          <p:cNvPr id="6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Grafik 7"/>
          <p:cNvPicPr/>
          <p:nvPr/>
        </p:nvPicPr>
        <p:blipFill>
          <a:blip r:embed="rId2"/>
          <a:stretch/>
        </p:blipFill>
        <p:spPr bwMode="auto">
          <a:xfrm>
            <a:off x="3184172" y="1844824"/>
            <a:ext cx="2158562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62230" y="3717032"/>
            <a:ext cx="5832648" cy="10310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i="0" u="none" strike="noStrike" cap="none">
                <a:ln>
                  <a:noFill/>
                </a:ln>
                <a:solidFill>
                  <a:schemeClr val="tx1"/>
                </a:solidFill>
                <a:latin typeface="MV Boli"/>
                <a:ea typeface="Calibri"/>
                <a:cs typeface="Times New Roman"/>
              </a:rPr>
              <a:t>Finding out about…</a:t>
            </a:r>
            <a:r>
              <a:rPr lang="en-US" sz="1050" b="0" i="0" u="none" strike="noStrike" cap="none">
                <a:ln>
                  <a:noFill/>
                </a:ln>
                <a:solidFill>
                  <a:schemeClr val="tx1"/>
                </a:solidFill>
                <a:latin typeface="MV Boli"/>
                <a:ea typeface="Calibri"/>
                <a:cs typeface="Times New Roman"/>
              </a:rPr>
              <a:t> </a:t>
            </a:r>
            <a:endParaRPr lang="de-DE" sz="700" b="0" i="0" u="none" strike="noStrike" cap="none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b="1" i="0" u="none" strike="noStrike" cap="none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Ask questions to find out about the pupils in your group and fill in the missing information.</a:t>
            </a:r>
            <a:endParaRPr lang="de-DE" sz="1100" b="0" i="0" u="none" strike="noStrike" cap="none">
              <a:ln>
                <a:noFill/>
              </a:ln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lang="de-DE" sz="1000" b="0" i="0" u="none" strike="noStrike" cap="none">
                <a:ln>
                  <a:noFill/>
                </a:ln>
                <a:solidFill>
                  <a:srgbClr val="FFFFFF"/>
                </a:solidFill>
                <a:latin typeface="Arial"/>
                <a:ea typeface="Calibri"/>
                <a:cs typeface="Arial"/>
              </a:rPr>
            </a:br>
            <a:endParaRPr lang="de-DE" sz="600" b="0" i="0" u="none" strike="noStrike" cap="none">
              <a:ln>
                <a:noFill/>
              </a:ln>
              <a:solidFill>
                <a:schemeClr val="tx1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990178" y="4293096"/>
          <a:ext cx="6768751" cy="1408837"/>
        </p:xfrm>
        <a:graphic>
          <a:graphicData uri="http://schemas.openxmlformats.org/drawingml/2006/table">
            <a:tbl>
              <a:tblPr firstRow="1" firstCol="1" bandRow="1">
                <a:tableStyleId>{637D346F-26C2-A529-87D5-ADB48C4D5B6D}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Name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Age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Class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12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Place of Living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Hobbies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Pets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31</a:t>
            </a:fld>
            <a:endParaRPr lang="de-D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879618" y="1346188"/>
            <a:ext cx="5966483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>
                <a:latin typeface="Arial"/>
                <a:cs typeface="Arial"/>
              </a:rPr>
              <a:t>Beispiel: That‘s me</a:t>
            </a:r>
            <a:endParaRPr/>
          </a:p>
        </p:txBody>
      </p:sp>
      <p:sp>
        <p:nvSpPr>
          <p:cNvPr id="6" name="Textfeld 8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feld 34"/>
          <p:cNvSpPr txBox="1"/>
          <p:nvPr/>
        </p:nvSpPr>
        <p:spPr bwMode="auto">
          <a:xfrm>
            <a:off x="879618" y="1700808"/>
            <a:ext cx="6500694" cy="453650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  <a:prstDash val="lgDash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999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1000">
                <a:latin typeface="FreeSans"/>
                <a:ea typeface="Calibri"/>
                <a:cs typeface="Times New Roman"/>
              </a:rPr>
              <a:t> </a:t>
            </a:r>
            <a:endParaRPr lang="en-GB" sz="1000">
              <a:latin typeface="FreeSans"/>
              <a:ea typeface="Calibri"/>
              <a:cs typeface="Times New Roman"/>
            </a:endParaRPr>
          </a:p>
        </p:txBody>
      </p:sp>
      <p:sp>
        <p:nvSpPr>
          <p:cNvPr id="10" name="WordArt 1"/>
          <p:cNvSpPr>
            <a:spLocks noChangeArrowheads="1" noChangeShapeType="1" noTextEdit="1"/>
          </p:cNvSpPr>
          <p:nvPr/>
        </p:nvSpPr>
        <p:spPr bwMode="auto">
          <a:xfrm rot="20508724">
            <a:off x="1205946" y="2204748"/>
            <a:ext cx="1912620" cy="423545"/>
          </a:xfrm>
          <a:prstGeom prst="rect">
            <a:avLst/>
          </a:prstGeom>
        </p:spPr>
        <p:txBody>
          <a:bodyPr wrap="square" numCol="1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GB" sz="140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latin typeface="MV Boli"/>
                <a:ea typeface="Times New Roman"/>
              </a:rPr>
              <a:t>That‘s me</a:t>
            </a:r>
            <a:r>
              <a:rPr lang="de-DE" sz="140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noFill/>
                <a:latin typeface="MV Boli"/>
                <a:ea typeface="Times New Roman"/>
              </a:rPr>
              <a:t>: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12" name="Explosion 2 11"/>
          <p:cNvSpPr/>
          <p:nvPr/>
        </p:nvSpPr>
        <p:spPr bwMode="auto">
          <a:xfrm>
            <a:off x="2490056" y="2384884"/>
            <a:ext cx="2240027" cy="1476164"/>
          </a:xfrm>
          <a:prstGeom prst="irregularSeal2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>
            <a:glow rad="635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4" name="Gefaltete Ecke 13"/>
          <p:cNvSpPr/>
          <p:nvPr/>
        </p:nvSpPr>
        <p:spPr bwMode="auto">
          <a:xfrm>
            <a:off x="1322384" y="4149079"/>
            <a:ext cx="5408930" cy="1764030"/>
          </a:xfrm>
          <a:prstGeom prst="foldedCorner">
            <a:avLst>
              <a:gd name="adj" fmla="val 14720"/>
            </a:avLst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glow rad="63500">
              <a:srgbClr val="9BBB59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  <a:defRPr/>
            </a:pPr>
            <a:r>
              <a:rPr lang="de-DE" sz="5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 </a:t>
            </a:r>
            <a:endParaRPr lang="en-GB" sz="120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  <a:defRPr/>
            </a:pPr>
            <a:r>
              <a:rPr lang="de-DE" sz="120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1200">
              <a:latin typeface="Times New Roman"/>
              <a:ea typeface="Times New Roman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en-US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5219146" y="1916830"/>
            <a:ext cx="1512168" cy="1944218"/>
          </a:xfrm>
          <a:prstGeom prst="roundRect">
            <a:avLst>
              <a:gd name="adj" fmla="val 16667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32</a:t>
            </a:fld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1043608" y="1772816"/>
            <a:ext cx="6120680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endParaRPr lang="de-DE" sz="16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Textfeld 7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B     Methodische Tipps 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836712" y="1475859"/>
            <a:ext cx="6534472" cy="424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/>
              <a:t>Erfolgreich unterrichten im Bilingualen Zug: </a:t>
            </a:r>
            <a:endParaRPr/>
          </a:p>
          <a:p>
            <a:pPr>
              <a:defRPr/>
            </a:pPr>
            <a:endParaRPr lang="de-DE" b="1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Wechsel der Sozial- und Unterrichtsformen (Einzel-, Partner-, Gruppenarbeit, Training, Projekt)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Methodenvielfalt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Anwenden verschiedener Unterrichtstechniken (</a:t>
            </a:r>
            <a:r>
              <a:rPr lang="de-DE" i="1"/>
              <a:t>Mind-Mapping, Clustering, Brainstorming, Discussing</a:t>
            </a:r>
            <a:r>
              <a:rPr lang="de-DE"/>
              <a:t> etc.)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Verknüpfung von Sachfach und fremdsprachlichen Elementen (inhaltlich, methodisch, medial)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Arbeit mit authentischen Materialien aus dem Zielsprachenland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Einblick in andere Kulturen, Multiperspektivität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Unterstützung der Schülerinnen und Schüler in Hinblick auf den fremdsprachlichen Anspruch im Sachfach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Motivierung zur Überwindung sprachlicher Hemmschwellen, Förderung des Lernfortschritts etc.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33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feld 8"/>
          <p:cNvSpPr/>
          <p:nvPr/>
        </p:nvSpPr>
        <p:spPr bwMode="auto">
          <a:xfrm>
            <a:off x="8501282" y="765067"/>
            <a:ext cx="52321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     Fragen, Wünsche, Anregungen</a:t>
            </a:r>
            <a:endParaRPr/>
          </a:p>
        </p:txBody>
      </p:sp>
      <p:sp>
        <p:nvSpPr>
          <p:cNvPr id="3" name="Rechteck 2"/>
          <p:cNvSpPr/>
          <p:nvPr/>
        </p:nvSpPr>
        <p:spPr bwMode="auto">
          <a:xfrm>
            <a:off x="755373" y="1878901"/>
            <a:ext cx="6912768" cy="349431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Fragen, Wünsche, Anregungen?</a:t>
            </a:r>
            <a:endParaRPr/>
          </a:p>
          <a:p>
            <a:pPr algn="ctr">
              <a:defRPr/>
            </a:pPr>
            <a:endParaRPr lang="de-DE" sz="3600" b="1"/>
          </a:p>
          <a:p>
            <a:pPr algn="ctr">
              <a:defRPr/>
            </a:pPr>
            <a:endParaRPr lang="de-DE" sz="3600" b="1"/>
          </a:p>
        </p:txBody>
      </p:sp>
      <p:pic>
        <p:nvPicPr>
          <p:cNvPr id="7170" name="Picture 2" descr="C:\Users\di36pir\Filr\Meine Dateien\AK_BILI\08_PORTAL_NEU NEU\00_bildchen\bili-guru\01_IMG_6870_weiß_cut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99793" y="3645024"/>
            <a:ext cx="3327320" cy="1495131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34</a:t>
            </a:fld>
            <a:endParaRPr lang="de-D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endParaRPr lang="de-DE" sz="1000"/>
          </a:p>
          <a:p>
            <a:pPr algn="ctr">
              <a:defRPr/>
            </a:pPr>
            <a:r>
              <a:rPr lang="de-DE">
                <a:solidFill>
                  <a:schemeClr val="bg1">
                    <a:lumMod val="95000"/>
                  </a:schemeClr>
                </a:solidFill>
              </a:rPr>
              <a:t>C</a:t>
            </a:r>
            <a:endParaRPr lang="de-DE" sz="100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de-DE" sz="100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55576" y="3874858"/>
            <a:ext cx="1679229" cy="18547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feld 10"/>
          <p:cNvSpPr txBox="1"/>
          <p:nvPr/>
        </p:nvSpPr>
        <p:spPr bwMode="auto">
          <a:xfrm>
            <a:off x="2633670" y="4294420"/>
            <a:ext cx="4746642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</a:rPr>
              <a:t>StRin (RS) Stefanie Hartl</a:t>
            </a:r>
            <a:endParaRPr/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  <a:ea typeface="Verdana"/>
                <a:cs typeface="Verdana"/>
              </a:rPr>
              <a:t>StR(RS) Manuel Erben</a:t>
            </a:r>
            <a:endParaRPr/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>
                <a:solidFill>
                  <a:srgbClr val="339966"/>
                </a:solidFill>
              </a:rPr>
              <a:t>Arbeitskreis Bilingual am ISB</a:t>
            </a:r>
            <a:br>
              <a:rPr lang="de-DE" sz="2000">
                <a:solidFill>
                  <a:srgbClr val="339966"/>
                </a:solidFill>
              </a:rPr>
            </a:br>
            <a:r>
              <a:rPr lang="de-DE" sz="2000" u="sng">
                <a:solidFill>
                  <a:srgbClr val="0070C0"/>
                </a:solidFill>
                <a:hlinkClick r:id="rId3" tooltip="mailto:stefanie.hartl2@schule.bayern.de"/>
              </a:rPr>
              <a:t>stefanie.hartl2@schule.bayern.de</a:t>
            </a:r>
            <a:endParaRPr lang="de-DE" sz="2000" u="sng">
              <a:solidFill>
                <a:srgbClr val="0070C0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u="sng">
                <a:solidFill>
                  <a:srgbClr val="0070C0"/>
                </a:solidFill>
              </a:rPr>
              <a:t>erb@rs-heilsbronn.de</a:t>
            </a:r>
            <a:endParaRPr/>
          </a:p>
        </p:txBody>
      </p:sp>
      <p:sp>
        <p:nvSpPr>
          <p:cNvPr id="9" name="Textfeld 7"/>
          <p:cNvSpPr/>
          <p:nvPr/>
        </p:nvSpPr>
        <p:spPr bwMode="auto">
          <a:xfrm>
            <a:off x="179512" y="836712"/>
            <a:ext cx="8167918" cy="36579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srgbClr val="339966"/>
                </a:solidFill>
              </a:rPr>
              <a:t>Let‘s start – Vorbereitung auf den Bilingualen Zug </a:t>
            </a:r>
            <a:endParaRPr/>
          </a:p>
        </p:txBody>
      </p:sp>
      <p:sp>
        <p:nvSpPr>
          <p:cNvPr id="13" name="Rechteck 12"/>
          <p:cNvSpPr/>
          <p:nvPr/>
        </p:nvSpPr>
        <p:spPr bwMode="auto">
          <a:xfrm>
            <a:off x="827584" y="1916832"/>
            <a:ext cx="6912768" cy="157484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/>
              <a:t>Vielen Dank für Ihre Aufmerksamkeit!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35</a:t>
            </a:fld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6937" y="2492896"/>
            <a:ext cx="7779958" cy="3841954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/>
          </a:p>
        </p:txBody>
      </p:sp>
      <p:sp>
        <p:nvSpPr>
          <p:cNvPr id="6" name="Textfeld 5"/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0070C0"/>
                </a:solidFill>
                <a:latin typeface="Arial"/>
                <a:cs typeface="Arial"/>
              </a:rPr>
              <a:t>www.bayern.bilingual.de</a:t>
            </a:r>
            <a:endParaRPr/>
          </a:p>
        </p:txBody>
      </p:sp>
      <p:sp>
        <p:nvSpPr>
          <p:cNvPr id="5" name="Ellipse 4"/>
          <p:cNvSpPr/>
          <p:nvPr/>
        </p:nvSpPr>
        <p:spPr bwMode="auto">
          <a:xfrm>
            <a:off x="493477" y="4149079"/>
            <a:ext cx="1227226" cy="36004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7544" y="2196228"/>
            <a:ext cx="6480720" cy="4571981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/>
          </a:p>
        </p:txBody>
      </p:sp>
      <p:sp>
        <p:nvSpPr>
          <p:cNvPr id="6" name="Textfeld 5"/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0070C0"/>
                </a:solidFill>
                <a:latin typeface="Arial"/>
                <a:cs typeface="Arial"/>
              </a:rPr>
              <a:t>www.bayern.bilingual.de</a:t>
            </a:r>
            <a:endParaRPr/>
          </a:p>
        </p:txBody>
      </p:sp>
      <p:sp>
        <p:nvSpPr>
          <p:cNvPr id="5" name="Ellipse 4"/>
          <p:cNvSpPr/>
          <p:nvPr/>
        </p:nvSpPr>
        <p:spPr bwMode="auto">
          <a:xfrm>
            <a:off x="4355977" y="3284984"/>
            <a:ext cx="2664295" cy="2664295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3588" y="2348880"/>
            <a:ext cx="7342558" cy="4184178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/>
          </a:p>
        </p:txBody>
      </p:sp>
      <p:sp>
        <p:nvSpPr>
          <p:cNvPr id="6" name="Textfeld 5"/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0070C0"/>
                </a:solidFill>
                <a:latin typeface="Arial"/>
                <a:cs typeface="Arial"/>
              </a:rPr>
              <a:t>www.bayern.bilingual.de</a:t>
            </a:r>
            <a:endParaRPr/>
          </a:p>
        </p:txBody>
      </p:sp>
      <p:sp>
        <p:nvSpPr>
          <p:cNvPr id="5" name="Ellipse 4"/>
          <p:cNvSpPr/>
          <p:nvPr/>
        </p:nvSpPr>
        <p:spPr bwMode="auto">
          <a:xfrm>
            <a:off x="683568" y="3933056"/>
            <a:ext cx="3384376" cy="72008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	VORGEHENSWEISE</a:t>
            </a:r>
            <a:endParaRPr lang="de-DE" sz="18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151746"/>
            <a:ext cx="6552729" cy="95410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/>
          </a:p>
        </p:txBody>
      </p:sp>
      <p:sp>
        <p:nvSpPr>
          <p:cNvPr id="6" name="Textfeld 5"/>
          <p:cNvSpPr txBox="1"/>
          <p:nvPr/>
        </p:nvSpPr>
        <p:spPr bwMode="auto">
          <a:xfrm>
            <a:off x="5004048" y="1736521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0070C0"/>
                </a:solidFill>
                <a:latin typeface="Arial"/>
                <a:cs typeface="Arial"/>
              </a:rPr>
              <a:t>www.bayern.bilingual.de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44407" y="873575"/>
            <a:ext cx="676715" cy="561490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rcRect b="2807"/>
          <a:stretch/>
        </p:blipFill>
        <p:spPr bwMode="auto">
          <a:xfrm>
            <a:off x="478796" y="2176033"/>
            <a:ext cx="4867024" cy="4244576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</a:t>
            </a:fld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395536" y="908720"/>
            <a:ext cx="6552729" cy="206210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r>
              <a:rPr lang="de-DE" sz="1600" b="1" u="sng">
                <a:solidFill>
                  <a:schemeClr val="tx1"/>
                </a:solidFill>
                <a:latin typeface="Arial"/>
                <a:cs typeface="Arial"/>
              </a:rPr>
              <a:t>Wo finde ich Informationen/Material?</a:t>
            </a:r>
            <a:endParaRPr/>
          </a:p>
          <a:p>
            <a:pPr>
              <a:buSzPct val="100000"/>
              <a:defRPr sz="2400"/>
            </a:pPr>
            <a:endParaRPr lang="de-DE" sz="1600" b="1" u="sng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lang="de-DE" sz="1400" b="1">
                <a:solidFill>
                  <a:schemeClr val="tx1"/>
                </a:solidFill>
                <a:latin typeface="Arial"/>
                <a:cs typeface="Arial"/>
              </a:rPr>
              <a:t>Checkliste für Schülerinnen und Schüler</a:t>
            </a:r>
            <a:endParaRPr/>
          </a:p>
          <a:p>
            <a:pPr>
              <a:buSzPct val="100000"/>
              <a:defRPr sz="2400"/>
            </a:pPr>
            <a:endParaRPr lang="de-DE" sz="1400" b="1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lang="de-DE" sz="1400" b="1">
                <a:solidFill>
                  <a:schemeClr val="tx1"/>
                </a:solidFill>
                <a:latin typeface="Arial"/>
                <a:cs typeface="Arial"/>
              </a:rPr>
              <a:t>Checkliste für Eltern</a:t>
            </a:r>
            <a:endParaRPr/>
          </a:p>
          <a:p>
            <a:pPr>
              <a:buSzPct val="100000"/>
              <a:defRPr sz="2400"/>
            </a:pPr>
            <a:endParaRPr sz="14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83968" y="1484784"/>
            <a:ext cx="3960440" cy="50245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77588" y="908720"/>
            <a:ext cx="676715" cy="5614903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395536" y="908720"/>
            <a:ext cx="6552729" cy="92333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/>
              <a:t>Vorgehensweise bei der Einführung des Bilingualen Zugs</a:t>
            </a:r>
            <a:endParaRPr/>
          </a:p>
          <a:p>
            <a:pPr>
              <a:buSzPct val="100000"/>
              <a:defRPr sz="2400"/>
            </a:pPr>
            <a:endParaRPr lang="de-DE" sz="2000"/>
          </a:p>
          <a:p>
            <a:pPr>
              <a:buSzPct val="100000"/>
              <a:defRPr sz="2400"/>
            </a:pPr>
            <a:endParaRPr sz="140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77588" y="908720"/>
            <a:ext cx="676715" cy="5614903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9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75656" y="1988840"/>
            <a:ext cx="5112568" cy="44786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1355</Words>
  <Application>Microsoft Office PowerPoint</Application>
  <DocSecurity>0</DocSecurity>
  <PresentationFormat>Bildschirmpräsentation (4:3)</PresentationFormat>
  <Paragraphs>301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Calibri</vt:lpstr>
      <vt:lpstr>FreeSans</vt:lpstr>
      <vt:lpstr>MV Boli</vt:lpstr>
      <vt:lpstr>Symbol</vt:lpstr>
      <vt:lpstr>Times New Roman</vt:lpstr>
      <vt:lpstr>Verdana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cp:lastModifiedBy>Hartl Stefanie</cp:lastModifiedBy>
  <cp:revision>376</cp:revision>
  <dcterms:modified xsi:type="dcterms:W3CDTF">2024-01-24T09:28:38Z</dcterms:modified>
  <cp:category/>
  <dc:identifier/>
  <cp:contentStatus/>
  <dc:language/>
  <cp:version/>
</cp:coreProperties>
</file>