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5"/>
  </p:notesMasterIdLst>
  <p:sldIdLst>
    <p:sldId id="256" r:id="rId2"/>
    <p:sldId id="276" r:id="rId3"/>
    <p:sldId id="257" r:id="rId4"/>
    <p:sldId id="303" r:id="rId5"/>
    <p:sldId id="289" r:id="rId6"/>
    <p:sldId id="304" r:id="rId7"/>
    <p:sldId id="309" r:id="rId8"/>
    <p:sldId id="337" r:id="rId9"/>
    <p:sldId id="347" r:id="rId10"/>
    <p:sldId id="338" r:id="rId11"/>
    <p:sldId id="340" r:id="rId12"/>
    <p:sldId id="339" r:id="rId13"/>
    <p:sldId id="310" r:id="rId14"/>
    <p:sldId id="258" r:id="rId15"/>
    <p:sldId id="308" r:id="rId16"/>
    <p:sldId id="279" r:id="rId17"/>
    <p:sldId id="306" r:id="rId18"/>
    <p:sldId id="307" r:id="rId19"/>
    <p:sldId id="311" r:id="rId20"/>
    <p:sldId id="259" r:id="rId21"/>
    <p:sldId id="312" r:id="rId22"/>
    <p:sldId id="285" r:id="rId23"/>
    <p:sldId id="286" r:id="rId24"/>
    <p:sldId id="342" r:id="rId25"/>
    <p:sldId id="287" r:id="rId26"/>
    <p:sldId id="341" r:id="rId27"/>
    <p:sldId id="346" r:id="rId28"/>
    <p:sldId id="288" r:id="rId29"/>
    <p:sldId id="294" r:id="rId30"/>
    <p:sldId id="260" r:id="rId31"/>
    <p:sldId id="350" r:id="rId32"/>
    <p:sldId id="331" r:id="rId33"/>
    <p:sldId id="278" r:id="rId34"/>
    <p:sldId id="261" r:id="rId35"/>
    <p:sldId id="262" r:id="rId36"/>
    <p:sldId id="263" r:id="rId37"/>
    <p:sldId id="264" r:id="rId38"/>
    <p:sldId id="328" r:id="rId39"/>
    <p:sldId id="265" r:id="rId40"/>
    <p:sldId id="283" r:id="rId41"/>
    <p:sldId id="296" r:id="rId42"/>
    <p:sldId id="297" r:id="rId43"/>
    <p:sldId id="298" r:id="rId44"/>
    <p:sldId id="299" r:id="rId45"/>
    <p:sldId id="300" r:id="rId46"/>
    <p:sldId id="329" r:id="rId47"/>
    <p:sldId id="266" r:id="rId48"/>
    <p:sldId id="330" r:id="rId49"/>
    <p:sldId id="313" r:id="rId50"/>
    <p:sldId id="317" r:id="rId51"/>
    <p:sldId id="318" r:id="rId52"/>
    <p:sldId id="319" r:id="rId53"/>
    <p:sldId id="320" r:id="rId54"/>
    <p:sldId id="314" r:id="rId55"/>
    <p:sldId id="321" r:id="rId56"/>
    <p:sldId id="322" r:id="rId57"/>
    <p:sldId id="323" r:id="rId58"/>
    <p:sldId id="324" r:id="rId59"/>
    <p:sldId id="325" r:id="rId60"/>
    <p:sldId id="326" r:id="rId61"/>
    <p:sldId id="315" r:id="rId62"/>
    <p:sldId id="348" r:id="rId63"/>
    <p:sldId id="316" r:id="rId64"/>
    <p:sldId id="333" r:id="rId65"/>
    <p:sldId id="334" r:id="rId66"/>
    <p:sldId id="335" r:id="rId67"/>
    <p:sldId id="336" r:id="rId68"/>
    <p:sldId id="332" r:id="rId69"/>
    <p:sldId id="280" r:id="rId70"/>
    <p:sldId id="281" r:id="rId71"/>
    <p:sldId id="301" r:id="rId72"/>
    <p:sldId id="302" r:id="rId73"/>
    <p:sldId id="293" r:id="rId74"/>
    <p:sldId id="345" r:id="rId75"/>
    <p:sldId id="344" r:id="rId76"/>
    <p:sldId id="343" r:id="rId77"/>
    <p:sldId id="267" r:id="rId78"/>
    <p:sldId id="284" r:id="rId79"/>
    <p:sldId id="349" r:id="rId80"/>
    <p:sldId id="268" r:id="rId81"/>
    <p:sldId id="273" r:id="rId82"/>
    <p:sldId id="274" r:id="rId83"/>
    <p:sldId id="295" r:id="rId84"/>
  </p:sldIdLst>
  <p:sldSz cx="9144000" cy="6858000" type="screen4x3"/>
  <p:notesSz cx="9144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atheisl1" initials="DM" lastIdx="1" clrIdx="0">
    <p:extLst>
      <p:ext uri="{19B8F6BF-5375-455C-9EA6-DF929625EA0E}">
        <p15:presenceInfo xmlns:p15="http://schemas.microsoft.com/office/powerpoint/2012/main" userId="S::david.matheisl1@reahip.onmicrosoft.com::f46abd9b-feb0-45b6-9343-8c2cb14f9a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0EE417-A34E-C73F-C8C1-3756DEE6A6E3}">
  <a:tblStyle styleId="{C00EE417-A34E-C73F-C8C1-3756DEE6A6E3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/>
    <p:restoredTop sz="90950"/>
  </p:normalViewPr>
  <p:slideViewPr>
    <p:cSldViewPr>
      <p:cViewPr>
        <p:scale>
          <a:sx n="115" d="100"/>
          <a:sy n="115" d="100"/>
        </p:scale>
        <p:origin x="54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A9D97-F0ED-D541-949A-6B82E384C6B9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D146C-87EE-2E4F-A52D-CD72764FF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66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Auslandsaufenthalt (ein Jahr) während der Schulzeit</a:t>
            </a:r>
          </a:p>
          <a:p>
            <a:r>
              <a:rPr lang="de-DE" dirty="0"/>
              <a:t>Studium Universität Regensburg</a:t>
            </a:r>
          </a:p>
          <a:p>
            <a:r>
              <a:rPr lang="de-DE" dirty="0"/>
              <a:t>Ausbildung Realschule </a:t>
            </a:r>
            <a:r>
              <a:rPr lang="de-DE" dirty="0" err="1"/>
              <a:t>Herrsching</a:t>
            </a:r>
            <a:r>
              <a:rPr lang="de-DE" dirty="0"/>
              <a:t> am Ammersee</a:t>
            </a:r>
          </a:p>
          <a:p>
            <a:r>
              <a:rPr lang="de-DE" dirty="0"/>
              <a:t>seit 2011 Staatliche Realschule Hilpoltstein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86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950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775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Idee: </a:t>
            </a:r>
          </a:p>
          <a:p>
            <a:r>
              <a:rPr lang="de-DE" dirty="0"/>
              <a:t>Als Vorbereitung wäre das auszugsweise Lesen und Erarbeiten des „originalen Quidditch </a:t>
            </a:r>
            <a:r>
              <a:rPr lang="de-DE" dirty="0" err="1"/>
              <a:t>games</a:t>
            </a:r>
            <a:r>
              <a:rPr lang="de-DE" dirty="0"/>
              <a:t>“ aus dem ersten Harry Potter Band möglich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334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dem Bericht zum Schulversuch der Bilingualen Grundschule: </a:t>
            </a:r>
          </a:p>
          <a:p>
            <a:r>
              <a:rPr lang="de-DE" dirty="0"/>
              <a:t>Die </a:t>
            </a:r>
            <a:r>
              <a:rPr lang="de-DE" dirty="0" err="1"/>
              <a:t>Schülerinnen</a:t>
            </a:r>
            <a:r>
              <a:rPr lang="de-DE" dirty="0"/>
              <a:t> und </a:t>
            </a:r>
            <a:r>
              <a:rPr lang="de-DE" dirty="0" err="1"/>
              <a:t>Schüler</a:t>
            </a:r>
            <a:r>
              <a:rPr lang="de-DE" dirty="0"/>
              <a:t> werden von Jahrgangsstufe 1 bis 4 in den </a:t>
            </a:r>
            <a:r>
              <a:rPr lang="de-DE" dirty="0" err="1"/>
              <a:t>Fächern</a:t>
            </a:r>
            <a:r>
              <a:rPr lang="de-DE" dirty="0"/>
              <a:t> Mathematik, Heimat- und Sachunterricht, Kunst, Musik und Sport in zwei Sprachen unterrichtet. Der Unterricht in den bilingualen Klassen basiert auf den in den </a:t>
            </a:r>
            <a:r>
              <a:rPr lang="de-DE" dirty="0" err="1"/>
              <a:t>Fachlehrplänen</a:t>
            </a:r>
            <a:r>
              <a:rPr lang="de-DE" dirty="0"/>
              <a:t> des </a:t>
            </a:r>
            <a:r>
              <a:rPr lang="de-DE" dirty="0" err="1"/>
              <a:t>LehrplanPLUS</a:t>
            </a:r>
            <a:r>
              <a:rPr lang="de-DE" dirty="0"/>
              <a:t> Grundschule formulierten </a:t>
            </a:r>
            <a:r>
              <a:rPr lang="de-DE" dirty="0" err="1"/>
              <a:t>Kompetenzer</a:t>
            </a:r>
            <a:r>
              <a:rPr lang="de-DE" dirty="0"/>
              <a:t>- </a:t>
            </a:r>
            <a:r>
              <a:rPr lang="de-DE" dirty="0" err="1"/>
              <a:t>wartungen</a:t>
            </a:r>
            <a:r>
              <a:rPr lang="de-DE" dirty="0"/>
              <a:t>. Bei geeigneten Themen und </a:t>
            </a:r>
            <a:r>
              <a:rPr lang="de-DE" dirty="0" err="1"/>
              <a:t>Anlässen</a:t>
            </a:r>
            <a:r>
              <a:rPr lang="de-DE" dirty="0"/>
              <a:t> werden Unterrichtseinheiten oder -phasen in den o. g. </a:t>
            </a:r>
            <a:r>
              <a:rPr lang="de-DE" dirty="0" err="1"/>
              <a:t>Fächern</a:t>
            </a:r>
            <a:r>
              <a:rPr lang="de-DE" dirty="0"/>
              <a:t> in englischer Sprache </a:t>
            </a:r>
            <a:r>
              <a:rPr lang="de-DE" dirty="0" err="1"/>
              <a:t>durchgeführt</a:t>
            </a:r>
            <a:r>
              <a:rPr lang="de-DE" dirty="0"/>
              <a:t>. Die thematische Auswahl </a:t>
            </a:r>
            <a:r>
              <a:rPr lang="de-DE" dirty="0" err="1"/>
              <a:t>für</a:t>
            </a:r>
            <a:r>
              <a:rPr lang="de-DE" dirty="0"/>
              <a:t> die englischsprachigen Phasen trifft die jeweilige Lehrkraft in </a:t>
            </a:r>
            <a:r>
              <a:rPr lang="de-DE" dirty="0" err="1"/>
              <a:t>pädagogischer</a:t>
            </a:r>
            <a:r>
              <a:rPr lang="de-DE" dirty="0"/>
              <a:t> Verantwortung. Die Vermittlung der englischen Sprache er- folgt implizit. Die Sicherung der im </a:t>
            </a:r>
            <a:r>
              <a:rPr lang="de-DE" dirty="0" err="1"/>
              <a:t>LehrplanPLUS</a:t>
            </a:r>
            <a:r>
              <a:rPr lang="de-DE" dirty="0"/>
              <a:t> ausgewiesenen deutschen Fachbegriffe ist dabei </a:t>
            </a:r>
            <a:r>
              <a:rPr lang="de-DE" dirty="0" err="1"/>
              <a:t>gewähr</a:t>
            </a:r>
            <a:r>
              <a:rPr lang="de-DE" dirty="0"/>
              <a:t>- leistet. Der Unterricht in den bilingualen Klassen wird </a:t>
            </a:r>
            <a:r>
              <a:rPr lang="de-DE" dirty="0" err="1"/>
              <a:t>gemäß</a:t>
            </a:r>
            <a:r>
              <a:rPr lang="de-DE" dirty="0"/>
              <a:t> der geltenden Stundentafel erteilt, also ohne </a:t>
            </a:r>
            <a:r>
              <a:rPr lang="de-DE" dirty="0" err="1"/>
              <a:t>zusätzliche</a:t>
            </a:r>
            <a:r>
              <a:rPr lang="de-DE" dirty="0"/>
              <a:t> Zeitkontingente.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109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 auf </a:t>
            </a:r>
            <a:r>
              <a:rPr lang="de-DE" dirty="0" err="1"/>
              <a:t>Literartur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513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FF543-F677-360B-BC91-A472BFE36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9F3FD0-CBBA-0463-6649-B4BC42F11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6FC3F4-EFEA-EA67-C62E-12D402E15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Keep fit- mit Musik oder Trommel in bestimmtem Takt bewegen.</a:t>
            </a:r>
          </a:p>
          <a:p>
            <a:r>
              <a:rPr lang="de-DE" dirty="0"/>
              <a:t>Chain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: Relay</a:t>
            </a:r>
          </a:p>
          <a:p>
            <a:r>
              <a:rPr lang="de-DE" dirty="0"/>
              <a:t>Fast </a:t>
            </a:r>
            <a:r>
              <a:rPr lang="de-DE" dirty="0" err="1"/>
              <a:t>faster</a:t>
            </a:r>
            <a:r>
              <a:rPr lang="de-DE" dirty="0"/>
              <a:t> fastest Kreis mit Ball Steigerung</a:t>
            </a:r>
          </a:p>
          <a:p>
            <a:r>
              <a:rPr lang="de-DE" dirty="0" err="1"/>
              <a:t>Hopscotch</a:t>
            </a:r>
            <a:r>
              <a:rPr lang="de-DE" dirty="0"/>
              <a:t> (</a:t>
            </a:r>
            <a:r>
              <a:rPr lang="de-DE" dirty="0" err="1"/>
              <a:t>grammar</a:t>
            </a:r>
            <a:r>
              <a:rPr lang="de-DE" dirty="0"/>
              <a:t> Drill)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02ABC6-E8A7-600F-E568-5684BBB71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332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0765C-A377-8AB1-768E-897E7CE1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6209BB-3C3E-F639-958C-1A1258CF1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77E0A1-230E-F2EA-503E-EEDC96A6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Keep fit- mit Musik oder Trommel in bestimmtem Takt bewegen.</a:t>
            </a:r>
          </a:p>
          <a:p>
            <a:r>
              <a:rPr lang="de-DE" dirty="0"/>
              <a:t>Chain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: Relay</a:t>
            </a:r>
          </a:p>
          <a:p>
            <a:r>
              <a:rPr lang="de-DE" dirty="0"/>
              <a:t>Fast </a:t>
            </a:r>
            <a:r>
              <a:rPr lang="de-DE" dirty="0" err="1"/>
              <a:t>faster</a:t>
            </a:r>
            <a:r>
              <a:rPr lang="de-DE" dirty="0"/>
              <a:t> fastest Kreis mit Ball Steigerung</a:t>
            </a:r>
          </a:p>
          <a:p>
            <a:r>
              <a:rPr lang="de-DE" dirty="0" err="1"/>
              <a:t>Hopscotch</a:t>
            </a:r>
            <a:r>
              <a:rPr lang="de-DE" dirty="0"/>
              <a:t> (</a:t>
            </a:r>
            <a:r>
              <a:rPr lang="de-DE" dirty="0" err="1"/>
              <a:t>grammar</a:t>
            </a:r>
            <a:r>
              <a:rPr lang="de-DE" dirty="0"/>
              <a:t> Drill)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8E76FB-C94E-E228-163F-CBDCA1F4D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53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37FB-71DA-EFCE-C1E0-DB1611D9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9DDB23-8B34-A1D2-8F3B-00E33EAE8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25A883-145E-3B3E-49EB-4F012E0B1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2E93F4-3A55-6DA8-F904-883F8DAE0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351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Keep fit- mit Musik oder Trommel in bestimmtem Takt bewegen.</a:t>
            </a:r>
          </a:p>
          <a:p>
            <a:r>
              <a:rPr lang="de-DE" dirty="0"/>
              <a:t>Chain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: Relay</a:t>
            </a:r>
          </a:p>
          <a:p>
            <a:r>
              <a:rPr lang="de-DE" dirty="0"/>
              <a:t>Fast </a:t>
            </a:r>
            <a:r>
              <a:rPr lang="de-DE" dirty="0" err="1"/>
              <a:t>faster</a:t>
            </a:r>
            <a:r>
              <a:rPr lang="de-DE" dirty="0"/>
              <a:t> fastest Kreis mit Ball Steigerung</a:t>
            </a:r>
          </a:p>
          <a:p>
            <a:r>
              <a:rPr lang="de-DE" dirty="0" err="1"/>
              <a:t>Hopscotch</a:t>
            </a:r>
            <a:r>
              <a:rPr lang="de-DE" dirty="0"/>
              <a:t> (</a:t>
            </a:r>
            <a:r>
              <a:rPr lang="de-DE" dirty="0" err="1"/>
              <a:t>grammar</a:t>
            </a:r>
            <a:r>
              <a:rPr lang="de-DE" dirty="0"/>
              <a:t> Drill)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055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Keep fit- mit Musik oder Trommel in bestimmtem Takt bewegen.</a:t>
            </a:r>
          </a:p>
          <a:p>
            <a:r>
              <a:rPr lang="de-DE" dirty="0"/>
              <a:t>Chain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: Relay</a:t>
            </a:r>
          </a:p>
          <a:p>
            <a:r>
              <a:rPr lang="de-DE" dirty="0"/>
              <a:t>Fast </a:t>
            </a:r>
            <a:r>
              <a:rPr lang="de-DE" dirty="0" err="1"/>
              <a:t>faster</a:t>
            </a:r>
            <a:r>
              <a:rPr lang="de-DE" dirty="0"/>
              <a:t> fastest Kreis mit Ball Steigerung</a:t>
            </a:r>
          </a:p>
          <a:p>
            <a:r>
              <a:rPr lang="de-DE" dirty="0" err="1"/>
              <a:t>Hopscotch</a:t>
            </a:r>
            <a:r>
              <a:rPr lang="de-DE" dirty="0"/>
              <a:t> (</a:t>
            </a:r>
            <a:r>
              <a:rPr lang="de-DE" dirty="0" err="1"/>
              <a:t>grammar</a:t>
            </a:r>
            <a:r>
              <a:rPr lang="de-DE" dirty="0"/>
              <a:t> Drill)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64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 </a:t>
            </a:r>
            <a:r>
              <a:rPr lang="de-DE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Bilingualen Unterricht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ist, wie u. a. auch die wissenschaftlichen Begleitungen der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bayerischen Modellversuche „Bilinguale Grundschule Englisch“ und „Bilinguale Grundschule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Französisch“ gezeigt haben, bis zum Ende der 4. Jahrgangsstufe im Lesen das Niveau A1/A2,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 Schreiben das Niveau A2, im Hörverstehen das Niveau A2 und im Sprechen das Niveau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A1/A2 möglich, wenn 20% des Unterrichts in der Fremdsprache erfolgt (z. B. Böttger &amp; Müller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2020,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Steinlen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&amp; Gerdes 2015,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Steinlen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2021, für ähnliche Ergebnisse hinsichtlich des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Französischen siehe Uhl &amp;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Piske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Vorb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.). Bilingual unterrichtete Grundschulkinder sind in der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Lage dazu, sich Fachinhalte in Fächern wie Mathematik und Heimat- und Sachunterricht sowohl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über kurze Hörtexte als auch über kurze schriftliche Texte zu erschließen und über diese Inhalte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 sprechen bzw. kurze Texte über sie zu schreiben (z. B. Böttger &amp; Müller 2020, Uhl &amp;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Piske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</a:t>
            </a:r>
          </a:p>
          <a:p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Vorb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., vgl. auch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Kuska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2010, Zaunbauer &amp; Möller 2006, 2007).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Beachtenswert sind darüber hinaus Forschungsergebnisse, nach denen Schülerinnen und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Schüler, die bereits vor oder ab der 3. Jahrgangsstufe Englischunterricht erhalten haben, noch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der neunten Klasse </a:t>
            </a:r>
            <a:r>
              <a:rPr lang="de-DE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langfristige Vorteile im Englischen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gegenüber Schülerinnen und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Schülern gezeigt haben, bei denen der Englischunterricht erst ab der 4. oder 5. Jahrgangsstufe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eingesetzt hat (z.B.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Jaekel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2022, </a:t>
            </a:r>
            <a:r>
              <a:rPr lang="de-D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Porsch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2023a).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109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19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Verbesserung der Gehirnfunktionen:</a:t>
            </a:r>
          </a:p>
          <a:p>
            <a:endParaRPr lang="de-DE" dirty="0"/>
          </a:p>
          <a:p>
            <a:r>
              <a:rPr lang="de-DE" dirty="0"/>
              <a:t>Was wir oft tun, verändert uns:</a:t>
            </a:r>
          </a:p>
          <a:p>
            <a:r>
              <a:rPr lang="de-DE" dirty="0"/>
              <a:t>Bei einem Signal zwischen zwei Nervenzellen, die vorher nicht kommuniziert haben, entsteht eine Verbindung</a:t>
            </a:r>
          </a:p>
          <a:p>
            <a:r>
              <a:rPr lang="de-DE" dirty="0"/>
              <a:t>Häufige Verwendung dieser Verbindung führt zu neuer "Autobahn"</a:t>
            </a:r>
          </a:p>
          <a:p>
            <a:endParaRPr lang="de-DE" dirty="0"/>
          </a:p>
          <a:p>
            <a:r>
              <a:rPr lang="de-DE" dirty="0"/>
              <a:t>Wohlbefinden:</a:t>
            </a:r>
          </a:p>
          <a:p>
            <a:r>
              <a:rPr lang="de-DE" dirty="0"/>
              <a:t>Erosion der Verbindungen wird vorgebeugt. Diese Erosion tritt häufig in Verbindung mit Depressionen auf. </a:t>
            </a:r>
          </a:p>
          <a:p>
            <a:r>
              <a:rPr lang="de-DE" dirty="0"/>
              <a:t>- körpereigene Opiate, </a:t>
            </a:r>
          </a:p>
          <a:p>
            <a:r>
              <a:rPr lang="de-DE" dirty="0"/>
              <a:t>- Dopamin</a:t>
            </a:r>
          </a:p>
          <a:p>
            <a:r>
              <a:rPr lang="de-DE" dirty="0"/>
              <a:t>- Noradrenalin (Aufmerksam, Wachsamkeit, mentale Aktivität)</a:t>
            </a:r>
          </a:p>
          <a:p>
            <a:r>
              <a:rPr lang="de-DE" dirty="0"/>
              <a:t>- Serotonin (mindert Angstzustände)</a:t>
            </a:r>
          </a:p>
          <a:p>
            <a:endParaRPr lang="de-DE" dirty="0"/>
          </a:p>
          <a:p>
            <a:r>
              <a:rPr lang="de-DE" dirty="0"/>
              <a:t>Netzwerkverbindungen:</a:t>
            </a:r>
          </a:p>
          <a:p>
            <a:r>
              <a:rPr lang="de-DE" dirty="0"/>
              <a:t>- </a:t>
            </a:r>
            <a:r>
              <a:rPr lang="de-DE" dirty="0" err="1"/>
              <a:t>Außenrreize</a:t>
            </a:r>
            <a:r>
              <a:rPr lang="de-DE" dirty="0"/>
              <a:t> führen zu Erweiterung der Verdrahtung</a:t>
            </a:r>
          </a:p>
          <a:p>
            <a:r>
              <a:rPr lang="de-DE" dirty="0"/>
              <a:t>- Sport aktiviert </a:t>
            </a:r>
            <a:r>
              <a:rPr lang="de-DE" dirty="0" err="1"/>
              <a:t>Gehinregionen</a:t>
            </a:r>
            <a:r>
              <a:rPr lang="de-DE" dirty="0"/>
              <a:t>, die sonst nicht benutzt werden.</a:t>
            </a:r>
          </a:p>
          <a:p>
            <a:r>
              <a:rPr lang="de-DE" dirty="0"/>
              <a:t>- Gehirn stellt sich neuen Herausforderungen.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50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991E-55D4-168A-FE76-F796607A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53E039-3B5C-91A0-52EF-68A29DBDA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AE479B-095E-1FCC-01A1-66B744FA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 miteinander verknüpfte Bereiche: in die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prozessbezogenen Kompetenzen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(Ringe) und in die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inhaltsbezogenen Kompetenzen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welche in vier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Gegenstandsbereichen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(Quadrate) erworben werden. Die Gegenstandsbereiche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sportliche Handlungsfelder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Gesundheit und Fitness, Freizeit und Umwelt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sowie </a:t>
            </a:r>
            <a:r>
              <a:rPr lang="de-D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Fairness/Kooperation/Selbstkompetenz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stehen in enger und vielfältiger Wechselwirkung zueinander und erfahren je nach Zielsetzung im Unterricht eine unterschiedliche Ausprägung.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ECF28C-6D10-9E3E-391C-528145E7B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71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de-DE" dirty="0"/>
              <a:t>Wechsel der Sozial- und Unterrichtsformen (Einzel-, Partner-, Gruppenarbeit, Training, Projekt)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Methodenvielfalt (Lernen durch Lehren, Lernzirkel, etc., Kompetenzorientierung nach </a:t>
            </a:r>
            <a:r>
              <a:rPr lang="de-DE" dirty="0" err="1"/>
              <a:t>LehrplanPLUS</a:t>
            </a:r>
            <a:r>
              <a:rPr lang="de-DE" dirty="0"/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Anwenden verschiedener Unterrichtstechniken (</a:t>
            </a:r>
            <a:r>
              <a:rPr lang="de-DE" i="1" dirty="0" err="1"/>
              <a:t>Mind</a:t>
            </a:r>
            <a:r>
              <a:rPr lang="de-DE" i="1" dirty="0"/>
              <a:t>-Mapping, Clustering, Brainstorming, </a:t>
            </a:r>
            <a:r>
              <a:rPr lang="de-DE" i="1" dirty="0" err="1"/>
              <a:t>Discussing</a:t>
            </a:r>
            <a:r>
              <a:rPr lang="de-DE" dirty="0"/>
              <a:t> etc.)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Verknüpfung von </a:t>
            </a:r>
            <a:r>
              <a:rPr lang="de-DE" dirty="0" err="1"/>
              <a:t>Sachfach</a:t>
            </a:r>
            <a:r>
              <a:rPr lang="de-DE" dirty="0"/>
              <a:t> und fremdsprachlichen Elementen (inhaltlich, methodisch, medial)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Arbeit mit authentischen Materialien aus dem Zielsprachenland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Einblick in andere Kulturen, Multiperspektivität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Unterstützung der Schülerinnen und Schüler in Hinblick auf den fremdsprachlichen Anspruch im </a:t>
            </a:r>
            <a:r>
              <a:rPr lang="de-DE" dirty="0" err="1"/>
              <a:t>Sachfach</a:t>
            </a:r>
            <a:endParaRPr lang="de-DE"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Motivierung zur Überwindung sprachlicher Hemmschwellen, Förderung des Lernfortschritts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8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870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dem Bericht zum Schulversuch der Bilingualen Grundschule: </a:t>
            </a:r>
          </a:p>
          <a:p>
            <a:r>
              <a:rPr lang="de-DE" dirty="0"/>
              <a:t>Die </a:t>
            </a:r>
            <a:r>
              <a:rPr lang="de-DE" dirty="0" err="1"/>
              <a:t>Schülerinnen</a:t>
            </a:r>
            <a:r>
              <a:rPr lang="de-DE" dirty="0"/>
              <a:t> und </a:t>
            </a:r>
            <a:r>
              <a:rPr lang="de-DE" dirty="0" err="1"/>
              <a:t>Schüler</a:t>
            </a:r>
            <a:r>
              <a:rPr lang="de-DE" dirty="0"/>
              <a:t> werden von Jahrgangsstufe 1 bis 4 in den </a:t>
            </a:r>
            <a:r>
              <a:rPr lang="de-DE" dirty="0" err="1"/>
              <a:t>Fächern</a:t>
            </a:r>
            <a:r>
              <a:rPr lang="de-DE" dirty="0"/>
              <a:t> Mathematik, Heimat- und Sachunterricht, Kunst, Musik und Sport in zwei Sprachen unterrichtet. Der Unterricht in den bilingualen Klassen basiert auf den in den </a:t>
            </a:r>
            <a:r>
              <a:rPr lang="de-DE" dirty="0" err="1"/>
              <a:t>Fachlehrplänen</a:t>
            </a:r>
            <a:r>
              <a:rPr lang="de-DE" dirty="0"/>
              <a:t> des </a:t>
            </a:r>
            <a:r>
              <a:rPr lang="de-DE" dirty="0" err="1"/>
              <a:t>LehrplanPLUS</a:t>
            </a:r>
            <a:r>
              <a:rPr lang="de-DE" dirty="0"/>
              <a:t> Grundschule formulierten </a:t>
            </a:r>
            <a:r>
              <a:rPr lang="de-DE" dirty="0" err="1"/>
              <a:t>Kompetenzer</a:t>
            </a:r>
            <a:r>
              <a:rPr lang="de-DE" dirty="0"/>
              <a:t>- </a:t>
            </a:r>
            <a:r>
              <a:rPr lang="de-DE" dirty="0" err="1"/>
              <a:t>wartungen</a:t>
            </a:r>
            <a:r>
              <a:rPr lang="de-DE" dirty="0"/>
              <a:t>. Bei geeigneten Themen und </a:t>
            </a:r>
            <a:r>
              <a:rPr lang="de-DE" dirty="0" err="1"/>
              <a:t>Anlässen</a:t>
            </a:r>
            <a:r>
              <a:rPr lang="de-DE" dirty="0"/>
              <a:t> werden Unterrichtseinheiten oder -phasen in den o. g. </a:t>
            </a:r>
            <a:r>
              <a:rPr lang="de-DE" dirty="0" err="1"/>
              <a:t>Fächern</a:t>
            </a:r>
            <a:r>
              <a:rPr lang="de-DE" dirty="0"/>
              <a:t> in englischer Sprache </a:t>
            </a:r>
            <a:r>
              <a:rPr lang="de-DE" dirty="0" err="1"/>
              <a:t>durchgeführt</a:t>
            </a:r>
            <a:r>
              <a:rPr lang="de-DE" dirty="0"/>
              <a:t>. Die thematische Auswahl </a:t>
            </a:r>
            <a:r>
              <a:rPr lang="de-DE" dirty="0" err="1"/>
              <a:t>für</a:t>
            </a:r>
            <a:r>
              <a:rPr lang="de-DE" dirty="0"/>
              <a:t> die englischsprachigen Phasen trifft die jeweilige Lehrkraft in </a:t>
            </a:r>
            <a:r>
              <a:rPr lang="de-DE" dirty="0" err="1"/>
              <a:t>pädagogischer</a:t>
            </a:r>
            <a:r>
              <a:rPr lang="de-DE" dirty="0"/>
              <a:t> Verantwortung. Die Vermittlung der englischen Sprache er- folgt implizit. Die Sicherung der im </a:t>
            </a:r>
            <a:r>
              <a:rPr lang="de-DE" dirty="0" err="1"/>
              <a:t>LehrplanPLUS</a:t>
            </a:r>
            <a:r>
              <a:rPr lang="de-DE" dirty="0"/>
              <a:t> ausgewiesenen deutschen Fachbegriffe ist dabei </a:t>
            </a:r>
            <a:r>
              <a:rPr lang="de-DE" dirty="0" err="1"/>
              <a:t>gewähr</a:t>
            </a:r>
            <a:r>
              <a:rPr lang="de-DE" dirty="0"/>
              <a:t>- leistet. Der Unterricht in den bilingualen Klassen wird </a:t>
            </a:r>
            <a:r>
              <a:rPr lang="de-DE" dirty="0" err="1"/>
              <a:t>gemäß</a:t>
            </a:r>
            <a:r>
              <a:rPr lang="de-DE" dirty="0"/>
              <a:t> der geltenden Stundentafel erteilt, also ohne </a:t>
            </a:r>
            <a:r>
              <a:rPr lang="de-DE" dirty="0" err="1"/>
              <a:t>zusätzliche</a:t>
            </a:r>
            <a:r>
              <a:rPr lang="de-DE" dirty="0"/>
              <a:t> Zeitkontingente.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21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dem Bericht zum Schulversuch der Bilingualen Grundschule: </a:t>
            </a:r>
          </a:p>
          <a:p>
            <a:r>
              <a:rPr lang="de-DE" dirty="0"/>
              <a:t>Die </a:t>
            </a:r>
            <a:r>
              <a:rPr lang="de-DE" dirty="0" err="1"/>
              <a:t>Schülerinnen</a:t>
            </a:r>
            <a:r>
              <a:rPr lang="de-DE" dirty="0"/>
              <a:t> und </a:t>
            </a:r>
            <a:r>
              <a:rPr lang="de-DE" dirty="0" err="1"/>
              <a:t>Schüler</a:t>
            </a:r>
            <a:r>
              <a:rPr lang="de-DE" dirty="0"/>
              <a:t> werden von Jahrgangsstufe 1 bis 4 in den </a:t>
            </a:r>
            <a:r>
              <a:rPr lang="de-DE" dirty="0" err="1"/>
              <a:t>Fächern</a:t>
            </a:r>
            <a:r>
              <a:rPr lang="de-DE" dirty="0"/>
              <a:t> Mathematik, Heimat- und Sachunterricht, Kunst, Musik und Sport in zwei Sprachen unterrichtet. Der Unterricht in den bilingualen Klassen basiert auf den in den </a:t>
            </a:r>
            <a:r>
              <a:rPr lang="de-DE" dirty="0" err="1"/>
              <a:t>Fachlehrplänen</a:t>
            </a:r>
            <a:r>
              <a:rPr lang="de-DE" dirty="0"/>
              <a:t> des </a:t>
            </a:r>
            <a:r>
              <a:rPr lang="de-DE" dirty="0" err="1"/>
              <a:t>LehrplanPLUS</a:t>
            </a:r>
            <a:r>
              <a:rPr lang="de-DE" dirty="0"/>
              <a:t> Grundschule formulierten </a:t>
            </a:r>
            <a:r>
              <a:rPr lang="de-DE" dirty="0" err="1"/>
              <a:t>Kompetenzer</a:t>
            </a:r>
            <a:r>
              <a:rPr lang="de-DE" dirty="0"/>
              <a:t>- </a:t>
            </a:r>
            <a:r>
              <a:rPr lang="de-DE" dirty="0" err="1"/>
              <a:t>wartungen</a:t>
            </a:r>
            <a:r>
              <a:rPr lang="de-DE" dirty="0"/>
              <a:t>. Bei geeigneten Themen und </a:t>
            </a:r>
            <a:r>
              <a:rPr lang="de-DE" dirty="0" err="1"/>
              <a:t>Anlässen</a:t>
            </a:r>
            <a:r>
              <a:rPr lang="de-DE" dirty="0"/>
              <a:t> werden Unterrichtseinheiten oder -phasen in den o. g. </a:t>
            </a:r>
            <a:r>
              <a:rPr lang="de-DE" dirty="0" err="1"/>
              <a:t>Fächern</a:t>
            </a:r>
            <a:r>
              <a:rPr lang="de-DE" dirty="0"/>
              <a:t> in englischer Sprache </a:t>
            </a:r>
            <a:r>
              <a:rPr lang="de-DE" dirty="0" err="1"/>
              <a:t>durchgeführt</a:t>
            </a:r>
            <a:r>
              <a:rPr lang="de-DE" dirty="0"/>
              <a:t>. Die thematische Auswahl </a:t>
            </a:r>
            <a:r>
              <a:rPr lang="de-DE" dirty="0" err="1"/>
              <a:t>für</a:t>
            </a:r>
            <a:r>
              <a:rPr lang="de-DE" dirty="0"/>
              <a:t> die englischsprachigen Phasen trifft die jeweilige Lehrkraft in </a:t>
            </a:r>
            <a:r>
              <a:rPr lang="de-DE" dirty="0" err="1"/>
              <a:t>pädagogischer</a:t>
            </a:r>
            <a:r>
              <a:rPr lang="de-DE" dirty="0"/>
              <a:t> Verantwortung. Die Vermittlung der englischen Sprache er- folgt implizit. Die Sicherung der im </a:t>
            </a:r>
            <a:r>
              <a:rPr lang="de-DE" dirty="0" err="1"/>
              <a:t>LehrplanPLUS</a:t>
            </a:r>
            <a:r>
              <a:rPr lang="de-DE" dirty="0"/>
              <a:t> ausgewiesenen deutschen Fachbegriffe ist dabei </a:t>
            </a:r>
            <a:r>
              <a:rPr lang="de-DE" dirty="0" err="1"/>
              <a:t>gewähr</a:t>
            </a:r>
            <a:r>
              <a:rPr lang="de-DE" dirty="0"/>
              <a:t>- leistet. Der Unterricht in den bilingualen Klassen wird </a:t>
            </a:r>
            <a:r>
              <a:rPr lang="de-DE" dirty="0" err="1"/>
              <a:t>gemäß</a:t>
            </a:r>
            <a:r>
              <a:rPr lang="de-DE" dirty="0"/>
              <a:t> der geltenden Stundentafel erteilt, also ohne </a:t>
            </a:r>
            <a:r>
              <a:rPr lang="de-DE" dirty="0" err="1"/>
              <a:t>zusätzliche</a:t>
            </a:r>
            <a:r>
              <a:rPr lang="de-DE" dirty="0"/>
              <a:t> Zeitkontingente.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146C-87EE-2E4F-A52D-CD72764FFCB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9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Ultimate%20BILI/12_Sm7_bilingual_disc_golf_matheisl_08.05.2021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etenjournal.com/2021/05/05/international-activities-for-teaching-degree-students-at-fau/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nc/3.0/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111066A-164F-A047-D4F0-D2843B36AE15}"/>
              </a:ext>
            </a:extLst>
          </p:cNvPr>
          <p:cNvSpPr/>
          <p:nvPr/>
        </p:nvSpPr>
        <p:spPr bwMode="auto">
          <a:xfrm>
            <a:off x="179514" y="1644824"/>
            <a:ext cx="8928990" cy="1800200"/>
          </a:xfrm>
          <a:prstGeom prst="rect">
            <a:avLst/>
          </a:prstGeom>
          <a:solidFill>
            <a:schemeClr val="bg1">
              <a:lumMod val="50000"/>
              <a:alpha val="7315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987824" y="5229200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/>
          <p:nvPr/>
        </p:nvSpPr>
        <p:spPr bwMode="auto">
          <a:xfrm>
            <a:off x="1475656" y="5589240"/>
            <a:ext cx="7488832" cy="113877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339966"/>
                </a:solidFill>
              </a:rPr>
              <a:t>REALSCHULE BAYERN</a:t>
            </a:r>
            <a:r>
              <a:rPr lang="en-GB" sz="2000" dirty="0">
                <a:solidFill>
                  <a:srgbClr val="339966"/>
                </a:solidFill>
              </a:rPr>
              <a:t> </a:t>
            </a:r>
          </a:p>
          <a:p>
            <a:pPr algn="ctr">
              <a:defRPr/>
            </a:pPr>
            <a:r>
              <a:rPr lang="de-DE" sz="2800" b="1" dirty="0">
                <a:solidFill>
                  <a:srgbClr val="339966"/>
                </a:solidFill>
              </a:rPr>
              <a:t>  </a:t>
            </a:r>
            <a:r>
              <a:rPr lang="de-DE" sz="2800" dirty="0">
                <a:solidFill>
                  <a:srgbClr val="339966"/>
                </a:solidFill>
              </a:rPr>
              <a:t> </a:t>
            </a:r>
            <a:endParaRPr dirty="0"/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 dirty="0">
              <a:solidFill>
                <a:srgbClr val="339966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B09A93-EE81-23C0-3EF1-70FF0E64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96202"/>
            <a:ext cx="8784976" cy="9734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1BCAA40-02F4-06BC-6971-12B1C8280367}"/>
              </a:ext>
            </a:extLst>
          </p:cNvPr>
          <p:cNvSpPr txBox="1"/>
          <p:nvPr/>
        </p:nvSpPr>
        <p:spPr bwMode="auto">
          <a:xfrm>
            <a:off x="3347864" y="4339063"/>
            <a:ext cx="2901756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400" dirty="0"/>
              <a:t>Herzlich willkommen!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6F5130-992B-549C-2A4C-941DF097C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144">
            <a:off x="6470158" y="3732917"/>
            <a:ext cx="1995157" cy="2823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0A01C-A675-E40B-A7A3-EB117D42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BEAC8B9-C014-2869-A239-6F74F3681B30}"/>
              </a:ext>
            </a:extLst>
          </p:cNvPr>
          <p:cNvSpPr txBox="1"/>
          <p:nvPr/>
        </p:nvSpPr>
        <p:spPr bwMode="auto">
          <a:xfrm>
            <a:off x="468351" y="1583473"/>
            <a:ext cx="4347665" cy="1077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b="0" dirty="0">
                <a:effectLst/>
              </a:rPr>
              <a:t>Bedeutung für das </a:t>
            </a:r>
            <a:r>
              <a:rPr lang="de-DE" sz="2800" b="0" dirty="0" err="1">
                <a:effectLst/>
              </a:rPr>
              <a:t>Sachfach</a:t>
            </a:r>
            <a:r>
              <a:rPr lang="de-DE" sz="2800" b="0" dirty="0">
                <a:effectLst/>
              </a:rPr>
              <a:t>:</a:t>
            </a:r>
            <a:endParaRPr lang="de-DE" sz="2800" dirty="0"/>
          </a:p>
          <a:p>
            <a:r>
              <a:rPr lang="de-DE" sz="1800" b="0" dirty="0">
                <a:effectLst/>
              </a:rPr>
              <a:t>(hier Geschichte)</a:t>
            </a:r>
          </a:p>
          <a:p>
            <a:endParaRPr lang="de-DE" sz="1800" b="0" dirty="0">
              <a:effectLst/>
              <a:latin typeface="FrutigerLTStd"/>
            </a:endParaRP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5FAAFCD8-C048-44BE-0257-4738CB5E688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C0E03C56-35BA-5323-F064-7FF99E023117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A9EDC7-B426-CA24-E391-178FF313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978C55B-2D66-67C0-402D-6F2F4530CF17}"/>
              </a:ext>
            </a:extLst>
          </p:cNvPr>
          <p:cNvSpPr txBox="1"/>
          <p:nvPr/>
        </p:nvSpPr>
        <p:spPr bwMode="auto">
          <a:xfrm>
            <a:off x="683568" y="5557720"/>
            <a:ext cx="6588663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Abschlussbericht Bilinguale Züge an bayerischen Realschulen. 2015</a:t>
            </a:r>
          </a:p>
        </p:txBody>
      </p:sp>
      <p:pic>
        <p:nvPicPr>
          <p:cNvPr id="9" name="Grafik 8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E05A3A3-DD20-F1DD-F93B-084A8B6E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9" y="2459609"/>
            <a:ext cx="6516216" cy="30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1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A910C2A-117F-458A-AB46-892025B8C0BF}"/>
              </a:ext>
            </a:extLst>
          </p:cNvPr>
          <p:cNvSpPr txBox="1"/>
          <p:nvPr/>
        </p:nvSpPr>
        <p:spPr bwMode="auto">
          <a:xfrm>
            <a:off x="323528" y="1374139"/>
            <a:ext cx="8532440" cy="5139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Nachgewiesener </a:t>
            </a:r>
            <a:r>
              <a:rPr lang="de-DE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Mehrwert </a:t>
            </a:r>
            <a:r>
              <a:rPr lang="de-DE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 bilingualen Sachfachunterrichts:</a:t>
            </a:r>
          </a:p>
          <a:p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Schülerinnen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bilingualen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Züge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kommen intensiv mit der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Fremdsprache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als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Arbeits-und Kommunikationsmittel 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Kontakt und kommunizieren in echten, authentischen Sprechsituationen auf Englisch. </a:t>
            </a:r>
          </a:p>
          <a:p>
            <a:pPr>
              <a:buFont typeface="+mj-lt"/>
              <a:buAutoNum type="arabicPeriod"/>
            </a:pP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Bili-Schülerinnen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-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besitzen einen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Kompetenzvorsprung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mehr </a:t>
            </a:r>
          </a:p>
          <a:p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Selbstvertrauen im Umgang mit der Fremdsprache. </a:t>
            </a:r>
          </a:p>
          <a:p>
            <a:pPr>
              <a:buFont typeface="+mj-lt"/>
              <a:buAutoNum type="arabicPeriod"/>
            </a:pP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Sachfachinhalte 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werden durch die Erarbeitung in der Fremdsprache bereichert </a:t>
            </a:r>
          </a:p>
          <a:p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langfristiger memoriert, jedoch nicht </a:t>
            </a:r>
            <a:r>
              <a:rPr lang="de-DE" sz="16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abgeschwächt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+mj-lt"/>
              <a:buAutoNum type="arabicPeriod"/>
            </a:pP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Lernen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ist im bilingualen Sachfachunterricht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insgesamt nachhaltiger 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Bezug auf Konzentration, Ausdauer,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Resilienz und </a:t>
            </a:r>
            <a:r>
              <a:rPr lang="de-DE" sz="16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Gedächtnisleistung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+mj-lt"/>
              <a:buAutoNum type="arabicPeriod"/>
            </a:pP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Bili-Schülerinnen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-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erwerben </a:t>
            </a:r>
            <a:r>
              <a:rPr lang="de-DE" sz="16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verstärkt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interkulturelle Kompetenzen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 die Sachfachinhalte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multiperspektivisch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betrachtet werden.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 bilingualen Sachfachunterricht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profitieren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die Lerner durch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eine moderne </a:t>
            </a:r>
          </a:p>
          <a:p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Unterrichtsmethodik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multimedial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aufbereitete </a:t>
            </a:r>
            <a:r>
              <a:rPr lang="de-DE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Inhalte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7288FE8C-1C9F-EB76-9806-4AE72B65D34B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FACE48-0F3F-B40F-0658-D0E7294B1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71ADEA8F-957A-ED53-D578-8FF70C26C9B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0149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AC2BD99-0CAD-63A3-0C35-E9D9F2719FC9}"/>
              </a:ext>
            </a:extLst>
          </p:cNvPr>
          <p:cNvSpPr txBox="1"/>
          <p:nvPr/>
        </p:nvSpPr>
        <p:spPr bwMode="auto">
          <a:xfrm>
            <a:off x="323528" y="1596108"/>
            <a:ext cx="8035210" cy="412420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dirty="0">
                <a:effectLst/>
              </a:rPr>
              <a:t>Sachfachliche Kompetenzen noch wenig(er) erforscht:</a:t>
            </a:r>
          </a:p>
          <a:p>
            <a:endParaRPr lang="de-DE" dirty="0"/>
          </a:p>
          <a:p>
            <a:r>
              <a:rPr lang="de-DE" sz="1800" dirty="0">
                <a:effectLst/>
              </a:rPr>
              <a:t>„Dennoch besteht in diesem Bereich weiterer </a:t>
            </a:r>
            <a:r>
              <a:rPr lang="de-DE" sz="1800" dirty="0">
                <a:effectLst/>
                <a:highlight>
                  <a:srgbClr val="FFFF00"/>
                </a:highlight>
              </a:rPr>
              <a:t>Forschungsbedarf</a:t>
            </a:r>
            <a:r>
              <a:rPr lang="de-DE" sz="1800" dirty="0">
                <a:effectLst/>
              </a:rPr>
              <a:t>. </a:t>
            </a:r>
            <a:r>
              <a:rPr lang="de-DE" sz="1800" dirty="0" err="1">
                <a:effectLst/>
              </a:rPr>
              <a:t>Grundsätzlich</a:t>
            </a:r>
            <a:r>
              <a:rPr lang="de-DE" sz="1800" dirty="0">
                <a:effectLst/>
              </a:rPr>
              <a:t> muss bei Studien zum bilingualen (</a:t>
            </a:r>
            <a:r>
              <a:rPr lang="de-DE" sz="1800" dirty="0" err="1">
                <a:effectLst/>
              </a:rPr>
              <a:t>Sachfach</a:t>
            </a:r>
            <a:r>
              <a:rPr lang="de-DE" sz="1800" dirty="0">
                <a:effectLst/>
              </a:rPr>
              <a:t>) Unterricht </a:t>
            </a:r>
            <a:r>
              <a:rPr lang="de-DE" sz="1800" dirty="0">
                <a:effectLst/>
                <a:highlight>
                  <a:srgbClr val="FFFF00"/>
                </a:highlight>
              </a:rPr>
              <a:t>unterschieden</a:t>
            </a:r>
            <a:r>
              <a:rPr lang="de-DE" sz="1800" dirty="0">
                <a:effectLst/>
              </a:rPr>
              <a:t> werden zwischen solchen, bei denen die Evaluation von </a:t>
            </a:r>
            <a:r>
              <a:rPr lang="de-DE" sz="1800" dirty="0">
                <a:effectLst/>
                <a:highlight>
                  <a:srgbClr val="FFFF00"/>
                </a:highlight>
              </a:rPr>
              <a:t>Sprachkompetenz</a:t>
            </a:r>
            <a:r>
              <a:rPr lang="de-DE" sz="1800" dirty="0">
                <a:effectLst/>
              </a:rPr>
              <a:t> im Zentrum steht und solchen, die die Fachkompetenz im </a:t>
            </a:r>
            <a:r>
              <a:rPr lang="de-DE" sz="1800" dirty="0" err="1">
                <a:effectLst/>
                <a:highlight>
                  <a:srgbClr val="FFFF00"/>
                </a:highlight>
              </a:rPr>
              <a:t>Sachfach</a:t>
            </a:r>
            <a:r>
              <a:rPr lang="de-DE" sz="1800" dirty="0">
                <a:effectLst/>
              </a:rPr>
              <a:t> untersuchen. Betrachtet man die Zahl der Evaluationen in Deutschland, die das </a:t>
            </a:r>
            <a:r>
              <a:rPr lang="de-DE" sz="1800" dirty="0">
                <a:effectLst/>
                <a:highlight>
                  <a:srgbClr val="FFFF00"/>
                </a:highlight>
              </a:rPr>
              <a:t>sachfachliche Lernen </a:t>
            </a:r>
            <a:r>
              <a:rPr lang="de-DE" sz="1800" dirty="0">
                <a:effectLst/>
              </a:rPr>
              <a:t>fokussieren, so ist diese weitaus </a:t>
            </a:r>
            <a:r>
              <a:rPr lang="de-DE" sz="1800" dirty="0">
                <a:effectLst/>
                <a:highlight>
                  <a:srgbClr val="FFFF00"/>
                </a:highlight>
              </a:rPr>
              <a:t>geringer</a:t>
            </a:r>
            <a:r>
              <a:rPr lang="de-DE" sz="1800" dirty="0">
                <a:effectLst/>
              </a:rPr>
              <a:t> als die Anzahl der Arbeiten, die sich mit dem Zuwachs von </a:t>
            </a:r>
            <a:r>
              <a:rPr lang="de-DE" sz="1800" dirty="0">
                <a:effectLst/>
                <a:highlight>
                  <a:srgbClr val="FFFF00"/>
                </a:highlight>
              </a:rPr>
              <a:t>fremdsprachlichen Kompetenzen </a:t>
            </a:r>
            <a:r>
              <a:rPr lang="de-DE" sz="1800" dirty="0" err="1">
                <a:effectLst/>
              </a:rPr>
              <a:t>beschäftigen</a:t>
            </a:r>
            <a:r>
              <a:rPr lang="de-DE" sz="1800" dirty="0">
                <a:effectLst/>
              </a:rPr>
              <a:t>.“ </a:t>
            </a:r>
          </a:p>
          <a:p>
            <a:endParaRPr lang="de-DE" dirty="0"/>
          </a:p>
          <a:p>
            <a:r>
              <a:rPr lang="de-DE" dirty="0"/>
              <a:t>Abschlussbericht Bilinguale Züge an bayerischen Realschulen. 2015.</a:t>
            </a:r>
          </a:p>
          <a:p>
            <a:endParaRPr lang="de-DE" sz="1800" dirty="0">
              <a:effectLst/>
              <a:latin typeface="TimesNewRomanPSMT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1C6419-B5FA-8712-0CAB-8A50B5392B5B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E86E11-309A-162D-5C3C-6F16174C9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0445874F-AB38-1531-8D79-B58298415E9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20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D9D6D6D-4DF3-3C00-1CB3-E09CAAF3C880}"/>
              </a:ext>
            </a:extLst>
          </p:cNvPr>
          <p:cNvSpPr txBox="1"/>
          <p:nvPr/>
        </p:nvSpPr>
        <p:spPr bwMode="auto">
          <a:xfrm>
            <a:off x="1973650" y="5403059"/>
            <a:ext cx="4022255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b="1" dirty="0"/>
              <a:t>Warum Sport (bilingual) ?</a:t>
            </a: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DD7F17AF-61D4-F6EF-9467-BD6109592DE8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 Sport bilingual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699B20-E1E7-B5B6-AEE1-2334BE21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6" name="Grafik 5" descr="Ein Bild, das Kleidung, Schuhwerk, Cartoon, Ball enthält.&#10;&#10;Automatisch generierte Beschreibung">
            <a:extLst>
              <a:ext uri="{FF2B5EF4-FFF2-40B4-BE49-F238E27FC236}">
                <a16:creationId xmlns:a16="http://schemas.microsoft.com/office/drawing/2014/main" id="{A86C03F0-908A-C1E8-AA1A-67B801CA1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0" y="884324"/>
            <a:ext cx="4476620" cy="44766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F1DE31-515B-182E-BADD-B74DC09AAC26}"/>
              </a:ext>
            </a:extLst>
          </p:cNvPr>
          <p:cNvSpPr txBox="1"/>
          <p:nvPr/>
        </p:nvSpPr>
        <p:spPr bwMode="auto">
          <a:xfrm>
            <a:off x="4211960" y="6093296"/>
            <a:ext cx="4176464" cy="3077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  <a:effectLst/>
                <a:latin typeface=".SF NS"/>
              </a:rPr>
              <a:t>Bildquelle: DALL·E 2024-03-01 15.29.19</a:t>
            </a:r>
          </a:p>
        </p:txBody>
      </p:sp>
    </p:spTree>
    <p:extLst>
      <p:ext uri="{BB962C8B-B14F-4D97-AF65-F5344CB8AC3E}">
        <p14:creationId xmlns:p14="http://schemas.microsoft.com/office/powerpoint/2010/main" val="35445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467544" y="1284455"/>
            <a:ext cx="7482694" cy="403187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800" b="1" dirty="0"/>
              <a:t>Darum eignen sich Bewegung und Sport für den (bilingualen) Unterricht:</a:t>
            </a:r>
            <a:endParaRPr sz="2800" dirty="0"/>
          </a:p>
          <a:p>
            <a:pPr>
              <a:buSzPct val="100000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2000" dirty="0"/>
              <a:t>Verbesserung der Gehirnfunktionen durch Bewegung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2000" dirty="0"/>
              <a:t>Ausnützen der Botenstoffe für Wohlbefinden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2000" dirty="0"/>
              <a:t>Bewegung unterstützt neue und alte Netzwerkverbindungen im Gehirn</a:t>
            </a:r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507354-B076-904B-A060-3A121F6FC673}"/>
              </a:ext>
            </a:extLst>
          </p:cNvPr>
          <p:cNvSpPr txBox="1"/>
          <p:nvPr/>
        </p:nvSpPr>
        <p:spPr bwMode="auto">
          <a:xfrm>
            <a:off x="4788024" y="6457890"/>
            <a:ext cx="4355976" cy="4001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00" dirty="0"/>
              <a:t>Quellen: </a:t>
            </a:r>
            <a:r>
              <a:rPr lang="de-DE" sz="1000" dirty="0" err="1"/>
              <a:t>Mommert</a:t>
            </a:r>
            <a:r>
              <a:rPr lang="de-DE" sz="1000" dirty="0"/>
              <a:t>-Jauch, Petra: Fit im Kopf durch Bewegung. München. 2010.</a:t>
            </a:r>
          </a:p>
          <a:p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B31638-0087-61CD-16BC-4803417D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0AF7339B-5A70-F096-45ED-A08CD14FBC4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12" name="Grafik 11" descr="Gehirn im Kopf mit einfarbiger Füllung">
            <a:extLst>
              <a:ext uri="{FF2B5EF4-FFF2-40B4-BE49-F238E27FC236}">
                <a16:creationId xmlns:a16="http://schemas.microsoft.com/office/drawing/2014/main" id="{5A03A13E-25F8-BCF1-034F-D02EC0E60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7079" y="4262393"/>
            <a:ext cx="2107259" cy="2107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E181D39-DF55-5572-BCF8-220D09AF4F1F}"/>
              </a:ext>
            </a:extLst>
          </p:cNvPr>
          <p:cNvSpPr txBox="1"/>
          <p:nvPr/>
        </p:nvSpPr>
        <p:spPr bwMode="auto">
          <a:xfrm>
            <a:off x="179512" y="1199254"/>
            <a:ext cx="8589211" cy="5062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Gründe für effektiveres Lernen „in Motion“:</a:t>
            </a:r>
          </a:p>
          <a:p>
            <a:endParaRPr lang="de-DE" sz="2100" dirty="0"/>
          </a:p>
          <a:p>
            <a:pPr marL="342900" indent="-342900">
              <a:buAutoNum type="arabicPeriod"/>
            </a:pP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brain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preprogramed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notice</a:t>
            </a:r>
            <a:r>
              <a:rPr lang="de-DE" sz="2000" dirty="0"/>
              <a:t> </a:t>
            </a:r>
            <a:r>
              <a:rPr lang="de-DE" sz="2000" dirty="0" err="1"/>
              <a:t>novelty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surrounding</a:t>
            </a:r>
            <a:r>
              <a:rPr lang="de-DE" sz="2000" dirty="0"/>
              <a:t> </a:t>
            </a:r>
            <a:r>
              <a:rPr lang="de-DE" sz="2000" dirty="0" err="1"/>
              <a:t>environment</a:t>
            </a:r>
            <a:r>
              <a:rPr lang="de-DE" sz="2000" dirty="0"/>
              <a:t>.</a:t>
            </a:r>
          </a:p>
          <a:p>
            <a:pPr marL="342900" indent="-342900">
              <a:buAutoNum type="arabicPeriod"/>
            </a:pPr>
            <a:r>
              <a:rPr lang="de-DE" sz="2000" dirty="0"/>
              <a:t>Learning and </a:t>
            </a:r>
            <a:r>
              <a:rPr lang="de-DE" sz="2000" dirty="0" err="1"/>
              <a:t>movement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innately</a:t>
            </a:r>
            <a:r>
              <a:rPr lang="de-DE" sz="2000" dirty="0"/>
              <a:t> </a:t>
            </a:r>
            <a:r>
              <a:rPr lang="de-DE" sz="2000" dirty="0" err="1"/>
              <a:t>connected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human </a:t>
            </a:r>
            <a:r>
              <a:rPr lang="de-DE" sz="2000" dirty="0" err="1"/>
              <a:t>brain</a:t>
            </a:r>
            <a:r>
              <a:rPr lang="de-DE" sz="2000" dirty="0"/>
              <a:t>. </a:t>
            </a:r>
          </a:p>
          <a:p>
            <a:pPr marL="342900" indent="-342900">
              <a:buAutoNum type="arabicPeriod"/>
            </a:pPr>
            <a:r>
              <a:rPr lang="de-DE" sz="2000" dirty="0"/>
              <a:t>Learning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enhanced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connect and </a:t>
            </a:r>
            <a:r>
              <a:rPr lang="de-DE" sz="2000" dirty="0" err="1"/>
              <a:t>communicate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others</a:t>
            </a:r>
            <a:r>
              <a:rPr lang="de-DE" sz="2000" dirty="0"/>
              <a:t>. </a:t>
            </a:r>
          </a:p>
          <a:p>
            <a:pPr marL="342900" indent="-342900">
              <a:buAutoNum type="arabicPeriod"/>
            </a:pPr>
            <a:r>
              <a:rPr lang="de-DE" sz="2000" dirty="0"/>
              <a:t>Emotional </a:t>
            </a:r>
            <a:r>
              <a:rPr lang="de-DE" sz="2000" dirty="0" err="1"/>
              <a:t>connection</a:t>
            </a:r>
            <a:r>
              <a:rPr lang="de-DE" sz="2000" dirty="0"/>
              <a:t> </a:t>
            </a:r>
            <a:r>
              <a:rPr lang="de-DE" sz="2000" dirty="0" err="1"/>
              <a:t>enhances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learning</a:t>
            </a:r>
            <a:r>
              <a:rPr lang="de-DE" sz="2000" dirty="0"/>
              <a:t> </a:t>
            </a:r>
            <a:r>
              <a:rPr lang="de-DE" sz="2000" dirty="0" err="1"/>
              <a:t>experience</a:t>
            </a:r>
            <a:r>
              <a:rPr lang="de-DE" sz="2000" dirty="0"/>
              <a:t>.</a:t>
            </a:r>
          </a:p>
          <a:p>
            <a:pPr marL="342900" indent="-342900">
              <a:buAutoNum type="arabicPeriod"/>
            </a:pPr>
            <a:r>
              <a:rPr lang="de-DE" sz="2000" dirty="0" err="1"/>
              <a:t>Learn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doing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fundamental </a:t>
            </a:r>
            <a:r>
              <a:rPr lang="de-DE" sz="2000" dirty="0" err="1"/>
              <a:t>learning</a:t>
            </a:r>
            <a:r>
              <a:rPr lang="de-DE" sz="2000" dirty="0"/>
              <a:t> </a:t>
            </a:r>
            <a:r>
              <a:rPr lang="de-DE" sz="2000" dirty="0" err="1"/>
              <a:t>preference</a:t>
            </a:r>
            <a:r>
              <a:rPr lang="de-DE" sz="2000" dirty="0"/>
              <a:t>.</a:t>
            </a:r>
          </a:p>
          <a:p>
            <a:pPr marL="342900" indent="-342900">
              <a:buAutoNum type="arabicPeriod"/>
            </a:pPr>
            <a:r>
              <a:rPr lang="de-DE" sz="2000" dirty="0" err="1"/>
              <a:t>Connecting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old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 </a:t>
            </a:r>
            <a:r>
              <a:rPr lang="de-DE" sz="2000" dirty="0" err="1"/>
              <a:t>improves</a:t>
            </a:r>
            <a:r>
              <a:rPr lang="de-DE" sz="2000" dirty="0"/>
              <a:t> </a:t>
            </a:r>
            <a:r>
              <a:rPr lang="de-DE" sz="2000" dirty="0" err="1"/>
              <a:t>retention</a:t>
            </a:r>
            <a:r>
              <a:rPr lang="de-DE" sz="2000" dirty="0"/>
              <a:t>*. </a:t>
            </a:r>
          </a:p>
          <a:p>
            <a:pPr marL="342900" indent="-342900">
              <a:buAutoNum type="arabicPeriod"/>
            </a:pPr>
            <a:r>
              <a:rPr lang="de-DE" sz="2000" dirty="0"/>
              <a:t>Downtime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required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ensure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learning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processed</a:t>
            </a:r>
            <a:r>
              <a:rPr lang="de-DE" sz="2000" dirty="0"/>
              <a:t> and </a:t>
            </a:r>
            <a:r>
              <a:rPr lang="de-DE" sz="2000" dirty="0" err="1"/>
              <a:t>stored</a:t>
            </a:r>
            <a:r>
              <a:rPr lang="de-DE" sz="2000" dirty="0"/>
              <a:t>.</a:t>
            </a:r>
          </a:p>
          <a:p>
            <a:pPr marL="342900" indent="-342900">
              <a:buAutoNum type="arabicPeriod"/>
            </a:pPr>
            <a:r>
              <a:rPr lang="de-DE" sz="2000" dirty="0"/>
              <a:t>Stress </a:t>
            </a:r>
            <a:r>
              <a:rPr lang="de-DE" sz="2000" dirty="0" err="1"/>
              <a:t>seriously</a:t>
            </a:r>
            <a:r>
              <a:rPr lang="de-DE" sz="2000" dirty="0"/>
              <a:t> </a:t>
            </a:r>
            <a:r>
              <a:rPr lang="de-DE" sz="2000" dirty="0" err="1"/>
              <a:t>impacts</a:t>
            </a:r>
            <a:r>
              <a:rPr lang="de-DE" sz="2000" dirty="0"/>
              <a:t>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ability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learn</a:t>
            </a:r>
            <a:r>
              <a:rPr lang="de-DE" sz="2000" dirty="0"/>
              <a:t>. </a:t>
            </a:r>
          </a:p>
          <a:p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  <a:p>
            <a:pPr algn="l"/>
            <a:r>
              <a:rPr lang="de-DE" dirty="0"/>
              <a:t>*</a:t>
            </a:r>
            <a:r>
              <a:rPr lang="de-DE" sz="1200" b="1" i="0" u="none" strike="noStrike" cap="all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PSYCHOLOGIE:</a:t>
            </a:r>
            <a:endParaRPr lang="de-DE" sz="1200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Leistung des Gedächtnisses in Bezug auf Lernen, </a:t>
            </a:r>
          </a:p>
          <a:p>
            <a:pPr algn="l"/>
            <a:r>
              <a:rPr lang="de-DE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Reproduzieren und Wiedererkennen</a:t>
            </a:r>
          </a:p>
        </p:txBody>
      </p:sp>
      <p:pic>
        <p:nvPicPr>
          <p:cNvPr id="4" name="Grafik 3" descr="Ein Bild, das Text, Poster, Schrift, Logo enthält.&#10;&#10;Automatisch generierte Beschreibung">
            <a:extLst>
              <a:ext uri="{FF2B5EF4-FFF2-40B4-BE49-F238E27FC236}">
                <a16:creationId xmlns:a16="http://schemas.microsoft.com/office/drawing/2014/main" id="{47D1F47A-6282-59A8-AB4F-A49FC08E6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13" y="4341201"/>
            <a:ext cx="1675875" cy="2112135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2C5A3B90-FF36-B5E1-C6D0-0FB2D40B26B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B6CE134E-4F9B-FD9B-7F46-3D1258C42B9A}"/>
              </a:ext>
            </a:extLst>
          </p:cNvPr>
          <p:cNvSpPr/>
          <p:nvPr/>
        </p:nvSpPr>
        <p:spPr bwMode="auto">
          <a:xfrm>
            <a:off x="8620782" y="908720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14216AF-9B2D-8C45-A904-3342668B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3794" y="1196217"/>
            <a:ext cx="570206" cy="57020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9E4C4E9-4058-C852-68A5-E9407B42E510}"/>
              </a:ext>
            </a:extLst>
          </p:cNvPr>
          <p:cNvSpPr txBox="1"/>
          <p:nvPr/>
        </p:nvSpPr>
        <p:spPr bwMode="auto">
          <a:xfrm>
            <a:off x="4788024" y="6457890"/>
            <a:ext cx="4355976" cy="4001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00" dirty="0"/>
              <a:t>Quellen: </a:t>
            </a:r>
            <a:r>
              <a:rPr lang="de-DE" sz="1000" dirty="0" err="1"/>
              <a:t>Kuczala</a:t>
            </a:r>
            <a:r>
              <a:rPr lang="de-DE" sz="1000" dirty="0"/>
              <a:t>, Mike. Training in Motion. </a:t>
            </a:r>
            <a:r>
              <a:rPr lang="de-DE" sz="1000" dirty="0" err="1"/>
              <a:t>HarperCollins</a:t>
            </a:r>
            <a:r>
              <a:rPr lang="de-DE" sz="1000" dirty="0"/>
              <a:t> Leadership. 2015.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793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EB2A2DC-475B-6E1B-AB5E-1BBDBAB333B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>
            <a:extLst>
              <a:ext uri="{FF2B5EF4-FFF2-40B4-BE49-F238E27FC236}">
                <a16:creationId xmlns:a16="http://schemas.microsoft.com/office/drawing/2014/main" id="{38C09E62-75A0-85DC-E96B-983F6EAA9822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563CFB9E-8728-E147-6B35-27158A6102CB}"/>
              </a:ext>
            </a:extLst>
          </p:cNvPr>
          <p:cNvSpPr/>
          <p:nvPr/>
        </p:nvSpPr>
        <p:spPr bwMode="auto">
          <a:xfrm>
            <a:off x="827584" y="1556792"/>
            <a:ext cx="6912768" cy="255454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Lehrplan Sport:</a:t>
            </a:r>
          </a:p>
          <a:p>
            <a:pPr>
              <a:buSzPct val="100000"/>
              <a:defRPr sz="2400"/>
            </a:pPr>
            <a:r>
              <a:rPr lang="de-DE" sz="2000" b="1" dirty="0"/>
              <a:t>Darum eignet sich das Fach für den bilingualen Unterricht</a:t>
            </a: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2000" dirty="0"/>
              <a:t>affektiv, spielerisch, auffordernd, schülernah, um die Wette…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400"/>
            </a:pPr>
            <a:r>
              <a:rPr lang="de-DE" sz="2000" dirty="0"/>
              <a:t>kompetenzorientiert:</a:t>
            </a:r>
          </a:p>
          <a:p>
            <a:pPr>
              <a:buSzPct val="100000"/>
              <a:defRPr sz="2400"/>
            </a:pPr>
            <a:r>
              <a:rPr lang="de-DE" sz="2000" dirty="0"/>
              <a:t>	Kompetenzstrukturmodell Sport LP+</a:t>
            </a:r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947BE7-EDF1-A14C-D5CF-9A8B7E534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616" y="3573016"/>
            <a:ext cx="5016500" cy="31242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FF9D0C-F3D2-647A-EA03-2C61D8E3FC6A}"/>
              </a:ext>
            </a:extLst>
          </p:cNvPr>
          <p:cNvSpPr txBox="1"/>
          <p:nvPr/>
        </p:nvSpPr>
        <p:spPr bwMode="auto">
          <a:xfrm>
            <a:off x="4788024" y="6611779"/>
            <a:ext cx="4355976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000" dirty="0"/>
              <a:t>Quelle: https://</a:t>
            </a:r>
            <a:r>
              <a:rPr lang="de-DE" sz="1000" dirty="0" err="1"/>
              <a:t>www.lehrplanplus.bayern.de</a:t>
            </a:r>
            <a:r>
              <a:rPr lang="de-DE" sz="1000" dirty="0"/>
              <a:t>/</a:t>
            </a:r>
            <a:r>
              <a:rPr lang="de-DE" sz="1000" dirty="0" err="1"/>
              <a:t>fachprofil</a:t>
            </a:r>
            <a:r>
              <a:rPr lang="de-DE" sz="1000" dirty="0"/>
              <a:t>/</a:t>
            </a:r>
            <a:r>
              <a:rPr lang="de-DE" sz="1000" dirty="0" err="1"/>
              <a:t>realschule</a:t>
            </a:r>
            <a:r>
              <a:rPr lang="de-DE" sz="1000" dirty="0"/>
              <a:t>/</a:t>
            </a:r>
            <a:r>
              <a:rPr lang="de-DE" sz="1000" dirty="0" err="1"/>
              <a:t>sport</a:t>
            </a:r>
            <a:r>
              <a:rPr lang="de-DE" sz="1000" dirty="0"/>
              <a:t>/5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2D92F7A-211F-280D-64EA-919322139570}"/>
              </a:ext>
            </a:extLst>
          </p:cNvPr>
          <p:cNvSpPr/>
          <p:nvPr/>
        </p:nvSpPr>
        <p:spPr bwMode="auto">
          <a:xfrm>
            <a:off x="2796028" y="4154311"/>
            <a:ext cx="1655676" cy="1218906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5E6C156-2CC5-3C38-0314-1D3AA96DEFA5}"/>
              </a:ext>
            </a:extLst>
          </p:cNvPr>
          <p:cNvSpPr/>
          <p:nvPr/>
        </p:nvSpPr>
        <p:spPr bwMode="auto">
          <a:xfrm>
            <a:off x="1115616" y="3954826"/>
            <a:ext cx="5232524" cy="239311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3A4CE9-1274-883D-DD32-24EF4493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281" y="1584891"/>
            <a:ext cx="510401" cy="510401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A937D78D-2605-B8CA-1F90-324EE62BD94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0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3A65C-33C1-D944-0105-020EDB7C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49FD14CB-6ECA-8B50-92A5-0C6F0B652FFB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830431-43F5-5180-13BB-0CB3AB40A5CE}"/>
              </a:ext>
            </a:extLst>
          </p:cNvPr>
          <p:cNvSpPr txBox="1"/>
          <p:nvPr/>
        </p:nvSpPr>
        <p:spPr bwMode="auto">
          <a:xfrm>
            <a:off x="296562" y="1964353"/>
            <a:ext cx="7500771" cy="461664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endParaRPr lang="de-DE" sz="2400" dirty="0"/>
          </a:p>
          <a:p>
            <a:br>
              <a:rPr lang="de-DE" sz="2200" dirty="0"/>
            </a:br>
            <a:r>
              <a:rPr lang="de-DE" sz="2800" b="1" dirty="0"/>
              <a:t>Zusammenfassend:</a:t>
            </a:r>
          </a:p>
          <a:p>
            <a:endParaRPr lang="de-DE" sz="2200" dirty="0"/>
          </a:p>
          <a:p>
            <a:pPr marL="342900" indent="-342900">
              <a:buAutoNum type="arabicPeriod"/>
            </a:pPr>
            <a:r>
              <a:rPr lang="de-DE" sz="2200" dirty="0"/>
              <a:t>„</a:t>
            </a:r>
            <a:r>
              <a:rPr lang="de-DE" sz="2200" dirty="0">
                <a:highlight>
                  <a:srgbClr val="FFFF00"/>
                </a:highlight>
              </a:rPr>
              <a:t>Natürliche(</a:t>
            </a:r>
            <a:r>
              <a:rPr lang="de-DE" sz="2200" dirty="0" err="1">
                <a:highlight>
                  <a:srgbClr val="FFFF00"/>
                </a:highlight>
              </a:rPr>
              <a:t>re</a:t>
            </a:r>
            <a:r>
              <a:rPr lang="de-DE" sz="2200" dirty="0">
                <a:highlight>
                  <a:srgbClr val="FFFF00"/>
                </a:highlight>
              </a:rPr>
              <a:t>)“ Anwendung </a:t>
            </a:r>
            <a:r>
              <a:rPr lang="de-DE" sz="2200" dirty="0"/>
              <a:t>der Fremdsprache in der Praxis.</a:t>
            </a:r>
          </a:p>
          <a:p>
            <a:pPr marL="342900" indent="-342900">
              <a:buAutoNum type="arabicPeriod"/>
            </a:pPr>
            <a:r>
              <a:rPr lang="de-DE" sz="2200" dirty="0">
                <a:highlight>
                  <a:srgbClr val="FFFF00"/>
                </a:highlight>
              </a:rPr>
              <a:t>Multikulturelle</a:t>
            </a:r>
            <a:r>
              <a:rPr lang="de-DE" sz="2200" dirty="0"/>
              <a:t> Perspektiven.</a:t>
            </a:r>
          </a:p>
          <a:p>
            <a:pPr marL="342900" indent="-342900">
              <a:buAutoNum type="arabicPeriod"/>
            </a:pPr>
            <a:r>
              <a:rPr lang="de-DE" sz="2200" dirty="0"/>
              <a:t>Integration </a:t>
            </a:r>
            <a:r>
              <a:rPr lang="de-DE" sz="2200" dirty="0">
                <a:highlight>
                  <a:srgbClr val="FFFF00"/>
                </a:highlight>
              </a:rPr>
              <a:t>von fachspezifischem Vokabular</a:t>
            </a:r>
            <a:r>
              <a:rPr lang="de-DE" sz="2200" dirty="0"/>
              <a:t>.</a:t>
            </a:r>
          </a:p>
          <a:p>
            <a:pPr marL="342900" indent="-342900">
              <a:buAutoNum type="arabicPeriod"/>
            </a:pPr>
            <a:r>
              <a:rPr lang="de-DE" sz="2200" dirty="0">
                <a:highlight>
                  <a:srgbClr val="FFFF00"/>
                </a:highlight>
              </a:rPr>
              <a:t>Abbau</a:t>
            </a:r>
            <a:r>
              <a:rPr lang="de-DE" sz="2200" dirty="0"/>
              <a:t> von Hürden.</a:t>
            </a:r>
          </a:p>
          <a:p>
            <a:pPr marL="342900" indent="-342900">
              <a:buAutoNum type="arabicPeriod"/>
            </a:pPr>
            <a:r>
              <a:rPr lang="de-DE" sz="2200" dirty="0">
                <a:highlight>
                  <a:srgbClr val="FFFF00"/>
                </a:highlight>
              </a:rPr>
              <a:t>Steigendes Selbstvertrauen </a:t>
            </a:r>
            <a:r>
              <a:rPr lang="de-DE" sz="2200" dirty="0"/>
              <a:t>beim Umgang mit der Sprache.</a:t>
            </a:r>
          </a:p>
          <a:p>
            <a:pPr marL="342900" indent="-342900">
              <a:buAutoNum type="arabicPeriod"/>
            </a:pPr>
            <a:r>
              <a:rPr lang="de-DE" sz="2200" dirty="0"/>
              <a:t>Langfristige </a:t>
            </a:r>
            <a:r>
              <a:rPr lang="de-DE" sz="2200" dirty="0">
                <a:highlight>
                  <a:srgbClr val="FFFF00"/>
                </a:highlight>
              </a:rPr>
              <a:t>Verbesserungen</a:t>
            </a:r>
            <a:r>
              <a:rPr lang="de-DE" sz="2200" dirty="0"/>
              <a:t> in „beiden“ Fächern.</a:t>
            </a:r>
          </a:p>
          <a:p>
            <a:endParaRPr lang="de-DE" sz="2200" dirty="0"/>
          </a:p>
          <a:p>
            <a:pPr marL="285750" indent="-285750">
              <a:buFont typeface="Wingdings" pitchFamily="2" charset="2"/>
              <a:buChar char="à"/>
            </a:pPr>
            <a:r>
              <a:rPr lang="de-DE" sz="2200" dirty="0">
                <a:sym typeface="Wingdings" pitchFamily="2" charset="2"/>
              </a:rPr>
              <a:t>Vorbereitungsmaßnahmen sind nötig.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de-DE" sz="2200" dirty="0">
                <a:sym typeface="Wingdings" pitchFamily="2" charset="2"/>
              </a:rPr>
              <a:t>Bisher keine einheitlich „</a:t>
            </a:r>
            <a:r>
              <a:rPr lang="de-DE" sz="2200" dirty="0" err="1">
                <a:sym typeface="Wingdings" pitchFamily="2" charset="2"/>
              </a:rPr>
              <a:t>Bili</a:t>
            </a:r>
            <a:r>
              <a:rPr lang="de-DE" sz="2200" dirty="0">
                <a:sym typeface="Wingdings" pitchFamily="2" charset="2"/>
              </a:rPr>
              <a:t> Methodik“ vorhanden. </a:t>
            </a:r>
            <a:endParaRPr lang="de-DE" sz="2200" dirty="0"/>
          </a:p>
        </p:txBody>
      </p:sp>
      <p:pic>
        <p:nvPicPr>
          <p:cNvPr id="6" name="Grafik 5" descr="Zeichensprache Silhouette">
            <a:extLst>
              <a:ext uri="{FF2B5EF4-FFF2-40B4-BE49-F238E27FC236}">
                <a16:creationId xmlns:a16="http://schemas.microsoft.com/office/drawing/2014/main" id="{C95D19C2-373F-D4BE-2C39-53477621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9712" y="1412776"/>
            <a:ext cx="914400" cy="914400"/>
          </a:xfrm>
          <a:prstGeom prst="rect">
            <a:avLst/>
          </a:prstGeom>
        </p:spPr>
      </p:pic>
      <p:pic>
        <p:nvPicPr>
          <p:cNvPr id="8" name="Grafik 7" descr="Fernstudium Sprache Silhouette">
            <a:extLst>
              <a:ext uri="{FF2B5EF4-FFF2-40B4-BE49-F238E27FC236}">
                <a16:creationId xmlns:a16="http://schemas.microsoft.com/office/drawing/2014/main" id="{D343650F-3AEC-8D68-2892-48F478181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1097" y="1412776"/>
            <a:ext cx="914400" cy="914400"/>
          </a:xfrm>
          <a:prstGeom prst="rect">
            <a:avLst/>
          </a:prstGeom>
        </p:spPr>
      </p:pic>
      <p:pic>
        <p:nvPicPr>
          <p:cNvPr id="10" name="Grafik 9" descr="Mikrofon mit einfarbiger Füllung">
            <a:extLst>
              <a:ext uri="{FF2B5EF4-FFF2-40B4-BE49-F238E27FC236}">
                <a16:creationId xmlns:a16="http://schemas.microsoft.com/office/drawing/2014/main" id="{90C565A0-E525-F465-46A5-ECA119E5B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327" y="1389819"/>
            <a:ext cx="914400" cy="914400"/>
          </a:xfrm>
          <a:prstGeom prst="rect">
            <a:avLst/>
          </a:prstGeom>
        </p:spPr>
      </p:pic>
      <p:sp>
        <p:nvSpPr>
          <p:cNvPr id="13" name="Textfeld 4">
            <a:extLst>
              <a:ext uri="{FF2B5EF4-FFF2-40B4-BE49-F238E27FC236}">
                <a16:creationId xmlns:a16="http://schemas.microsoft.com/office/drawing/2014/main" id="{4B856C1C-782E-ADDF-1A2E-13DDF94B0866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14740F-F344-1DAB-6B26-BFCDA470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8A30DA2-8941-2301-9763-C12AEA7B1753}"/>
              </a:ext>
            </a:extLst>
          </p:cNvPr>
          <p:cNvSpPr txBox="1"/>
          <p:nvPr/>
        </p:nvSpPr>
        <p:spPr bwMode="auto">
          <a:xfrm>
            <a:off x="1331991" y="2109738"/>
            <a:ext cx="7491343" cy="449353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endParaRPr lang="de-DE" sz="2800" dirty="0"/>
          </a:p>
          <a:p>
            <a:r>
              <a:rPr lang="de-DE" sz="2800" dirty="0">
                <a:highlight>
                  <a:srgbClr val="C0C0C0"/>
                </a:highlight>
              </a:rPr>
              <a:t>Forschungsfrage am Lehrstuhl Fachdidaktik FAU: </a:t>
            </a:r>
          </a:p>
          <a:p>
            <a:endParaRPr lang="de-DE" sz="2000" dirty="0"/>
          </a:p>
          <a:p>
            <a:r>
              <a:rPr lang="de-DE" sz="2000" dirty="0"/>
              <a:t>Inwiefern hat bilingualer Sportunterricht Auswirkungen </a:t>
            </a:r>
          </a:p>
          <a:p>
            <a:r>
              <a:rPr lang="de-DE" sz="2000" dirty="0"/>
              <a:t>auf die Kompetenzzuwächse von Schülerinnen und Schülern verschiedener Altersstufen?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vorrangig für das Fach Sport.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für Englisch.</a:t>
            </a:r>
          </a:p>
          <a:p>
            <a:endParaRPr lang="de-DE" sz="2000" dirty="0"/>
          </a:p>
          <a:p>
            <a:r>
              <a:rPr lang="de-DE" sz="2000" dirty="0"/>
              <a:t>Wie wirken sich Unterstützungsmaßnahmen (</a:t>
            </a:r>
            <a:r>
              <a:rPr lang="de-DE" sz="2000" dirty="0" err="1"/>
              <a:t>Scaffolding</a:t>
            </a:r>
            <a:r>
              <a:rPr lang="de-DE" sz="2000" dirty="0"/>
              <a:t>) aus?</a:t>
            </a:r>
          </a:p>
          <a:p>
            <a:endParaRPr lang="de-DE" dirty="0"/>
          </a:p>
          <a:p>
            <a:r>
              <a:rPr lang="de-DE" sz="2800" dirty="0"/>
              <a:t>--&gt; </a:t>
            </a:r>
            <a:r>
              <a:rPr lang="de-DE" sz="3200" dirty="0"/>
              <a:t>empirische Untersuchung sinnvoll.</a:t>
            </a:r>
          </a:p>
        </p:txBody>
      </p:sp>
      <p:pic>
        <p:nvPicPr>
          <p:cNvPr id="4" name="Grafik 3" descr="Fragen mit einfarbiger Füllung">
            <a:extLst>
              <a:ext uri="{FF2B5EF4-FFF2-40B4-BE49-F238E27FC236}">
                <a16:creationId xmlns:a16="http://schemas.microsoft.com/office/drawing/2014/main" id="{308065E4-604E-DF0D-6DEE-E6F143F67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528" y="1349366"/>
            <a:ext cx="1152128" cy="1152128"/>
          </a:xfrm>
          <a:prstGeom prst="rect">
            <a:avLst/>
          </a:prstGeom>
        </p:spPr>
      </p:pic>
      <p:pic>
        <p:nvPicPr>
          <p:cNvPr id="6" name="Grafik 5" descr="Kundenbewertung mit einfarbiger Füllung">
            <a:extLst>
              <a:ext uri="{FF2B5EF4-FFF2-40B4-BE49-F238E27FC236}">
                <a16:creationId xmlns:a16="http://schemas.microsoft.com/office/drawing/2014/main" id="{6D61AF67-D838-E6F3-B92D-C9DFCAB39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5769532"/>
            <a:ext cx="914400" cy="914400"/>
          </a:xfrm>
          <a:prstGeom prst="rect">
            <a:avLst/>
          </a:prstGeom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93D3041F-7A70-0D33-9C98-5E2919C1D8DB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771F65-0AA0-5B1C-CEE1-F0CBA8D42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AF8CB3E-2B45-15B9-5091-BC3F437389CD}"/>
              </a:ext>
            </a:extLst>
          </p:cNvPr>
          <p:cNvSpPr txBox="1"/>
          <p:nvPr/>
        </p:nvSpPr>
        <p:spPr bwMode="auto">
          <a:xfrm>
            <a:off x="1353749" y="1366987"/>
            <a:ext cx="5963423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Viele Hinweise auf großen Nutzen, jedoch gibt es bisher im schulischen Kontext wenig (bis keine) Belege für Sport.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8E92F5E0-5989-52C6-CBC8-44692D2E174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3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F6EECD7-6F40-9802-13E3-934021BA9FDE}"/>
              </a:ext>
            </a:extLst>
          </p:cNvPr>
          <p:cNvSpPr txBox="1"/>
          <p:nvPr/>
        </p:nvSpPr>
        <p:spPr bwMode="auto">
          <a:xfrm>
            <a:off x="442598" y="4221088"/>
            <a:ext cx="3985386" cy="209288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Die Rolle von </a:t>
            </a:r>
            <a:r>
              <a:rPr lang="de-DE" sz="2800" dirty="0" err="1"/>
              <a:t>Scaffolding</a:t>
            </a:r>
            <a:r>
              <a:rPr lang="de-DE" sz="2800" dirty="0"/>
              <a:t>:</a:t>
            </a:r>
          </a:p>
          <a:p>
            <a:endParaRPr lang="de-DE" sz="2800" dirty="0"/>
          </a:p>
          <a:p>
            <a:r>
              <a:rPr lang="de-DE" sz="2800" dirty="0"/>
              <a:t>Unterstützung für </a:t>
            </a:r>
          </a:p>
          <a:p>
            <a:r>
              <a:rPr lang="de-DE" sz="2800" dirty="0"/>
              <a:t>Schülerinnen und Schüler </a:t>
            </a:r>
          </a:p>
          <a:p>
            <a:endParaRPr lang="de-DE" dirty="0"/>
          </a:p>
        </p:txBody>
      </p:sp>
      <p:pic>
        <p:nvPicPr>
          <p:cNvPr id="5" name="Grafik 4" descr="Ein Bild, das Kleidung, Schuhwerk, Cartoon, Ball enthält.&#10;&#10;Automatisch generierte Beschreibung">
            <a:extLst>
              <a:ext uri="{FF2B5EF4-FFF2-40B4-BE49-F238E27FC236}">
                <a16:creationId xmlns:a16="http://schemas.microsoft.com/office/drawing/2014/main" id="{0DBB7A3C-683C-188C-C28F-7DBF856C8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96543"/>
            <a:ext cx="3744416" cy="37444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B33E63C-5EEB-28DD-A4C4-2CB64FC5F3E4}"/>
              </a:ext>
            </a:extLst>
          </p:cNvPr>
          <p:cNvSpPr txBox="1"/>
          <p:nvPr/>
        </p:nvSpPr>
        <p:spPr bwMode="auto">
          <a:xfrm>
            <a:off x="4211960" y="5940959"/>
            <a:ext cx="4176464" cy="3077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  <a:effectLst/>
                <a:latin typeface=".SF NS"/>
              </a:rPr>
              <a:t>Bildquelle: DALL·E 2024-03-01 15.29.19</a:t>
            </a: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5F4C2B4F-39A5-1890-62A1-48E2609AA87E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265E2A-0EBD-6E31-71B1-379A4D7E4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10" name="Textfeld 7">
            <a:extLst>
              <a:ext uri="{FF2B5EF4-FFF2-40B4-BE49-F238E27FC236}">
                <a16:creationId xmlns:a16="http://schemas.microsoft.com/office/drawing/2014/main" id="{B8802ED6-656A-C5CE-AB7D-DB699AF4F16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694BB8-F495-B234-8ECD-8E62ACA4DA06}"/>
              </a:ext>
            </a:extLst>
          </p:cNvPr>
          <p:cNvSpPr txBox="1"/>
          <p:nvPr/>
        </p:nvSpPr>
        <p:spPr bwMode="auto">
          <a:xfrm>
            <a:off x="444992" y="1612383"/>
            <a:ext cx="5338321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b="1" dirty="0"/>
              <a:t>Wie gelingt bilingualer Unterricht?</a:t>
            </a:r>
          </a:p>
        </p:txBody>
      </p:sp>
    </p:spTree>
    <p:extLst>
      <p:ext uri="{BB962C8B-B14F-4D97-AF65-F5344CB8AC3E}">
        <p14:creationId xmlns:p14="http://schemas.microsoft.com/office/powerpoint/2010/main" val="13891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Kontakt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BA73E46-17E3-8B49-B610-AE63BFD21CC4}"/>
              </a:ext>
            </a:extLst>
          </p:cNvPr>
          <p:cNvSpPr txBox="1"/>
          <p:nvPr/>
        </p:nvSpPr>
        <p:spPr bwMode="auto">
          <a:xfrm>
            <a:off x="971600" y="1952252"/>
            <a:ext cx="6840760" cy="37548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800" dirty="0"/>
              <a:t>	David </a:t>
            </a:r>
            <a:r>
              <a:rPr lang="de-DE" sz="2800" dirty="0" err="1"/>
              <a:t>Matheisl</a:t>
            </a:r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	</a:t>
            </a:r>
            <a:r>
              <a:rPr lang="de-DE" sz="2800" dirty="0" err="1"/>
              <a:t>matheisl@rea-hip</a:t>
            </a:r>
            <a:endParaRPr lang="de-DE" sz="2800" dirty="0"/>
          </a:p>
          <a:p>
            <a:r>
              <a:rPr lang="de-DE" sz="2800" dirty="0"/>
              <a:t>	</a:t>
            </a:r>
            <a:r>
              <a:rPr lang="de-DE" sz="2800" dirty="0" err="1"/>
              <a:t>david.matheisl@fau.de</a:t>
            </a:r>
            <a:endParaRPr lang="de-DE" sz="2800" dirty="0"/>
          </a:p>
          <a:p>
            <a:endParaRPr lang="de-DE" dirty="0"/>
          </a:p>
          <a:p>
            <a:endParaRPr lang="de-DE" dirty="0"/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B8B9DCB0-2F49-18BA-27BF-6188D6E3D6EC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185397-1167-F943-4B20-621F8E20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6092" y="1406431"/>
            <a:ext cx="545821" cy="545821"/>
          </a:xfrm>
          <a:prstGeom prst="rect">
            <a:avLst/>
          </a:prstGeom>
        </p:spPr>
      </p:pic>
      <p:pic>
        <p:nvPicPr>
          <p:cNvPr id="9" name="Grafik 8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66607032-2343-6114-F9DE-B08DC0252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09120"/>
            <a:ext cx="1642375" cy="648072"/>
          </a:xfrm>
          <a:prstGeom prst="rect">
            <a:avLst/>
          </a:prstGeom>
        </p:spPr>
      </p:pic>
      <p:pic>
        <p:nvPicPr>
          <p:cNvPr id="11" name="Grafik 10" descr="Ein Bild, das Text, Schrift, Screenshot, Electric Blue (Farbe) enthält.&#10;&#10;Automatisch generierte Beschreibung">
            <a:extLst>
              <a:ext uri="{FF2B5EF4-FFF2-40B4-BE49-F238E27FC236}">
                <a16:creationId xmlns:a16="http://schemas.microsoft.com/office/drawing/2014/main" id="{E8ECC05A-BE84-E330-3099-B4A91EB86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61" y="4486895"/>
            <a:ext cx="3099655" cy="6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894692" y="1608136"/>
            <a:ext cx="6552729" cy="164711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25" name="Picture 1" descr="page1image2533552">
            <a:extLst>
              <a:ext uri="{FF2B5EF4-FFF2-40B4-BE49-F238E27FC236}">
                <a16:creationId xmlns:a16="http://schemas.microsoft.com/office/drawing/2014/main" id="{9CA7CCF9-7BFA-2B48-A463-E8793939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0" y="1996582"/>
            <a:ext cx="6650499" cy="30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809A22-AD19-9440-A748-15A7B86442EB}"/>
              </a:ext>
            </a:extLst>
          </p:cNvPr>
          <p:cNvSpPr txBox="1"/>
          <p:nvPr/>
        </p:nvSpPr>
        <p:spPr bwMode="auto">
          <a:xfrm>
            <a:off x="4741231" y="5003643"/>
            <a:ext cx="2706190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000" dirty="0"/>
              <a:t>Quelle: ISB Bilingualer Zug: Bausteine zum Erfolg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6D352E-0851-B541-8223-F9387D45D96B}"/>
              </a:ext>
            </a:extLst>
          </p:cNvPr>
          <p:cNvSpPr txBox="1"/>
          <p:nvPr/>
        </p:nvSpPr>
        <p:spPr bwMode="auto">
          <a:xfrm>
            <a:off x="1115616" y="1524294"/>
            <a:ext cx="558037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1. LP+ LIS 6 Aufgabe für eine bilinguale Einheit angepasst: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A145058-3E8E-2348-8ED2-7ADDEB8164C6}"/>
              </a:ext>
            </a:extLst>
          </p:cNvPr>
          <p:cNvSpPr/>
          <p:nvPr/>
        </p:nvSpPr>
        <p:spPr bwMode="auto">
          <a:xfrm>
            <a:off x="5292588" y="2211878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434207-2767-DA4D-A360-440E6CF58862}"/>
              </a:ext>
            </a:extLst>
          </p:cNvPr>
          <p:cNvSpPr/>
          <p:nvPr/>
        </p:nvSpPr>
        <p:spPr bwMode="auto">
          <a:xfrm>
            <a:off x="1077520" y="3925792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21AEB6-47F7-F84D-9C4B-41E07071B1FF}"/>
              </a:ext>
            </a:extLst>
          </p:cNvPr>
          <p:cNvSpPr/>
          <p:nvPr/>
        </p:nvSpPr>
        <p:spPr bwMode="auto">
          <a:xfrm>
            <a:off x="2494499" y="4550935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C417799-D7F8-BE49-A7C6-A6A1477B47CD}"/>
              </a:ext>
            </a:extLst>
          </p:cNvPr>
          <p:cNvSpPr/>
          <p:nvPr/>
        </p:nvSpPr>
        <p:spPr bwMode="auto">
          <a:xfrm>
            <a:off x="4769550" y="4569615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02E7BCC-1526-734E-9F8B-8AD4C6012753}"/>
              </a:ext>
            </a:extLst>
          </p:cNvPr>
          <p:cNvSpPr/>
          <p:nvPr/>
        </p:nvSpPr>
        <p:spPr bwMode="auto">
          <a:xfrm>
            <a:off x="5996140" y="2709760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A459E30-891A-D44D-BD6A-CCDD77A045D7}"/>
              </a:ext>
            </a:extLst>
          </p:cNvPr>
          <p:cNvSpPr/>
          <p:nvPr/>
        </p:nvSpPr>
        <p:spPr bwMode="auto">
          <a:xfrm>
            <a:off x="3533886" y="1934840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5DE3841-6121-4740-A95F-605788692C90}"/>
              </a:ext>
            </a:extLst>
          </p:cNvPr>
          <p:cNvSpPr/>
          <p:nvPr/>
        </p:nvSpPr>
        <p:spPr bwMode="auto">
          <a:xfrm>
            <a:off x="1775185" y="2167078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997F36E-FE0C-E847-854B-60A7DD7669BB}"/>
              </a:ext>
            </a:extLst>
          </p:cNvPr>
          <p:cNvSpPr/>
          <p:nvPr/>
        </p:nvSpPr>
        <p:spPr bwMode="auto">
          <a:xfrm>
            <a:off x="947347" y="2668177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858D532C-035E-58A1-2A84-495B7717C94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BF1892EA-B0BE-4F4D-5CBA-AC3206E0FE4E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F6465C1-7AF3-A730-55F3-A58BA0B74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4B7555F-0054-21E5-BE05-BCEFFDA5B3F5}"/>
              </a:ext>
            </a:extLst>
          </p:cNvPr>
          <p:cNvSpPr txBox="1"/>
          <p:nvPr/>
        </p:nvSpPr>
        <p:spPr bwMode="auto">
          <a:xfrm>
            <a:off x="734124" y="1507353"/>
            <a:ext cx="6322565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Unterstützung für Lehrerinnen und Lehrer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769ACE-0D18-F5B5-2A2F-D3379DF8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53" y="2105022"/>
            <a:ext cx="4077072" cy="4077072"/>
          </a:xfrm>
          <a:prstGeom prst="rect">
            <a:avLst/>
          </a:prstGeom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B360BFAC-9E59-2E06-D67B-61BE412A20D5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Sport bilingual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3622FF-1A83-8536-1EC0-BF7DBE88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7726" y="1206043"/>
            <a:ext cx="566773" cy="5667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175F12B-9F9D-2B18-64D1-C4971D9A42E6}"/>
              </a:ext>
            </a:extLst>
          </p:cNvPr>
          <p:cNvSpPr txBox="1"/>
          <p:nvPr/>
        </p:nvSpPr>
        <p:spPr bwMode="auto">
          <a:xfrm>
            <a:off x="4859791" y="6238044"/>
            <a:ext cx="4176464" cy="3077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  <a:effectLst/>
                <a:latin typeface=".SF NS"/>
              </a:rPr>
              <a:t>Bildquelle: DALL·E 2024-03-01 15.29.19</a:t>
            </a: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C966C347-7C80-5F5F-FA58-B5325C183DFF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18956E7-6AA4-1F07-F1F5-97995F82FFF0}"/>
              </a:ext>
            </a:extLst>
          </p:cNvPr>
          <p:cNvSpPr txBox="1"/>
          <p:nvPr/>
        </p:nvSpPr>
        <p:spPr bwMode="auto">
          <a:xfrm>
            <a:off x="899592" y="2105022"/>
            <a:ext cx="3292104" cy="23083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800" dirty="0" err="1"/>
              <a:t>www.bilingual.bayern.de</a:t>
            </a:r>
            <a:endParaRPr lang="de-DE" sz="1800" dirty="0"/>
          </a:p>
          <a:p>
            <a:endParaRPr lang="de-DE" dirty="0"/>
          </a:p>
          <a:p>
            <a:r>
              <a:rPr lang="de-DE" dirty="0"/>
              <a:t>- Vorgehensweise </a:t>
            </a:r>
          </a:p>
          <a:p>
            <a:r>
              <a:rPr lang="de-DE" dirty="0"/>
              <a:t>- Prozess / Ablauf bilinguale Züge </a:t>
            </a:r>
          </a:p>
          <a:p>
            <a:r>
              <a:rPr lang="de-DE" dirty="0"/>
              <a:t>- unterstützende Materialien</a:t>
            </a:r>
          </a:p>
          <a:p>
            <a:r>
              <a:rPr lang="de-DE" dirty="0"/>
              <a:t>- Unterrichtsmaterialien</a:t>
            </a:r>
          </a:p>
          <a:p>
            <a:r>
              <a:rPr lang="de-DE" dirty="0"/>
              <a:t>- Netzwerk</a:t>
            </a:r>
          </a:p>
          <a:p>
            <a:r>
              <a:rPr lang="de-DE" dirty="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37086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48239" y="1388843"/>
            <a:ext cx="6830429" cy="142962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A	Bilinguale Züge an bayerischen Realschulen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	</a:t>
            </a:r>
            <a:r>
              <a:rPr lang="de-DE" sz="2000" u="sng" dirty="0"/>
              <a:t>Portal:</a:t>
            </a:r>
            <a:r>
              <a:rPr lang="de-DE" sz="2000" dirty="0"/>
              <a:t>	</a:t>
            </a:r>
            <a:r>
              <a:rPr lang="de-DE" sz="2000" dirty="0" err="1"/>
              <a:t>www.bilingual.bayern.de</a:t>
            </a: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CB0B2A-562E-C041-B8BB-C1ACC9339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6" name="Grafik 5" descr="Ein Bild, das Text, Screenshot, Webseite, Website enthält.&#10;&#10;Automatisch generierte Beschreibung">
            <a:extLst>
              <a:ext uri="{FF2B5EF4-FFF2-40B4-BE49-F238E27FC236}">
                <a16:creationId xmlns:a16="http://schemas.microsoft.com/office/drawing/2014/main" id="{6626F2DF-B718-FC0D-D1F7-A4881338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20888"/>
            <a:ext cx="4899739" cy="41744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E1477F-A29E-E781-12BA-555309F0A8A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9A407097-263D-22CB-5B1C-D331B4AB4259}"/>
              </a:ext>
            </a:extLst>
          </p:cNvPr>
          <p:cNvSpPr/>
          <p:nvPr/>
        </p:nvSpPr>
        <p:spPr bwMode="auto">
          <a:xfrm>
            <a:off x="7380312" y="2420888"/>
            <a:ext cx="432048" cy="4104456"/>
          </a:xfrm>
          <a:prstGeom prst="down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390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7BF62E5-AF94-2ABD-456B-CF9ADA2DA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4" name="Grafik 3" descr="Ein Bild, das Text, Diagramm, Screenshot, Rechteck enthält.&#10;&#10;Automatisch generierte Beschreibung">
            <a:extLst>
              <a:ext uri="{FF2B5EF4-FFF2-40B4-BE49-F238E27FC236}">
                <a16:creationId xmlns:a16="http://schemas.microsoft.com/office/drawing/2014/main" id="{BD53312B-FAD7-139E-48C5-F5EE497B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01784"/>
            <a:ext cx="5715221" cy="54032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DC08785-A17E-7E04-CCD3-314129609E79}"/>
              </a:ext>
            </a:extLst>
          </p:cNvPr>
          <p:cNvSpPr/>
          <p:nvPr/>
        </p:nvSpPr>
        <p:spPr bwMode="auto">
          <a:xfrm>
            <a:off x="1619672" y="1371553"/>
            <a:ext cx="4176464" cy="1697407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F11387-648F-CA3C-A8AE-F3C7D7D10289}"/>
              </a:ext>
            </a:extLst>
          </p:cNvPr>
          <p:cNvSpPr/>
          <p:nvPr/>
        </p:nvSpPr>
        <p:spPr bwMode="auto">
          <a:xfrm>
            <a:off x="2915820" y="5462917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610F3C07-3055-CFCD-08FF-18E672E7E40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8CB79DE5-27CE-D603-7D0B-99B7B6B855C8}"/>
              </a:ext>
            </a:extLst>
          </p:cNvPr>
          <p:cNvSpPr/>
          <p:nvPr/>
        </p:nvSpPr>
        <p:spPr bwMode="auto">
          <a:xfrm>
            <a:off x="7265079" y="1371553"/>
            <a:ext cx="432048" cy="2201463"/>
          </a:xfrm>
          <a:prstGeom prst="down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32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0EA9A-ED57-2084-77B6-9352D7368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4846B336-56A2-5318-56E8-5D00A9E683A5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AD668F-CE04-C3D1-4898-2E3574976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12" name="Textfeld 7">
            <a:extLst>
              <a:ext uri="{FF2B5EF4-FFF2-40B4-BE49-F238E27FC236}">
                <a16:creationId xmlns:a16="http://schemas.microsoft.com/office/drawing/2014/main" id="{189C80C8-8EE0-B4F6-FF75-5E124E72C6B6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6" name="Grafik 5" descr="Ein Bild, das Text, Screenshot, Fahrzeug, Website enthält.&#10;&#10;Automatisch generierte Beschreibung">
            <a:extLst>
              <a:ext uri="{FF2B5EF4-FFF2-40B4-BE49-F238E27FC236}">
                <a16:creationId xmlns:a16="http://schemas.microsoft.com/office/drawing/2014/main" id="{ADF8AE31-EE86-5E33-B77E-BD697DD86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4"/>
          <a:stretch/>
        </p:blipFill>
        <p:spPr>
          <a:xfrm>
            <a:off x="449261" y="1196217"/>
            <a:ext cx="7772400" cy="56617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477ABCE-0A61-15C8-AA98-A5A384B07689}"/>
              </a:ext>
            </a:extLst>
          </p:cNvPr>
          <p:cNvSpPr/>
          <p:nvPr/>
        </p:nvSpPr>
        <p:spPr bwMode="auto">
          <a:xfrm>
            <a:off x="611560" y="2731458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9DDA7D-8D39-F70A-C44A-21A0983492CD}"/>
              </a:ext>
            </a:extLst>
          </p:cNvPr>
          <p:cNvSpPr/>
          <p:nvPr/>
        </p:nvSpPr>
        <p:spPr bwMode="auto">
          <a:xfrm>
            <a:off x="2249461" y="2021008"/>
            <a:ext cx="2322539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0AE029-15EB-7780-6AA7-F05558D11DD0}"/>
              </a:ext>
            </a:extLst>
          </p:cNvPr>
          <p:cNvSpPr/>
          <p:nvPr/>
        </p:nvSpPr>
        <p:spPr bwMode="auto">
          <a:xfrm>
            <a:off x="2483768" y="4725144"/>
            <a:ext cx="475252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5E7E3BB2-F82B-4CB1-E377-5D692676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3" y="3186817"/>
            <a:ext cx="5339092" cy="362149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8B60808-78EB-F7A9-5BF3-8AB5527F63F9}"/>
              </a:ext>
            </a:extLst>
          </p:cNvPr>
          <p:cNvSpPr/>
          <p:nvPr/>
        </p:nvSpPr>
        <p:spPr bwMode="auto">
          <a:xfrm>
            <a:off x="449260" y="1565547"/>
            <a:ext cx="4890604" cy="167345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98551D2-4DD2-E866-0260-6052AF38F379}"/>
              </a:ext>
            </a:extLst>
          </p:cNvPr>
          <p:cNvSpPr/>
          <p:nvPr/>
        </p:nvSpPr>
        <p:spPr bwMode="auto">
          <a:xfrm>
            <a:off x="5373685" y="3531809"/>
            <a:ext cx="2996397" cy="284988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032CA0-651D-EAF8-57F2-825AD8962F80}"/>
              </a:ext>
            </a:extLst>
          </p:cNvPr>
          <p:cNvSpPr/>
          <p:nvPr/>
        </p:nvSpPr>
        <p:spPr bwMode="auto">
          <a:xfrm>
            <a:off x="5154691" y="2178296"/>
            <a:ext cx="3066969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3C4BE30F-1945-EDC1-73DF-EFAA4192633A}"/>
              </a:ext>
            </a:extLst>
          </p:cNvPr>
          <p:cNvCxnSpPr>
            <a:cxnSpLocks/>
            <a:stCxn id="4" idx="4"/>
          </p:cNvCxnSpPr>
          <p:nvPr/>
        </p:nvCxnSpPr>
        <p:spPr bwMode="auto">
          <a:xfrm flipH="1">
            <a:off x="5483722" y="3573379"/>
            <a:ext cx="1204454" cy="130905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706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 animBg="1"/>
      <p:bldP spid="11" grpId="0" animBg="1"/>
      <p:bldP spid="14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AA947C-E341-056F-5E5A-F6DCB42C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5" name="Grafik 4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6D370B04-5606-0D64-24C6-DCC71D99B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5" y="1636010"/>
            <a:ext cx="6578678" cy="52139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1E7AEE-A96A-F5D2-E1B7-1BBB65855633}"/>
              </a:ext>
            </a:extLst>
          </p:cNvPr>
          <p:cNvSpPr txBox="1"/>
          <p:nvPr/>
        </p:nvSpPr>
        <p:spPr bwMode="auto">
          <a:xfrm>
            <a:off x="828886" y="1144821"/>
            <a:ext cx="159050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Teachers: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16B730A4-E390-CA27-FEC4-4ED26263C16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B62D15-01A5-865F-4C0F-8AC9115FFE18}"/>
              </a:ext>
            </a:extLst>
          </p:cNvPr>
          <p:cNvSpPr/>
          <p:nvPr/>
        </p:nvSpPr>
        <p:spPr bwMode="auto">
          <a:xfrm>
            <a:off x="828884" y="2093605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2BD503-3EC0-A13C-DDC5-47E265E429D1}"/>
              </a:ext>
            </a:extLst>
          </p:cNvPr>
          <p:cNvSpPr/>
          <p:nvPr/>
        </p:nvSpPr>
        <p:spPr bwMode="auto">
          <a:xfrm>
            <a:off x="2294225" y="3488688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8FC780-6924-FCF2-1D9B-EAD5578F9E1F}"/>
              </a:ext>
            </a:extLst>
          </p:cNvPr>
          <p:cNvSpPr/>
          <p:nvPr/>
        </p:nvSpPr>
        <p:spPr bwMode="auto">
          <a:xfrm>
            <a:off x="3520225" y="3488688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E78352-6DD6-DE04-6FE1-5592941A6F14}"/>
              </a:ext>
            </a:extLst>
          </p:cNvPr>
          <p:cNvSpPr/>
          <p:nvPr/>
        </p:nvSpPr>
        <p:spPr bwMode="auto">
          <a:xfrm>
            <a:off x="4756948" y="3488687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1D4AAD-6111-AB6F-5C8B-30AF50143025}"/>
              </a:ext>
            </a:extLst>
          </p:cNvPr>
          <p:cNvSpPr/>
          <p:nvPr/>
        </p:nvSpPr>
        <p:spPr bwMode="auto">
          <a:xfrm>
            <a:off x="2294225" y="5015637"/>
            <a:ext cx="4136254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7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5BEE9-5CC4-E4F0-A55E-964821592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AB0A5532-3BD3-DD84-9795-D62DF9F1DF51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1963BF-1EAC-80F5-95DB-9FE169A12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779DA16-5889-A140-CF40-7AB9BAAC8C90}"/>
              </a:ext>
            </a:extLst>
          </p:cNvPr>
          <p:cNvSpPr txBox="1"/>
          <p:nvPr/>
        </p:nvSpPr>
        <p:spPr bwMode="auto">
          <a:xfrm>
            <a:off x="685799" y="1144821"/>
            <a:ext cx="4935967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Exkurs – allgemeine Materialien: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446B9C89-641C-323B-63E4-7CCCE611BE7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51C2EB0E-3EEA-8955-5C63-246B99C57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3"/>
          <a:stretch/>
        </p:blipFill>
        <p:spPr>
          <a:xfrm>
            <a:off x="685801" y="1668041"/>
            <a:ext cx="7772400" cy="51899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A1779E-1E84-5091-9507-2586A969352E}"/>
              </a:ext>
            </a:extLst>
          </p:cNvPr>
          <p:cNvSpPr/>
          <p:nvPr/>
        </p:nvSpPr>
        <p:spPr bwMode="auto">
          <a:xfrm>
            <a:off x="539552" y="3717032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7D27E4-F5F5-EDE4-2ADA-199AA7A5953C}"/>
              </a:ext>
            </a:extLst>
          </p:cNvPr>
          <p:cNvSpPr/>
          <p:nvPr/>
        </p:nvSpPr>
        <p:spPr bwMode="auto">
          <a:xfrm>
            <a:off x="2339752" y="2731458"/>
            <a:ext cx="2750366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3695CF-6EF0-1776-03B0-1B914F2236B2}"/>
              </a:ext>
            </a:extLst>
          </p:cNvPr>
          <p:cNvSpPr/>
          <p:nvPr/>
        </p:nvSpPr>
        <p:spPr bwMode="auto">
          <a:xfrm>
            <a:off x="5500864" y="4093021"/>
            <a:ext cx="2833583" cy="1464124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00304F-E863-95B0-BBF9-31AD714D05F3}"/>
              </a:ext>
            </a:extLst>
          </p:cNvPr>
          <p:cNvSpPr/>
          <p:nvPr/>
        </p:nvSpPr>
        <p:spPr bwMode="auto">
          <a:xfrm>
            <a:off x="2147647" y="5449391"/>
            <a:ext cx="563344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9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5" grpId="0" animBg="1"/>
      <p:bldP spid="5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C0B60-4E94-CB69-7421-33E4B0D6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3DC5DBEF-8C16-62D9-D85B-F19BB6BC577E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D356146-653D-2F89-8FA4-A6912D56A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4" name="Grafik 3" descr="Ein Bild, das Text, Diagramm, Screenshot, Rechteck enthält.&#10;&#10;Automatisch generierte Beschreibung">
            <a:extLst>
              <a:ext uri="{FF2B5EF4-FFF2-40B4-BE49-F238E27FC236}">
                <a16:creationId xmlns:a16="http://schemas.microsoft.com/office/drawing/2014/main" id="{C481E5A4-9386-AF39-D80F-46A4AEE1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01784"/>
            <a:ext cx="5715221" cy="54032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4548BF1-C148-F158-0683-1D7B814F667D}"/>
              </a:ext>
            </a:extLst>
          </p:cNvPr>
          <p:cNvSpPr/>
          <p:nvPr/>
        </p:nvSpPr>
        <p:spPr bwMode="auto">
          <a:xfrm>
            <a:off x="2915820" y="5462917"/>
            <a:ext cx="1512168" cy="1395083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5EE6DADC-6302-971F-08AE-356975CCD9BC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7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bilingual.bayern.de</a:t>
            </a:r>
            <a:r>
              <a:rPr lang="de-DE" dirty="0"/>
              <a:t>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49E371-1B4F-BE60-1740-343EBE183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D0C2D21-9AFD-4C55-1DEF-A7349F035C1C}"/>
              </a:ext>
            </a:extLst>
          </p:cNvPr>
          <p:cNvSpPr txBox="1"/>
          <p:nvPr/>
        </p:nvSpPr>
        <p:spPr bwMode="auto">
          <a:xfrm>
            <a:off x="1133420" y="1391835"/>
            <a:ext cx="2250937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SPORTS / P.E.:</a:t>
            </a:r>
          </a:p>
        </p:txBody>
      </p:sp>
      <p:pic>
        <p:nvPicPr>
          <p:cNvPr id="13" name="Grafik 1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345F8B7F-660C-1C17-1EB2-F636B5EE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192688" cy="4782206"/>
          </a:xfrm>
          <a:prstGeom prst="rect">
            <a:avLst/>
          </a:prstGeom>
        </p:spPr>
      </p:pic>
      <p:sp>
        <p:nvSpPr>
          <p:cNvPr id="15" name="Textfeld 7">
            <a:extLst>
              <a:ext uri="{FF2B5EF4-FFF2-40B4-BE49-F238E27FC236}">
                <a16:creationId xmlns:a16="http://schemas.microsoft.com/office/drawing/2014/main" id="{4A6BBA5D-1CBE-C1B0-C56B-F15B47713DF8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1969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            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49E371-1B4F-BE60-1740-343EBE183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494AF59-096E-79BC-C8E8-E1D5C7814657}"/>
              </a:ext>
            </a:extLst>
          </p:cNvPr>
          <p:cNvSpPr txBox="1"/>
          <p:nvPr/>
        </p:nvSpPr>
        <p:spPr bwMode="auto">
          <a:xfrm>
            <a:off x="471901" y="1504972"/>
            <a:ext cx="7913131" cy="671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1800" dirty="0"/>
              <a:t> </a:t>
            </a:r>
            <a:r>
              <a:rPr lang="de-DE" sz="2800" dirty="0"/>
              <a:t>Best Practice: </a:t>
            </a:r>
            <a:r>
              <a:rPr lang="de-DE" sz="2800" u="sng" dirty="0"/>
              <a:t>Das Fach Sport bilingual unterrichtet:</a:t>
            </a:r>
            <a:endParaRPr lang="de-DE" sz="2800" dirty="0"/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9FDA1961-6044-0E1B-F621-6742E5FB8E60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1F3155-0761-5A0A-32D6-C226D213F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70" y="2424109"/>
            <a:ext cx="2419523" cy="13825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B732F8-ED18-E6E7-B3E3-38992C8BE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770" y="3921845"/>
            <a:ext cx="2467952" cy="14102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722848-8F65-0FF8-2A91-D2C0D8DF7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43" y="2416148"/>
            <a:ext cx="2433453" cy="13905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DBA6C8-B29E-FDB0-A050-C7AD9D356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196" y="2416148"/>
            <a:ext cx="2419523" cy="13825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2157133-3E6B-F95C-F86F-56043560D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96" y="3941558"/>
            <a:ext cx="2433454" cy="13905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7893F15-7A2E-8239-22D5-ACFBEC2790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181" y="3921845"/>
            <a:ext cx="2433456" cy="139054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C9046B0-F3FE-D50E-5494-62FC45864274}"/>
              </a:ext>
            </a:extLst>
          </p:cNvPr>
          <p:cNvSpPr txBox="1"/>
          <p:nvPr/>
        </p:nvSpPr>
        <p:spPr bwMode="auto">
          <a:xfrm>
            <a:off x="6814764" y="6532321"/>
            <a:ext cx="1314784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DALL-E</a:t>
            </a:r>
          </a:p>
        </p:txBody>
      </p:sp>
    </p:spTree>
    <p:extLst>
      <p:ext uri="{BB962C8B-B14F-4D97-AF65-F5344CB8AC3E}">
        <p14:creationId xmlns:p14="http://schemas.microsoft.com/office/powerpoint/2010/main" val="27255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Agenda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55576" y="1299670"/>
            <a:ext cx="7488832" cy="410247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200" dirty="0"/>
              <a:t>A G E N D A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A	Bilingualer Unterricht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Warum Sport bilingual?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C	Wie gelingt Sport auf Englisch?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D	Best Practice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E	Literatur 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F	Ausblick: Fachtagung</a:t>
            </a:r>
          </a:p>
          <a:p>
            <a:pPr>
              <a:lnSpc>
                <a:spcPct val="150000"/>
              </a:lnSpc>
              <a:defRPr sz="2400" b="1"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G	Fragen, Wünsche, Anregungen, Diskussion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CB0B2A-562E-C041-B8BB-C1ACC9339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75" y="1557011"/>
            <a:ext cx="1872208" cy="1872208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1167EB18-AEA1-4D7C-EB6F-C738AFF2474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1043608" y="2647745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 Aufbau und Struktur: A) bilingualer Zug </a:t>
            </a:r>
            <a:endParaRPr lang="de-DE" sz="2000"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4025EBAF-CD3F-BD44-BAA1-AC516D0ED545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        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A6EE9383-D518-464C-B6E8-5E2146EC3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1853"/>
              </p:ext>
            </p:extLst>
          </p:nvPr>
        </p:nvGraphicFramePr>
        <p:xfrm>
          <a:off x="1043608" y="3170773"/>
          <a:ext cx="7056784" cy="3282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4125619244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383172796"/>
                    </a:ext>
                  </a:extLst>
                </a:gridCol>
              </a:tblGrid>
              <a:tr h="63080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In 6 (Vorkurs)</a:t>
                      </a:r>
                      <a:endParaRPr lang="de-DE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in 7/8/9 (bilingualer Zug)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07834"/>
                  </a:ext>
                </a:extLst>
              </a:tr>
              <a:tr h="104003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Integriert in den Basissportunterricht (in Anlehnung an bilinguale Grundschule)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Beispiel LIS Jahrgangsstufe 5/6 – Sprunggarten                                 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Anpassungen für den bilingualen Unterricht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 err="1"/>
                        <a:t>Scaffolding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Im Bilingualen Zug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Beispiel: Sprung: weit / hoch </a:t>
                      </a:r>
                      <a:r>
                        <a:rPr lang="de-DE" dirty="0" err="1"/>
                        <a:t>Jgst</a:t>
                      </a:r>
                      <a:r>
                        <a:rPr lang="de-DE" dirty="0"/>
                        <a:t>. 5-9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/>
                        <a:t>Beispiele (</a:t>
                      </a:r>
                      <a:r>
                        <a:rPr lang="de-DE" dirty="0" err="1"/>
                        <a:t>Orienteering</a:t>
                      </a:r>
                      <a:r>
                        <a:rPr lang="de-DE" dirty="0"/>
                        <a:t>, Yoga, Quidditch)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Schülerproduktion: Circuit Training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Erfahrungen, Chancen und Grenzen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27789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F30B2BA-79DF-F641-85EC-2108D8A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494" y="1399905"/>
            <a:ext cx="1431072" cy="12536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9C8B97-3AD6-824B-BFD6-5A12166343B6}"/>
              </a:ext>
            </a:extLst>
          </p:cNvPr>
          <p:cNvSpPr txBox="1"/>
          <p:nvPr/>
        </p:nvSpPr>
        <p:spPr bwMode="auto">
          <a:xfrm rot="16200000">
            <a:off x="5960668" y="557403"/>
            <a:ext cx="4522591" cy="18466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600" dirty="0"/>
              <a:t>Quelle: https://</a:t>
            </a:r>
            <a:r>
              <a:rPr lang="de-DE" sz="600" dirty="0" err="1"/>
              <a:t>www.bilingual.bayern.de</a:t>
            </a:r>
            <a:r>
              <a:rPr lang="de-DE" sz="600" dirty="0"/>
              <a:t>/</a:t>
            </a:r>
            <a:r>
              <a:rPr lang="de-DE" sz="600" dirty="0" err="1"/>
              <a:t>realschule</a:t>
            </a:r>
            <a:r>
              <a:rPr lang="de-DE" sz="600" dirty="0"/>
              <a:t>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D97422-DDCD-3389-A0C0-2063E9360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2EABEEBF-996A-CE66-0426-A0E02E826F1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cxnSp>
        <p:nvCxnSpPr>
          <p:cNvPr id="11" name="Gekrümmte Verbindung 10">
            <a:extLst>
              <a:ext uri="{FF2B5EF4-FFF2-40B4-BE49-F238E27FC236}">
                <a16:creationId xmlns:a16="http://schemas.microsoft.com/office/drawing/2014/main" id="{B12DD6EC-48BA-4BFA-EA4D-DD82E6B1AC7A}"/>
              </a:ext>
            </a:extLst>
          </p:cNvPr>
          <p:cNvCxnSpPr>
            <a:cxnSpLocks/>
          </p:cNvCxnSpPr>
          <p:nvPr/>
        </p:nvCxnSpPr>
        <p:spPr bwMode="auto">
          <a:xfrm flipV="1">
            <a:off x="3347864" y="4437112"/>
            <a:ext cx="1584176" cy="648072"/>
          </a:xfrm>
          <a:prstGeom prst="curved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90B7408D-BF50-CBFD-FD7F-13128E61CD17}"/>
              </a:ext>
            </a:extLst>
          </p:cNvPr>
          <p:cNvSpPr txBox="1"/>
          <p:nvPr/>
        </p:nvSpPr>
        <p:spPr bwMode="auto">
          <a:xfrm>
            <a:off x="335885" y="1279401"/>
            <a:ext cx="6346609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Möglichkeiten der praktischen Umsetzung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1043608" y="2647745"/>
            <a:ext cx="6552729" cy="40934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 Aufbau und Struktur: B) bilinguale Unterrichtssequenzen:</a:t>
            </a:r>
          </a:p>
          <a:p>
            <a:pPr>
              <a:buSzPct val="100000"/>
              <a:defRPr sz="2400"/>
            </a:pPr>
            <a:endParaRPr lang="de-DE" sz="2000" b="1" dirty="0"/>
          </a:p>
          <a:p>
            <a:pPr>
              <a:buSzPct val="100000"/>
              <a:defRPr sz="2400"/>
            </a:pPr>
            <a:r>
              <a:rPr lang="de-DE" sz="2000" dirty="0"/>
              <a:t>Tipps:</a:t>
            </a:r>
          </a:p>
          <a:p>
            <a:pPr>
              <a:buSzPct val="100000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r>
              <a:rPr lang="de-DE" sz="2000" dirty="0"/>
              <a:t>ein Englisch- und Sportlehrer in derselben Klasse. </a:t>
            </a:r>
          </a:p>
          <a:p>
            <a:pPr marL="342900" indent="-342900">
              <a:buSzPct val="100000"/>
              <a:buFontTx/>
              <a:buChar char="-"/>
              <a:defRPr sz="2400"/>
            </a:pPr>
            <a:r>
              <a:rPr lang="de-DE" sz="2000" dirty="0"/>
              <a:t>sportliche Themengebiete geschickt auswählen und im Englischunterricht vorentlasten.</a:t>
            </a:r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r>
              <a:rPr lang="de-DE" sz="2000" dirty="0"/>
              <a:t>Beispiele:</a:t>
            </a:r>
          </a:p>
          <a:p>
            <a:pPr>
              <a:buSzPct val="100000"/>
              <a:defRPr sz="2400"/>
            </a:pPr>
            <a:r>
              <a:rPr lang="de-DE" sz="2000" dirty="0"/>
              <a:t> </a:t>
            </a:r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4025EBAF-CD3F-BD44-BAA1-AC516D0ED545}"/>
              </a:ext>
            </a:extLst>
          </p:cNvPr>
          <p:cNvSpPr/>
          <p:nvPr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        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30B2BA-79DF-F641-85EC-2108D8A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494" y="1399905"/>
            <a:ext cx="1431072" cy="12536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9C8B97-3AD6-824B-BFD6-5A12166343B6}"/>
              </a:ext>
            </a:extLst>
          </p:cNvPr>
          <p:cNvSpPr txBox="1"/>
          <p:nvPr/>
        </p:nvSpPr>
        <p:spPr bwMode="auto">
          <a:xfrm rot="16200000">
            <a:off x="5960668" y="557403"/>
            <a:ext cx="4522591" cy="18466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600" dirty="0"/>
              <a:t>Quelle: https://</a:t>
            </a:r>
            <a:r>
              <a:rPr lang="de-DE" sz="600" dirty="0" err="1"/>
              <a:t>www.bilingual.bayern.de</a:t>
            </a:r>
            <a:r>
              <a:rPr lang="de-DE" sz="600" dirty="0"/>
              <a:t>/</a:t>
            </a:r>
            <a:r>
              <a:rPr lang="de-DE" sz="600" dirty="0" err="1"/>
              <a:t>realschule</a:t>
            </a:r>
            <a:r>
              <a:rPr lang="de-DE" sz="600" dirty="0"/>
              <a:t>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D97422-DDCD-3389-A0C0-2063E9360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2EABEEBF-996A-CE66-0426-A0E02E826F1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B7408D-BF50-CBFD-FD7F-13128E61CD17}"/>
              </a:ext>
            </a:extLst>
          </p:cNvPr>
          <p:cNvSpPr txBox="1"/>
          <p:nvPr/>
        </p:nvSpPr>
        <p:spPr bwMode="auto">
          <a:xfrm>
            <a:off x="335885" y="1279401"/>
            <a:ext cx="6346609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Möglichkeiten der praktischen Umsetzung</a:t>
            </a:r>
          </a:p>
        </p:txBody>
      </p:sp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1755E5DC-1158-1F9C-1F31-EC6AAD6A38C9}"/>
              </a:ext>
            </a:extLst>
          </p:cNvPr>
          <p:cNvSpPr/>
          <p:nvPr/>
        </p:nvSpPr>
        <p:spPr bwMode="auto">
          <a:xfrm>
            <a:off x="1562861" y="5733256"/>
            <a:ext cx="720080" cy="1007917"/>
          </a:xfrm>
          <a:prstGeom prst="down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A206BAD8-67E2-FA55-7D39-C8671DDBE477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            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2E2366-20B2-2822-6D9C-F68A478E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32D0ACD1-5BA2-AD1A-4BE7-EEDCC8E9F3D6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A7E8D0-ED09-E4AE-1D1F-7797D295F208}"/>
              </a:ext>
            </a:extLst>
          </p:cNvPr>
          <p:cNvSpPr txBox="1"/>
          <p:nvPr/>
        </p:nvSpPr>
        <p:spPr bwMode="auto">
          <a:xfrm>
            <a:off x="5463415" y="4937039"/>
            <a:ext cx="216149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dirty="0"/>
              <a:t>Sprunggarten </a:t>
            </a:r>
          </a:p>
        </p:txBody>
      </p:sp>
      <p:pic>
        <p:nvPicPr>
          <p:cNvPr id="9" name="Grafik 8" descr="Ein Bild, das körperliche Fitness, Balance, Im Haus, Person enthält.&#10;&#10;Automatisch generierte Beschreibung">
            <a:extLst>
              <a:ext uri="{FF2B5EF4-FFF2-40B4-BE49-F238E27FC236}">
                <a16:creationId xmlns:a16="http://schemas.microsoft.com/office/drawing/2014/main" id="{15C3F6B7-7715-B9EE-F060-D3B4D75B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2337"/>
            <a:ext cx="3539232" cy="35392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87C330-4896-E32D-9B4B-3C78250725B0}"/>
              </a:ext>
            </a:extLst>
          </p:cNvPr>
          <p:cNvSpPr txBox="1"/>
          <p:nvPr/>
        </p:nvSpPr>
        <p:spPr bwMode="auto">
          <a:xfrm>
            <a:off x="5530175" y="6152490"/>
            <a:ext cx="2646878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 17.05.43</a:t>
            </a:r>
          </a:p>
        </p:txBody>
      </p:sp>
    </p:spTree>
    <p:extLst>
      <p:ext uri="{BB962C8B-B14F-4D97-AF65-F5344CB8AC3E}">
        <p14:creationId xmlns:p14="http://schemas.microsoft.com/office/powerpoint/2010/main" val="3343205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1275482" y="2648357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2000"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4025EBAF-CD3F-BD44-BAA1-AC516D0ED545}"/>
              </a:ext>
            </a:extLst>
          </p:cNvPr>
          <p:cNvSpPr/>
          <p:nvPr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C06AEE61-C701-91B9-5403-940A412A829C}"/>
              </a:ext>
            </a:extLst>
          </p:cNvPr>
          <p:cNvSpPr/>
          <p:nvPr/>
        </p:nvSpPr>
        <p:spPr bwMode="auto">
          <a:xfrm>
            <a:off x="1016176" y="1179204"/>
            <a:ext cx="7113425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Beispiel für eine bilinguale Sportstunde: Im Sprunggarten, </a:t>
            </a:r>
            <a:r>
              <a:rPr lang="de-DE" sz="2000" b="1" dirty="0" err="1"/>
              <a:t>Jgst</a:t>
            </a:r>
            <a:r>
              <a:rPr lang="de-DE" sz="2000" b="1" dirty="0"/>
              <a:t> 6.</a:t>
            </a:r>
            <a:endParaRPr lang="de-DE" sz="2000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8A0288D-05BD-AB4B-DABA-9E8B8870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8" y="1579314"/>
            <a:ext cx="7343435" cy="45859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75C41FF-40B4-B04B-218D-1422A3049DFC}"/>
              </a:ext>
            </a:extLst>
          </p:cNvPr>
          <p:cNvSpPr txBox="1"/>
          <p:nvPr/>
        </p:nvSpPr>
        <p:spPr bwMode="auto">
          <a:xfrm>
            <a:off x="6268800" y="6231813"/>
            <a:ext cx="2089033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www.lehrplanplus.bayern.de</a:t>
            </a:r>
            <a:r>
              <a:rPr lang="de-DE" sz="800" dirty="0"/>
              <a:t>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A5F6D7-57D5-C792-875D-6819D102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19EBF8E-CEB9-3A07-42D1-703950A44E4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7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5A88269A-7AE1-984C-AA63-BD78872B8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8" y="1015198"/>
            <a:ext cx="5040560" cy="7133029"/>
          </a:xfrm>
          <a:prstGeom prst="rect">
            <a:avLst/>
          </a:prstGeom>
        </p:spPr>
      </p:pic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C2F42-0979-114D-BA8E-962DC4EE9646}"/>
              </a:ext>
            </a:extLst>
          </p:cNvPr>
          <p:cNvSpPr txBox="1"/>
          <p:nvPr/>
        </p:nvSpPr>
        <p:spPr bwMode="auto">
          <a:xfrm>
            <a:off x="6148888" y="3603954"/>
            <a:ext cx="1872208" cy="461665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200" dirty="0"/>
              <a:t>Visualisierung, Unterstützung durch Tafel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436DF5-672B-EA40-9A2D-4C0A2F70DF15}"/>
              </a:ext>
            </a:extLst>
          </p:cNvPr>
          <p:cNvSpPr txBox="1"/>
          <p:nvPr/>
        </p:nvSpPr>
        <p:spPr bwMode="auto">
          <a:xfrm>
            <a:off x="6156176" y="1733817"/>
            <a:ext cx="1872208" cy="64633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200" dirty="0"/>
              <a:t>Mögliche Anpassung durch methodische Prinzipien für bilingualen Unterricht: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9193D3B-D188-1E41-90AD-6061EFDD2A46}"/>
              </a:ext>
            </a:extLst>
          </p:cNvPr>
          <p:cNvCxnSpPr>
            <a:cxnSpLocks/>
          </p:cNvCxnSpPr>
          <p:nvPr/>
        </p:nvCxnSpPr>
        <p:spPr bwMode="auto">
          <a:xfrm>
            <a:off x="3166501" y="4512218"/>
            <a:ext cx="227018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76FF03A-8BF3-4744-990F-B5042BEFB5BE}"/>
              </a:ext>
            </a:extLst>
          </p:cNvPr>
          <p:cNvCxnSpPr>
            <a:cxnSpLocks/>
          </p:cNvCxnSpPr>
          <p:nvPr/>
        </p:nvCxnSpPr>
        <p:spPr bwMode="auto">
          <a:xfrm>
            <a:off x="2453754" y="5445224"/>
            <a:ext cx="86216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06822BC-E536-D549-B778-458818BC6337}"/>
              </a:ext>
            </a:extLst>
          </p:cNvPr>
          <p:cNvCxnSpPr>
            <a:cxnSpLocks/>
          </p:cNvCxnSpPr>
          <p:nvPr/>
        </p:nvCxnSpPr>
        <p:spPr bwMode="auto">
          <a:xfrm>
            <a:off x="1763688" y="5805264"/>
            <a:ext cx="86216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85B4094-A6E3-D441-AB37-11F93E9A4928}"/>
              </a:ext>
            </a:extLst>
          </p:cNvPr>
          <p:cNvCxnSpPr>
            <a:cxnSpLocks/>
          </p:cNvCxnSpPr>
          <p:nvPr/>
        </p:nvCxnSpPr>
        <p:spPr bwMode="auto">
          <a:xfrm>
            <a:off x="4465158" y="5805264"/>
            <a:ext cx="115212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7B5E5AC-EF7A-1340-987C-B2387228F562}"/>
              </a:ext>
            </a:extLst>
          </p:cNvPr>
          <p:cNvCxnSpPr>
            <a:cxnSpLocks/>
          </p:cNvCxnSpPr>
          <p:nvPr/>
        </p:nvCxnSpPr>
        <p:spPr bwMode="auto">
          <a:xfrm>
            <a:off x="3419872" y="5534285"/>
            <a:ext cx="162135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7FC896DA-87B4-2045-BA0F-451442B46BE5}"/>
              </a:ext>
            </a:extLst>
          </p:cNvPr>
          <p:cNvCxnSpPr>
            <a:cxnSpLocks/>
          </p:cNvCxnSpPr>
          <p:nvPr/>
        </p:nvCxnSpPr>
        <p:spPr bwMode="auto">
          <a:xfrm>
            <a:off x="2884838" y="4653136"/>
            <a:ext cx="129421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999AA09C-B556-3A0C-7E2A-35C8284D4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E44BD161-DDF6-DD54-D7CA-5BFCA252533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EB8440C-DF8E-0642-8A31-32833620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63" y="1097975"/>
            <a:ext cx="4092474" cy="5760025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1776971-D43D-4D43-A5B4-B67477D6EA5E}"/>
              </a:ext>
            </a:extLst>
          </p:cNvPr>
          <p:cNvSpPr/>
          <p:nvPr/>
        </p:nvSpPr>
        <p:spPr bwMode="auto">
          <a:xfrm>
            <a:off x="1731977" y="3034353"/>
            <a:ext cx="3168352" cy="64807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C106A67-AC1B-B44F-A39B-485F23795E0A}"/>
              </a:ext>
            </a:extLst>
          </p:cNvPr>
          <p:cNvSpPr/>
          <p:nvPr/>
        </p:nvSpPr>
        <p:spPr bwMode="auto">
          <a:xfrm>
            <a:off x="1731977" y="2276872"/>
            <a:ext cx="3200063" cy="28803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6270A0E-DC36-454C-ADC9-7285F90AFE39}"/>
              </a:ext>
            </a:extLst>
          </p:cNvPr>
          <p:cNvSpPr txBox="1"/>
          <p:nvPr/>
        </p:nvSpPr>
        <p:spPr bwMode="auto">
          <a:xfrm>
            <a:off x="5200965" y="2069158"/>
            <a:ext cx="2753100" cy="523220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400" dirty="0"/>
              <a:t>Vokabelentlastung (Tafel)</a:t>
            </a:r>
          </a:p>
          <a:p>
            <a:r>
              <a:rPr lang="de-DE" sz="1400" dirty="0"/>
              <a:t>Anschaulichkeit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F1D9D7C-09FA-3D49-A740-AD957E3A43CE}"/>
              </a:ext>
            </a:extLst>
          </p:cNvPr>
          <p:cNvSpPr txBox="1"/>
          <p:nvPr/>
        </p:nvSpPr>
        <p:spPr bwMode="auto">
          <a:xfrm>
            <a:off x="5194919" y="3014367"/>
            <a:ext cx="2750788" cy="181588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400" dirty="0"/>
              <a:t>Verbalisierung komplex: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Fachvokabular erarbeiten + mit Tafel visualisieren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Zweisprachigkeit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 bewerten geeignete Techniken</a:t>
            </a:r>
          </a:p>
          <a:p>
            <a:endParaRPr lang="de-DE" sz="1400" dirty="0"/>
          </a:p>
          <a:p>
            <a:endParaRPr lang="de-DE" sz="1400" dirty="0"/>
          </a:p>
        </p:txBody>
      </p:sp>
      <p:pic>
        <p:nvPicPr>
          <p:cNvPr id="16" name="Grafik 15" descr="Daumen hoch-Zeichen Silhouette">
            <a:extLst>
              <a:ext uri="{FF2B5EF4-FFF2-40B4-BE49-F238E27FC236}">
                <a16:creationId xmlns:a16="http://schemas.microsoft.com/office/drawing/2014/main" id="{73949D27-A13E-EF4B-8815-195E7DD40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0629" y="4096775"/>
            <a:ext cx="491685" cy="491685"/>
          </a:xfrm>
          <a:prstGeom prst="rect">
            <a:avLst/>
          </a:prstGeom>
        </p:spPr>
      </p:pic>
      <p:pic>
        <p:nvPicPr>
          <p:cNvPr id="18" name="Grafik 17" descr="Daumen runter Silhouette">
            <a:extLst>
              <a:ext uri="{FF2B5EF4-FFF2-40B4-BE49-F238E27FC236}">
                <a16:creationId xmlns:a16="http://schemas.microsoft.com/office/drawing/2014/main" id="{69F6A277-BBD2-A94B-996D-F9D6F2AD7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2314" y="4217671"/>
            <a:ext cx="491684" cy="491684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596563C8-F20D-D44B-A265-C49C8234B578}"/>
              </a:ext>
            </a:extLst>
          </p:cNvPr>
          <p:cNvSpPr txBox="1"/>
          <p:nvPr/>
        </p:nvSpPr>
        <p:spPr bwMode="auto">
          <a:xfrm>
            <a:off x="5203276" y="1723590"/>
            <a:ext cx="2753100" cy="30777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400" dirty="0"/>
              <a:t>Schüleraktivierung (Englisch) </a:t>
            </a:r>
            <a:r>
              <a:rPr lang="de-DE" sz="1400" dirty="0" err="1"/>
              <a:t>relay</a:t>
            </a:r>
            <a:endParaRPr lang="de-DE" sz="1400" dirty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FD1F13D3-445D-B144-9388-83D243A2C46C}"/>
              </a:ext>
            </a:extLst>
          </p:cNvPr>
          <p:cNvSpPr/>
          <p:nvPr/>
        </p:nvSpPr>
        <p:spPr bwMode="auto">
          <a:xfrm>
            <a:off x="1731977" y="2697946"/>
            <a:ext cx="3168352" cy="28803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7C16AC9-3E47-E348-9752-1EA8A1DBDDD2}"/>
              </a:ext>
            </a:extLst>
          </p:cNvPr>
          <p:cNvSpPr txBox="1"/>
          <p:nvPr/>
        </p:nvSpPr>
        <p:spPr bwMode="auto">
          <a:xfrm>
            <a:off x="5200965" y="2627620"/>
            <a:ext cx="2753100" cy="30777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1400" dirty="0"/>
              <a:t>Visualisierung (Lehrerdemo)</a:t>
            </a:r>
          </a:p>
        </p:txBody>
      </p:sp>
      <p:pic>
        <p:nvPicPr>
          <p:cNvPr id="2050" name="Picture 2" descr="page2image48826432">
            <a:extLst>
              <a:ext uri="{FF2B5EF4-FFF2-40B4-BE49-F238E27FC236}">
                <a16:creationId xmlns:a16="http://schemas.microsoft.com/office/drawing/2014/main" id="{F0942342-80DB-1D4A-8C73-3F81D9B15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2image48826432">
            <a:extLst>
              <a:ext uri="{FF2B5EF4-FFF2-40B4-BE49-F238E27FC236}">
                <a16:creationId xmlns:a16="http://schemas.microsoft.com/office/drawing/2014/main" id="{C1EF7A38-6DE7-2B4A-B6EA-D3C143BA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106D063-0396-0F2B-CF34-97633E97E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FCF162F8-4C80-B37E-8F0F-3771ADB39A8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6" grpId="1" animBg="1"/>
      <p:bldP spid="14" grpId="0" animBg="1"/>
      <p:bldP spid="42" grpId="0" animBg="1"/>
      <p:bldP spid="43" grpId="0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FF9523-B9D7-B543-8E17-0ACD21519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91" y="1293496"/>
            <a:ext cx="3587809" cy="558031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23356B0-DD37-1C48-B75F-D8E6A0AAECCA}"/>
              </a:ext>
            </a:extLst>
          </p:cNvPr>
          <p:cNvSpPr/>
          <p:nvPr/>
        </p:nvSpPr>
        <p:spPr bwMode="auto">
          <a:xfrm>
            <a:off x="1327244" y="5589240"/>
            <a:ext cx="2952328" cy="432048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273FFAF-458F-574D-B8F5-7A785038ACFE}"/>
              </a:ext>
            </a:extLst>
          </p:cNvPr>
          <p:cNvSpPr txBox="1"/>
          <p:nvPr/>
        </p:nvSpPr>
        <p:spPr bwMode="auto">
          <a:xfrm>
            <a:off x="4544717" y="5589240"/>
            <a:ext cx="3514104" cy="64633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Reflexionsphase anspruchsvoll</a:t>
            </a:r>
          </a:p>
          <a:p>
            <a:r>
              <a:rPr lang="de-DE" sz="1200" dirty="0"/>
              <a:t>Unterstützung bei Sprachproduktion mit Redemitteln</a:t>
            </a:r>
          </a:p>
          <a:p>
            <a:r>
              <a:rPr lang="de-DE" sz="1200" dirty="0"/>
              <a:t>(Think-Pair-Share)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C0AC7D-A523-09F6-C83F-BCA87C11B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747C4DA1-1061-C0AB-EA2E-3286088BAD1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D8D298-9623-8E49-920B-362B4E07F784}"/>
              </a:ext>
            </a:extLst>
          </p:cNvPr>
          <p:cNvSpPr txBox="1"/>
          <p:nvPr/>
        </p:nvSpPr>
        <p:spPr bwMode="auto">
          <a:xfrm>
            <a:off x="1227909" y="1767840"/>
            <a:ext cx="6999032" cy="31393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b="1" dirty="0"/>
              <a:t>Fazit, Herausforderungen: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grundsätzlich schnell umsetzbar, auch in den unteren Jahrgangsstufen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stark klassenabhängig (fremdsprachliche Vorerfahrung und Können, </a:t>
            </a:r>
          </a:p>
          <a:p>
            <a:r>
              <a:rPr lang="de-DE" dirty="0"/>
              <a:t>			Disziplin, Motivation)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tageszeitabhängig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kleinschrittiger als „normaler“ Basissportunterricht (mehr Zeit)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soziales Lernen eher hinten angestellt. (diskutieren, Streit schlichten, </a:t>
            </a:r>
          </a:p>
          <a:p>
            <a:r>
              <a:rPr lang="de-DE" dirty="0"/>
              <a:t>	gemeinsam Hindernisse bewältigen)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A6417F-F9DA-44D3-0CF8-42F8CEF50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C66DC783-13B3-B9B8-6EE2-EF97AC98A70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0A8F6-B3B4-5803-785C-AC4893037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6EF3E5BA-F7EE-E87F-168B-BAD1C498A47A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2136A3-1957-7620-8478-A25B12D8B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CD7FC8F2-B37D-91A3-F1BE-759837B77E1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F3DB41-5469-9B48-F8E8-9D97F13C433F}"/>
              </a:ext>
            </a:extLst>
          </p:cNvPr>
          <p:cNvSpPr txBox="1"/>
          <p:nvPr/>
        </p:nvSpPr>
        <p:spPr bwMode="auto">
          <a:xfrm>
            <a:off x="5954087" y="5074153"/>
            <a:ext cx="1468672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Disc Golf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CBFFDB-8E24-821B-DA88-E421DC15C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79" y="1406431"/>
            <a:ext cx="6390110" cy="36514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B0E6D8-402F-7B43-4FC3-DD240443EBBD}"/>
              </a:ext>
            </a:extLst>
          </p:cNvPr>
          <p:cNvSpPr txBox="1"/>
          <p:nvPr/>
        </p:nvSpPr>
        <p:spPr bwMode="auto">
          <a:xfrm>
            <a:off x="5868144" y="6136825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 </a:t>
            </a:r>
          </a:p>
        </p:txBody>
      </p:sp>
    </p:spTree>
    <p:extLst>
      <p:ext uri="{BB962C8B-B14F-4D97-AF65-F5344CB8AC3E}">
        <p14:creationId xmlns:p14="http://schemas.microsoft.com/office/powerpoint/2010/main" val="1560277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>
            <a:hlinkClick r:id="rId2"/>
            <a:extLst>
              <a:ext uri="{FF2B5EF4-FFF2-40B4-BE49-F238E27FC236}">
                <a16:creationId xmlns:a16="http://schemas.microsoft.com/office/drawing/2014/main" id="{00D2BC00-05AB-7446-B8E6-83AC5480B2E1}"/>
              </a:ext>
            </a:extLst>
          </p:cNvPr>
          <p:cNvSpPr txBox="1"/>
          <p:nvPr/>
        </p:nvSpPr>
        <p:spPr bwMode="auto">
          <a:xfrm>
            <a:off x="328173" y="1318140"/>
            <a:ext cx="7295587" cy="830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Disc Golf Stundenentwurf zur freien Verwendung  - Jahrgangsstufe 7 / (8)</a:t>
            </a:r>
          </a:p>
          <a:p>
            <a:endParaRPr lang="de-DE" dirty="0"/>
          </a:p>
          <a:p>
            <a:r>
              <a:rPr lang="de-DE" sz="1200" dirty="0"/>
              <a:t>Auf </a:t>
            </a:r>
            <a:r>
              <a:rPr lang="de-DE" sz="1200" dirty="0" err="1"/>
              <a:t>bilingual.bayern.de</a:t>
            </a:r>
            <a:r>
              <a:rPr lang="de-DE" sz="1200" dirty="0"/>
              <a:t> zum Download verfügbar: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95D343E-571F-DA4A-854D-8A000D7B5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61" y="2307977"/>
            <a:ext cx="6671199" cy="4073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440C77-7A45-66DA-9F12-DA25103FE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EA725BB6-ED07-0FBA-8E32-FA10790F7BD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613A6-3E41-CF0E-E1BD-33BD944ED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DEE7E860-5C85-6BEB-0838-F0C7FCE93F17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3BB136-91EA-5FBB-A45D-F174C1AD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AAEF74FB-7028-0FA4-0DF9-E4D60E06BFF0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2861C91-96AD-25C6-90B4-81245A725DB5}"/>
              </a:ext>
            </a:extLst>
          </p:cNvPr>
          <p:cNvSpPr txBox="1"/>
          <p:nvPr/>
        </p:nvSpPr>
        <p:spPr bwMode="auto">
          <a:xfrm>
            <a:off x="622970" y="1258037"/>
            <a:ext cx="7189390" cy="600164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endParaRPr lang="de-DE" sz="2800" dirty="0"/>
          </a:p>
          <a:p>
            <a:endParaRPr lang="de-DE" sz="2800" dirty="0"/>
          </a:p>
          <a:p>
            <a:r>
              <a:rPr lang="de-DE" sz="2800" b="1" dirty="0"/>
              <a:t>Begriffsbestimmung: </a:t>
            </a:r>
          </a:p>
          <a:p>
            <a:r>
              <a:rPr lang="de-DE" sz="2800" b="1" dirty="0"/>
              <a:t>Was ist und was bringt bilingualer Unterricht?</a:t>
            </a:r>
          </a:p>
          <a:p>
            <a:r>
              <a:rPr lang="de-DE" sz="1400" dirty="0"/>
              <a:t>Theoretische Grundlagen:</a:t>
            </a:r>
          </a:p>
          <a:p>
            <a:endParaRPr lang="de-DE" sz="1400" dirty="0"/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endParaRPr lang="de-DE" altLang="de-DE" sz="1200" dirty="0">
              <a:solidFill>
                <a:srgbClr val="7FBA23"/>
              </a:solidFill>
              <a:latin typeface="FrutigerLTStd"/>
            </a:endParaRPr>
          </a:p>
          <a:p>
            <a:pPr rtl="0"/>
            <a:r>
              <a:rPr lang="de-DE" altLang="de-DE" sz="1200" dirty="0">
                <a:solidFill>
                  <a:srgbClr val="7FBA23"/>
                </a:solidFill>
                <a:latin typeface="FrutigerLTStd"/>
              </a:rPr>
              <a:t>Quellen:</a:t>
            </a:r>
          </a:p>
          <a:p>
            <a:pPr rtl="0"/>
            <a:r>
              <a:rPr lang="de-DE" altLang="de-DE" sz="1200" dirty="0">
                <a:solidFill>
                  <a:srgbClr val="7FBA23"/>
                </a:solidFill>
                <a:latin typeface="FrutigerLTStd"/>
              </a:rPr>
              <a:t>D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as 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Lernen in zwei Sprachen 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im Kontext der Forschung</a:t>
            </a:r>
            <a:b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(Prof. Dr. Heiner </a:t>
            </a:r>
            <a:r>
              <a:rPr kumimoji="0" lang="de-DE" altLang="de-DE" sz="1200" b="0" i="0" u="none" strike="noStrike" cap="none" normalizeH="0" baseline="0" dirty="0" err="1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Böttger</a:t>
            </a: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 im Leitfaden für die Bilinguale Grundschule Englisch)</a:t>
            </a:r>
          </a:p>
          <a:p>
            <a:endParaRPr lang="de-DE" sz="1200" dirty="0">
              <a:effectLst/>
              <a:latin typeface="TimesNewRomanPSMT"/>
            </a:endParaRPr>
          </a:p>
          <a:p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Bilinguale Züge an bayerischen Realschulen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Abschlussbericht zur wissenschaftlichen Begleitforschung </a:t>
            </a:r>
          </a:p>
          <a:p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Univ. Prof. Dr. Heiner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Böttger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Dr. Nina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Rischawy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StRin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(RS) </a:t>
            </a:r>
          </a:p>
          <a:p>
            <a:pPr rtl="0"/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7FBA23"/>
                </a:solidFill>
                <a:effectLst/>
                <a:latin typeface="FrutigerLTStd"/>
              </a:rPr>
              <a:t>     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de-DE" sz="1400" dirty="0"/>
          </a:p>
        </p:txBody>
      </p:sp>
      <p:pic>
        <p:nvPicPr>
          <p:cNvPr id="1030" name="Picture 6" descr="page4image1188580912">
            <a:extLst>
              <a:ext uri="{FF2B5EF4-FFF2-40B4-BE49-F238E27FC236}">
                <a16:creationId xmlns:a16="http://schemas.microsoft.com/office/drawing/2014/main" id="{AD08532D-F9CA-A3B2-7F9C-E7D031C8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-539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F0EBF70-9EF2-A39F-5FF4-4A37D008D8C4}"/>
              </a:ext>
            </a:extLst>
          </p:cNvPr>
          <p:cNvSpPr txBox="1"/>
          <p:nvPr/>
        </p:nvSpPr>
        <p:spPr bwMode="auto">
          <a:xfrm>
            <a:off x="827584" y="3429000"/>
            <a:ext cx="6763390" cy="181588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1. Content and Language Integrated Learning</a:t>
            </a:r>
          </a:p>
          <a:p>
            <a:r>
              <a:rPr lang="de-DE" sz="2800" dirty="0"/>
              <a:t>2. Bilingualer Sachfachunterricht</a:t>
            </a:r>
          </a:p>
          <a:p>
            <a:r>
              <a:rPr lang="de-DE" sz="2800" dirty="0"/>
              <a:t>3. Immersion</a:t>
            </a:r>
          </a:p>
          <a:p>
            <a:r>
              <a:rPr lang="de-DE" sz="2800" dirty="0"/>
              <a:t>4. Lernen in zwei Sprachen</a:t>
            </a:r>
          </a:p>
        </p:txBody>
      </p:sp>
      <p:pic>
        <p:nvPicPr>
          <p:cNvPr id="12" name="Grafik 11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CA5DC608-6657-4AFC-7BCC-FDF3C581A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1383095"/>
            <a:ext cx="3240360" cy="11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8CD5D7-B1D6-1EED-709F-1401A3294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4" y="1268010"/>
            <a:ext cx="4511923" cy="554866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89DDAF-3A53-3B7F-FE54-11CF74F7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4" y="1493262"/>
            <a:ext cx="4237763" cy="3709363"/>
          </a:xfrm>
          <a:prstGeom prst="rect">
            <a:avLst/>
          </a:prstGeom>
        </p:spPr>
      </p:pic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5D80A5EB-661F-5B70-A146-CEA58EFB273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099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F98875-8A05-56D5-85D4-03304C44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" y="1207331"/>
            <a:ext cx="4277719" cy="5580313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C85162-4F94-9D65-1DA1-7E0E4F67C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55" y="1328577"/>
            <a:ext cx="3909183" cy="5337820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8617E3A6-17AA-D2C7-B313-3C8834E12F75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547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64898F-0DF5-8C9D-FF4F-40A2DFD2A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" y="1205586"/>
            <a:ext cx="4453689" cy="5845467"/>
          </a:xfrm>
          <a:prstGeom prst="rect">
            <a:avLst/>
          </a:prstGeom>
        </p:spPr>
      </p:pic>
      <p:pic>
        <p:nvPicPr>
          <p:cNvPr id="11" name="Grafik 10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D78CBB7-E30C-CA26-D978-54F095F67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0463"/>
            <a:ext cx="3834323" cy="4916849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63A33208-1BF9-DCC7-846E-EAAF314E7BA6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3525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AAA68F-94B7-4457-4AFD-BDAC76535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0" y="1383965"/>
            <a:ext cx="4532801" cy="5757737"/>
          </a:xfrm>
          <a:prstGeom prst="rect">
            <a:avLst/>
          </a:prstGeom>
        </p:spPr>
      </p:pic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19B7ED1-D3D1-0DC8-6988-55D9DC6C4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04" y="1772816"/>
            <a:ext cx="3987488" cy="4962207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BF130CE4-E6B4-5F06-5900-1A9E55E2AAD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095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 err="1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6" name="Grafik 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2174C0A-20AD-1CAA-C613-15F0BA67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2" y="1323858"/>
            <a:ext cx="3976353" cy="51756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D9E7187-07C6-EB1A-BBD3-7BAE21024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30" y="1298003"/>
            <a:ext cx="3995408" cy="5175649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51D33974-7B13-8F07-6131-0E3EE073324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3321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86FF7-E5F7-C46F-F748-61663F94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CCAC90-F15B-29B1-A5DA-D66FF2BED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6" y="1422863"/>
            <a:ext cx="4202954" cy="52164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74B3591-AC5F-642F-F216-ADB420D09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17" y="1556792"/>
            <a:ext cx="3845341" cy="4953819"/>
          </a:xfrm>
          <a:prstGeom prst="rect">
            <a:avLst/>
          </a:prstGeom>
        </p:spPr>
      </p:pic>
      <p:sp>
        <p:nvSpPr>
          <p:cNvPr id="2" name="Textfeld 7">
            <a:extLst>
              <a:ext uri="{FF2B5EF4-FFF2-40B4-BE49-F238E27FC236}">
                <a16:creationId xmlns:a16="http://schemas.microsoft.com/office/drawing/2014/main" id="{E313323A-28A2-480E-9457-DA8EBF1A0E0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50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FD2A-7253-702A-119D-082660BE1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3E2B3B6F-918E-4EAB-E780-5C08B12398D0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294270-A6FC-6787-FADE-7012C1BFA733}"/>
              </a:ext>
            </a:extLst>
          </p:cNvPr>
          <p:cNvSpPr txBox="1"/>
          <p:nvPr/>
        </p:nvSpPr>
        <p:spPr bwMode="auto">
          <a:xfrm>
            <a:off x="789388" y="1844824"/>
            <a:ext cx="3148619" cy="95410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Student </a:t>
            </a:r>
            <a:r>
              <a:rPr lang="de-DE" sz="2800" dirty="0" err="1"/>
              <a:t>orientation</a:t>
            </a:r>
            <a:r>
              <a:rPr lang="de-DE" sz="2800" dirty="0"/>
              <a:t>:</a:t>
            </a:r>
          </a:p>
          <a:p>
            <a:r>
              <a:rPr lang="de-DE" sz="2800" dirty="0"/>
              <a:t>Circuit Training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C6F247-A33E-8362-3D62-D4BC065CE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008" y="1844824"/>
            <a:ext cx="4137086" cy="413708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4E3F028-E5EC-FC61-AD07-9124C5948907}"/>
              </a:ext>
            </a:extLst>
          </p:cNvPr>
          <p:cNvSpPr txBox="1"/>
          <p:nvPr/>
        </p:nvSpPr>
        <p:spPr bwMode="auto">
          <a:xfrm>
            <a:off x="6084168" y="6104692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 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4E4108CA-7201-3C29-B10C-219029122B75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EE5DED-DD83-1D8D-8E06-B0163FDE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98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628800"/>
            <a:ext cx="6552729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1600" b="0" i="1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3F3F58-C4F2-9945-948E-3D7EC690C574}"/>
              </a:ext>
            </a:extLst>
          </p:cNvPr>
          <p:cNvSpPr txBox="1"/>
          <p:nvPr/>
        </p:nvSpPr>
        <p:spPr bwMode="auto">
          <a:xfrm>
            <a:off x="989816" y="1206042"/>
            <a:ext cx="6195927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Schülerproduktion (Jgst.9): Circuit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objects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C6A3B3-8F99-CC4E-9BDE-5C97B77C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4" y="1417131"/>
            <a:ext cx="3642739" cy="5154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DB7AC3-FC56-C749-9936-4BEE3CB68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38" y="1315096"/>
            <a:ext cx="3786946" cy="535900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4A3E1D9-E04C-7500-8A59-5CA1EF76A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F1D4682B-A899-3576-DC0A-C5111AD1A77C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58FE-CD7B-2E75-3ABA-94428B9B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2C0D1C38-8123-196C-4A47-438C4A350A6A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77AFD8-82C6-E8BF-7705-43E11C399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C78FAB08-BD67-304B-D897-D48AEF3BB42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4DD97A-07F1-C618-1CB0-FE891C75F054}"/>
              </a:ext>
            </a:extLst>
          </p:cNvPr>
          <p:cNvSpPr txBox="1"/>
          <p:nvPr/>
        </p:nvSpPr>
        <p:spPr bwMode="auto">
          <a:xfrm>
            <a:off x="1130989" y="5340690"/>
            <a:ext cx="888385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Yoga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F61493-7E3F-AD56-9219-A23A524C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89" y="1707985"/>
            <a:ext cx="6357235" cy="36327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7B6CA5B-1EFD-F87B-80BA-8321A7F0C1FF}"/>
              </a:ext>
            </a:extLst>
          </p:cNvPr>
          <p:cNvSpPr txBox="1"/>
          <p:nvPr/>
        </p:nvSpPr>
        <p:spPr bwMode="auto">
          <a:xfrm>
            <a:off x="5940152" y="6104692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</a:t>
            </a:r>
          </a:p>
        </p:txBody>
      </p:sp>
    </p:spTree>
    <p:extLst>
      <p:ext uri="{BB962C8B-B14F-4D97-AF65-F5344CB8AC3E}">
        <p14:creationId xmlns:p14="http://schemas.microsoft.com/office/powerpoint/2010/main" val="166788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351961-3FFF-431A-233D-293CEFA11E02}"/>
              </a:ext>
            </a:extLst>
          </p:cNvPr>
          <p:cNvSpPr txBox="1"/>
          <p:nvPr/>
        </p:nvSpPr>
        <p:spPr bwMode="auto">
          <a:xfrm>
            <a:off x="4092498" y="2977376"/>
            <a:ext cx="63831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Yoga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047708E8-9805-1C3D-BDAD-1BA2DA99E5F0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6A8FF6F2-1D41-BD72-7784-B470C0BCC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49" y="1340768"/>
            <a:ext cx="4486652" cy="5400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13F9164-D89C-9EA4-A568-3B5A16FA37E3}"/>
              </a:ext>
            </a:extLst>
          </p:cNvPr>
          <p:cNvSpPr txBox="1"/>
          <p:nvPr/>
        </p:nvSpPr>
        <p:spPr bwMode="auto">
          <a:xfrm>
            <a:off x="323528" y="1083827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A</a:t>
            </a:r>
            <a:r>
              <a:rPr lang="de-DE" sz="1800" dirty="0"/>
              <a:t>uf </a:t>
            </a:r>
            <a:r>
              <a:rPr lang="de-DE" sz="1800" dirty="0" err="1"/>
              <a:t>bilingual.bayern.de</a:t>
            </a:r>
            <a:r>
              <a:rPr lang="de-DE" sz="1800" dirty="0"/>
              <a:t> zum Download verfügbar: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1C69CA25-5753-79CC-7E24-187B4C29F140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3CCF4-2656-8AD9-11CF-45B71BD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49E371-1B4F-BE60-1740-343EBE183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79122AD5-7C54-D48E-7135-9F41BE84E9D4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87ED62B-A90B-412D-0179-B2AF5C4F456B}"/>
              </a:ext>
            </a:extLst>
          </p:cNvPr>
          <p:cNvSpPr txBox="1"/>
          <p:nvPr/>
        </p:nvSpPr>
        <p:spPr bwMode="auto">
          <a:xfrm>
            <a:off x="460148" y="2276872"/>
            <a:ext cx="7778091" cy="31700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Lehrstuhl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Piske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FAU - Fachdidaktik </a:t>
            </a:r>
            <a:r>
              <a:rPr lang="de-DE" sz="1400" dirty="0">
                <a:latin typeface="Arial" panose="020B0604020202020204" pitchFamily="34" charset="0"/>
              </a:rPr>
              <a:t>mit Schwerpunkt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 Englischen:</a:t>
            </a:r>
          </a:p>
          <a:p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Nach den Lehrplänen der Bundesländer sollen Lernende im </a:t>
            </a:r>
            <a:r>
              <a:rPr lang="de-DE" sz="14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fremdsprachlichen Regel-</a:t>
            </a:r>
            <a:endParaRPr lang="de-DE" sz="1400" dirty="0">
              <a:solidFill>
                <a:srgbClr val="00000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r>
              <a:rPr lang="de-DE" sz="14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unterricht</a:t>
            </a:r>
            <a:r>
              <a:rPr lang="de-DE" sz="14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der Primarstufe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das Niveau 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A1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des Gemeinsamen Europäischen Referenzrahmens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für Sprachen erreichen (KMK 2013), wobei dieses 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Niveau nach dem bayerischen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LehrplanPLUS sogar erst am Ende der 5. Jahrgangsstufe erreicht werden soll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Aktuelle Studien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zeigen, dass Grundschulkinder das 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Niveau A1 bereits nach zwei Lernjahren erreichen können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haben in einer Untersuchung von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Steinlen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Piske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(2023) Kinder, die bereits ab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Jahrgangsstufe 1 zweistündigen Regelunterricht im Fach Englisch erhielten, dieses Niveau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bereits am Ende der Jahrgangsstufe 2 erreicht und bis zum 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Ende der Jahrgangstufe 4 im Hör-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und Leseverstehen das Niveau A2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(ganz ähnliche Ergebnisse wurden für das Französische im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Rahmen der wissenschaftlichen Begleitung des bayerischen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Modellsversuchs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„Bilinguale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Grundschule Französisch“ erzielt, z. B. Uhl &amp;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Piske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Vorb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.).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7F7A6F-6280-6AC8-F3FC-537D08A2B19D}"/>
              </a:ext>
            </a:extLst>
          </p:cNvPr>
          <p:cNvSpPr txBox="1"/>
          <p:nvPr/>
        </p:nvSpPr>
        <p:spPr bwMode="auto">
          <a:xfrm>
            <a:off x="460148" y="1724949"/>
            <a:ext cx="683232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Ausgangslage zum Übertritt an die Realschule</a:t>
            </a:r>
          </a:p>
        </p:txBody>
      </p:sp>
    </p:spTree>
    <p:extLst>
      <p:ext uri="{BB962C8B-B14F-4D97-AF65-F5344CB8AC3E}">
        <p14:creationId xmlns:p14="http://schemas.microsoft.com/office/powerpoint/2010/main" val="249892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3300-63A2-2AE3-2A33-F893393E1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1AFE9A78-C4A1-40C2-7B83-834935F129EF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8" name="Grafik 7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74E162ED-6A29-06A7-8B56-BC49DD101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1" y="1339381"/>
            <a:ext cx="7772400" cy="5113955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70C1DAFF-1F0A-959B-FCCE-28C33BFD245A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4B7314-8E23-59A8-0A0B-1744A7F2D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2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50C54-B2BF-CCD2-5EEB-94916A23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164548F-EB1E-BC01-C579-C10C3AFD35F4}"/>
              </a:ext>
            </a:extLst>
          </p:cNvPr>
          <p:cNvSpPr txBox="1"/>
          <p:nvPr/>
        </p:nvSpPr>
        <p:spPr bwMode="auto">
          <a:xfrm>
            <a:off x="4092498" y="2977376"/>
            <a:ext cx="63831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Yoga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658E3C14-9D4B-3994-AFC6-24FC4C3756B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Screenshot, Schrift, Website enthält.&#10;&#10;Automatisch generierte Beschreibung">
            <a:extLst>
              <a:ext uri="{FF2B5EF4-FFF2-40B4-BE49-F238E27FC236}">
                <a16:creationId xmlns:a16="http://schemas.microsoft.com/office/drawing/2014/main" id="{98F35459-A315-348C-71E8-3886FE6F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6" y="1183641"/>
            <a:ext cx="7772400" cy="5101707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BB14D836-0904-D888-D9A9-CA3BF99AAD0F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657F12-4D40-9E96-2C57-DB1BAEED9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7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0B10D-ABD5-CA49-0462-7F54A695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4119346-E941-4BBE-DCFF-EEE78CD611D1}"/>
              </a:ext>
            </a:extLst>
          </p:cNvPr>
          <p:cNvSpPr txBox="1"/>
          <p:nvPr/>
        </p:nvSpPr>
        <p:spPr bwMode="auto">
          <a:xfrm>
            <a:off x="4092498" y="2977376"/>
            <a:ext cx="63831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Yoga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724BF80F-8762-4D91-39BC-C6CD244DBE34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Screenshot, Schuhwerk enthält.&#10;&#10;Automatisch generierte Beschreibung">
            <a:extLst>
              <a:ext uri="{FF2B5EF4-FFF2-40B4-BE49-F238E27FC236}">
                <a16:creationId xmlns:a16="http://schemas.microsoft.com/office/drawing/2014/main" id="{6D0A2B42-AB2F-C3DF-F434-B48CC29A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1" y="1219920"/>
            <a:ext cx="7772400" cy="5416092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5AE44FB4-3F3F-A509-FA09-91951FBD711D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E7D39D-FAA5-4794-36A4-3506BED1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7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268C0-0698-841D-299F-BCA12B59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FA9E98-6AB4-2E55-912A-1DEB08A0C31E}"/>
              </a:ext>
            </a:extLst>
          </p:cNvPr>
          <p:cNvSpPr txBox="1"/>
          <p:nvPr/>
        </p:nvSpPr>
        <p:spPr bwMode="auto">
          <a:xfrm>
            <a:off x="4092498" y="2977376"/>
            <a:ext cx="63831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Yoga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1DF6C3C3-8AFF-BB11-FC14-293C93D852A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8" name="Grafik 7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621937FB-F0E8-E961-6F26-88C95352D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6" y="1222171"/>
            <a:ext cx="7772400" cy="5435196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C78D8752-65A2-FBA9-C5F2-C6BFA243E03E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04E2CA-8CA2-E612-DD67-3DFD29A6B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2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43038FE-8F19-481B-51D2-2CCB3941FFE5}"/>
              </a:ext>
            </a:extLst>
          </p:cNvPr>
          <p:cNvSpPr txBox="1"/>
          <p:nvPr/>
        </p:nvSpPr>
        <p:spPr bwMode="auto">
          <a:xfrm>
            <a:off x="5156599" y="5141992"/>
            <a:ext cx="2036135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 err="1"/>
              <a:t>Orienteering</a:t>
            </a:r>
            <a:endParaRPr lang="de-DE" sz="2800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033149F0-BADE-87CC-F755-0E2180341824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8F416C-A418-3880-82F7-45D56217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73" y="1736812"/>
            <a:ext cx="5922659" cy="33843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78959E1-EC78-F842-5DD0-B8626E0274F0}"/>
              </a:ext>
            </a:extLst>
          </p:cNvPr>
          <p:cNvSpPr txBox="1"/>
          <p:nvPr/>
        </p:nvSpPr>
        <p:spPr bwMode="auto">
          <a:xfrm>
            <a:off x="6084168" y="6176337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 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B5F7E7CE-9519-C2D5-FDEB-F30437C4C581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BEB482-EC80-239F-A736-3B3AADE15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6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FB01-005C-50DF-34C8-52D39D7A4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42EA19EF-D0CD-A6EF-8212-96D4B93FF06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21607506-C70E-2543-7B94-3B85D828A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8598"/>
            <a:ext cx="4245913" cy="54090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4AD0D4B-F2E2-4676-FD7D-D7F4A2D28835}"/>
              </a:ext>
            </a:extLst>
          </p:cNvPr>
          <p:cNvSpPr txBox="1"/>
          <p:nvPr/>
        </p:nvSpPr>
        <p:spPr bwMode="auto">
          <a:xfrm>
            <a:off x="323528" y="1129918"/>
            <a:ext cx="532859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A</a:t>
            </a:r>
            <a:r>
              <a:rPr lang="de-DE" sz="1800" dirty="0"/>
              <a:t>uf </a:t>
            </a:r>
            <a:r>
              <a:rPr lang="de-DE" sz="1800" dirty="0" err="1"/>
              <a:t>bilingual.bayern.de</a:t>
            </a:r>
            <a:r>
              <a:rPr lang="de-DE" sz="1800" dirty="0"/>
              <a:t> zum Download verfügbar: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40532722-A609-1D4F-0B12-F3E84CA309F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BC6576-5941-574A-3AB3-8A8D1C5FD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FB6BC-5344-5369-803D-B1A21260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2B2E9DD-6827-F590-4A93-8E1D912EB01D}"/>
              </a:ext>
            </a:extLst>
          </p:cNvPr>
          <p:cNvSpPr txBox="1"/>
          <p:nvPr/>
        </p:nvSpPr>
        <p:spPr bwMode="auto">
          <a:xfrm>
            <a:off x="3847171" y="3445727"/>
            <a:ext cx="137890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Orienteering</a:t>
            </a:r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2B1597EA-D07F-70BB-21FD-41E6A0E5CCD8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Text, Screenshot, Brief, Dokument enthält.&#10;&#10;Automatisch generierte Beschreibung">
            <a:extLst>
              <a:ext uri="{FF2B5EF4-FFF2-40B4-BE49-F238E27FC236}">
                <a16:creationId xmlns:a16="http://schemas.microsoft.com/office/drawing/2014/main" id="{B122BA39-76CA-895B-448D-91951B5B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5" y="1310209"/>
            <a:ext cx="7772400" cy="5547791"/>
          </a:xfrm>
          <a:prstGeom prst="rect">
            <a:avLst/>
          </a:prstGeom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5CAA5C72-AE4A-E60B-33A9-0F01D3FB0B9D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26E3A5-E66F-D06D-FD8B-192B7CC3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1BBF3-B587-D753-8635-342DFA97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FA0B855-CD1F-6527-9356-E1E8105BAD70}"/>
              </a:ext>
            </a:extLst>
          </p:cNvPr>
          <p:cNvSpPr txBox="1"/>
          <p:nvPr/>
        </p:nvSpPr>
        <p:spPr bwMode="auto">
          <a:xfrm>
            <a:off x="3847171" y="3445727"/>
            <a:ext cx="137890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Orienteering</a:t>
            </a:r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2EA1B84E-741A-7BE7-2603-BBEA7D4E01F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C24FB2D-6405-C32A-6183-80593A269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4" y="1226593"/>
            <a:ext cx="7772400" cy="49658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3A6EAB-BD42-34C9-D1BA-B90780527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32A4E6AE-BC96-8062-28D4-DC6F96EE8118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407354-3E52-5A93-27B1-E3D973D32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92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90A5-B1EF-2D23-D012-3E92F337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5E35407-5A04-3687-1164-35B05810312D}"/>
              </a:ext>
            </a:extLst>
          </p:cNvPr>
          <p:cNvSpPr txBox="1"/>
          <p:nvPr/>
        </p:nvSpPr>
        <p:spPr bwMode="auto">
          <a:xfrm>
            <a:off x="3847171" y="3445727"/>
            <a:ext cx="137890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Orienteering</a:t>
            </a:r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A9378CF1-45DC-9B78-C234-D700977DA19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6" name="Grafik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8B5C0BF8-2550-98CA-09B9-68C8DDE37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3" y="1279788"/>
            <a:ext cx="7772400" cy="47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5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8CA2C-EF7B-AC7B-0E13-887D940E0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8E147F7-0025-54BC-2961-029F0C47A679}"/>
              </a:ext>
            </a:extLst>
          </p:cNvPr>
          <p:cNvSpPr txBox="1"/>
          <p:nvPr/>
        </p:nvSpPr>
        <p:spPr bwMode="auto">
          <a:xfrm>
            <a:off x="3847171" y="3445727"/>
            <a:ext cx="137890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Orienteering</a:t>
            </a:r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8B455FF4-5CAA-04B5-0F55-5510666C403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85BA6274-E07F-8273-E616-54680AFE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1" y="1219944"/>
            <a:ext cx="7772400" cy="5288790"/>
          </a:xfrm>
          <a:prstGeom prst="rect">
            <a:avLst/>
          </a:prstGeom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0F80D7E9-C117-503A-E86B-28296D83B761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214426-1EEA-954B-3EE5-B69077A25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1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72592-2591-2FE7-F539-FD1A3F757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E8DBBF65-CD0B-BF9E-76C3-C230E804869D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FBDACBB-F07A-DD76-9161-DAF1730F03CF}"/>
              </a:ext>
            </a:extLst>
          </p:cNvPr>
          <p:cNvSpPr txBox="1"/>
          <p:nvPr/>
        </p:nvSpPr>
        <p:spPr bwMode="auto">
          <a:xfrm>
            <a:off x="323528" y="1420322"/>
            <a:ext cx="7920880" cy="523220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Bilingualer Unterricht an der Grundschule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de-DE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Bilingualen Unterricht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ist, wie u. a. auch die wissenschaftlichen Begleitungen der bayerischen Modellversuche „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Bilinguale Grundschule Englisch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 und „Bilinguale Grundschule Französisch“ gezeigt haben, bis zum Ende der 4. Jahrgangsstufe im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Lesen das Niveau A1/A2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im Schreiben das Niveau A2, im Hörverstehen das Niveau A2 und im Sprechen das Niveau A1/A2 möglich, wenn 20% des Unterrichts in der Fremdsprache erfolgt (z. B. Böttger &amp; Müller 2020,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Steinlen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Gerdes 2015,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Steinlen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2021, für ähnliche Ergebnisse hinsichtlich des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Französischen siehe Uhl &amp;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Piske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Vorb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.).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Bilingual unterrichtete Grundschulkinder sind in der Lage dazu, sich Fachinhalte in Fächern wie Mathematik und Heimat- und Sachunterricht sowohl über kurze Hörtexte als auch über kurze schriftliche Texte zu erschließen und über diese Inhalte zu sprechen bzw. kurze Texte über sie zu schreiben 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(z. B. Böttger &amp; Müller 2020, Uhl &amp;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Piske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Vorb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., vgl. auch </a:t>
            </a:r>
            <a:r>
              <a:rPr lang="de-D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Kuska</a:t>
            </a: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2010, Zaunbauer &amp; Möller 2006, 2007).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Lehrstuhl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Piske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FAU - Fachdidaktik mit Schwerpunkt des Englischen</a:t>
            </a:r>
          </a:p>
          <a:p>
            <a:endParaRPr lang="de-DE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F47BA1A5-978E-844C-593A-6EA88B04926C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F8A2E7-8CE8-E920-1A47-830AF8FB7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1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BB68D-8A23-12CC-399F-5ED923570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F0BCB6-B1E8-2A4C-73E8-18AD59AAAB32}"/>
              </a:ext>
            </a:extLst>
          </p:cNvPr>
          <p:cNvSpPr txBox="1"/>
          <p:nvPr/>
        </p:nvSpPr>
        <p:spPr bwMode="auto">
          <a:xfrm>
            <a:off x="3847171" y="3445727"/>
            <a:ext cx="137890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Orienteering</a:t>
            </a:r>
            <a:endParaRPr lang="de-DE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AF0276DC-9E6D-E956-6093-AD42EB45EDDB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6" name="Grafik 5" descr="Ein Bild, das Text, Reihe, Schrift, parallel enthält.&#10;&#10;Automatisch generierte Beschreibung">
            <a:extLst>
              <a:ext uri="{FF2B5EF4-FFF2-40B4-BE49-F238E27FC236}">
                <a16:creationId xmlns:a16="http://schemas.microsoft.com/office/drawing/2014/main" id="{F82CEA0D-1DDE-03E1-BC49-4C37CF6A4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4" y="1595324"/>
            <a:ext cx="7772400" cy="3667352"/>
          </a:xfrm>
          <a:prstGeom prst="rect">
            <a:avLst/>
          </a:prstGeom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23888812-1CCB-D300-22C9-7A237E8EC6FD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F5C4BD-4D3B-9BE8-2340-451DA469D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CF69CCC-3711-4F87-FED8-85C1EC140C1E}"/>
              </a:ext>
            </a:extLst>
          </p:cNvPr>
          <p:cNvSpPr txBox="1"/>
          <p:nvPr/>
        </p:nvSpPr>
        <p:spPr bwMode="auto">
          <a:xfrm>
            <a:off x="449260" y="5684664"/>
            <a:ext cx="5202859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dirty="0"/>
              <a:t>Quidditch (mögliche Sequenz)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3BE86392-D849-9DA8-5DB7-84082FD2B7A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41BAC1-D38A-0901-AB81-6F26BB7D8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" y="1208314"/>
            <a:ext cx="7772400" cy="44413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75E1F29-C3EB-D146-62EE-5262B4DFF3C1}"/>
              </a:ext>
            </a:extLst>
          </p:cNvPr>
          <p:cNvSpPr txBox="1"/>
          <p:nvPr/>
        </p:nvSpPr>
        <p:spPr bwMode="auto">
          <a:xfrm>
            <a:off x="6135567" y="6207884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FD642885-3D30-730B-CDCF-E75DC211B542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42D21D-67ED-7BDE-E229-311C2941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3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EE2BC4FA-B229-3EAF-9D86-27B3096571A8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 descr="Ein Bild, das Screenshot, Gras, Text, Schuhwerk enthält.&#10;&#10;Automatisch generierte Beschreibung">
            <a:extLst>
              <a:ext uri="{FF2B5EF4-FFF2-40B4-BE49-F238E27FC236}">
                <a16:creationId xmlns:a16="http://schemas.microsoft.com/office/drawing/2014/main" id="{C35A0995-957F-8C0F-6202-CCD166E5E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66" y="1628800"/>
            <a:ext cx="2195127" cy="1623722"/>
          </a:xfrm>
          <a:prstGeom prst="rect">
            <a:avLst/>
          </a:prstGeom>
        </p:spPr>
      </p:pic>
      <p:pic>
        <p:nvPicPr>
          <p:cNvPr id="12" name="Grafik 11" descr="Ein Bild, das Text, Screenshot, Quittung, Schrift enthält.&#10;&#10;Automatisch generierte Beschreibung">
            <a:extLst>
              <a:ext uri="{FF2B5EF4-FFF2-40B4-BE49-F238E27FC236}">
                <a16:creationId xmlns:a16="http://schemas.microsoft.com/office/drawing/2014/main" id="{28ED1841-3379-E63D-76F5-029209D12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610">
            <a:off x="597611" y="3361336"/>
            <a:ext cx="2266232" cy="3239109"/>
          </a:xfrm>
          <a:prstGeom prst="rect">
            <a:avLst/>
          </a:prstGeom>
        </p:spPr>
      </p:pic>
      <p:pic>
        <p:nvPicPr>
          <p:cNvPr id="16" name="Grafik 15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6EA95C91-9546-B038-4B56-1FB918545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251">
            <a:off x="340214" y="1477054"/>
            <a:ext cx="2156825" cy="1665284"/>
          </a:xfrm>
          <a:prstGeom prst="rect">
            <a:avLst/>
          </a:prstGeom>
        </p:spPr>
      </p:pic>
      <p:sp>
        <p:nvSpPr>
          <p:cNvPr id="19" name="Textfeld 4">
            <a:extLst>
              <a:ext uri="{FF2B5EF4-FFF2-40B4-BE49-F238E27FC236}">
                <a16:creationId xmlns:a16="http://schemas.microsoft.com/office/drawing/2014/main" id="{E6B82169-91C3-5A24-D4E4-F10587EE4FE3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F7A914F-3796-111E-65B3-7DB17FF76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10" name="Grafik 9" descr="Ein Bild, das Text, Brief, Papier, Dokument enthält.&#10;&#10;Automatisch generierte Beschreibung">
            <a:extLst>
              <a:ext uri="{FF2B5EF4-FFF2-40B4-BE49-F238E27FC236}">
                <a16:creationId xmlns:a16="http://schemas.microsoft.com/office/drawing/2014/main" id="{7D48B274-75C9-6D41-2D57-E95BD859B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153">
            <a:off x="5151548" y="1438922"/>
            <a:ext cx="2950457" cy="4149080"/>
          </a:xfrm>
          <a:prstGeom prst="rect">
            <a:avLst/>
          </a:prstGeom>
        </p:spPr>
      </p:pic>
      <p:pic>
        <p:nvPicPr>
          <p:cNvPr id="18" name="Grafik 17" descr="Ein Bild, das Text, Screenshot, Gras, Fußball enthält.&#10;&#10;Automatisch generierte Beschreibung">
            <a:extLst>
              <a:ext uri="{FF2B5EF4-FFF2-40B4-BE49-F238E27FC236}">
                <a16:creationId xmlns:a16="http://schemas.microsoft.com/office/drawing/2014/main" id="{BE6762C1-5218-4A21-A167-4BB5F1A7BB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38" y="3939552"/>
            <a:ext cx="3102432" cy="232249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0471DE0-AE21-4AE2-CDAB-6F47A3A06B19}"/>
              </a:ext>
            </a:extLst>
          </p:cNvPr>
          <p:cNvSpPr txBox="1"/>
          <p:nvPr/>
        </p:nvSpPr>
        <p:spPr bwMode="auto">
          <a:xfrm>
            <a:off x="323527" y="1073371"/>
            <a:ext cx="11521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Vorarbeit:</a:t>
            </a:r>
          </a:p>
        </p:txBody>
      </p:sp>
    </p:spTree>
    <p:extLst>
      <p:ext uri="{BB962C8B-B14F-4D97-AF65-F5344CB8AC3E}">
        <p14:creationId xmlns:p14="http://schemas.microsoft.com/office/powerpoint/2010/main" val="1717324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EE2BC4FA-B229-3EAF-9D86-27B3096571A8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2A265320-7AF4-A19E-9EAB-9A0BB3CD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22" y="1467851"/>
            <a:ext cx="4292719" cy="52732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274545-1F75-315C-DB75-84EE31D10114}"/>
              </a:ext>
            </a:extLst>
          </p:cNvPr>
          <p:cNvSpPr txBox="1"/>
          <p:nvPr/>
        </p:nvSpPr>
        <p:spPr bwMode="auto">
          <a:xfrm>
            <a:off x="323528" y="1221765"/>
            <a:ext cx="639045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 err="1"/>
              <a:t>c</a:t>
            </a:r>
            <a:r>
              <a:rPr lang="de-DE" sz="1800" dirty="0" err="1"/>
              <a:t>oming</a:t>
            </a:r>
            <a:r>
              <a:rPr lang="de-DE" sz="1800" dirty="0"/>
              <a:t> </a:t>
            </a:r>
            <a:r>
              <a:rPr lang="de-DE" sz="1800" dirty="0" err="1"/>
              <a:t>soon</a:t>
            </a:r>
            <a:r>
              <a:rPr lang="de-DE" sz="1800" dirty="0"/>
              <a:t>: Auf </a:t>
            </a:r>
            <a:r>
              <a:rPr lang="de-DE" sz="1800" dirty="0" err="1"/>
              <a:t>bilingual.bayern.de</a:t>
            </a:r>
            <a:r>
              <a:rPr lang="de-DE" sz="1800" dirty="0"/>
              <a:t> zum Download verfügbar: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20DCA455-5002-E57D-792F-9AF91E8DEF17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7EBD81-645E-69AA-F03B-E6B823F94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1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C8F2A-BFD1-8964-C082-9A9E103D0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83BBB34C-52A4-6232-4824-08E8185C3F7F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7996908D-4FEB-A4B3-4886-45B404B7A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1" y="1412776"/>
            <a:ext cx="7772400" cy="5129784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0D68AC09-4B7D-1167-A0EC-D598F1CD9D69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C1C50C-44B7-179D-87A6-807A86D80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76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33B4-1227-B2DF-155F-34AD07A3F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E3A1EDE4-595A-A799-A766-F09DD12D6E3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6" name="Grafik 5" descr="Ein Bild, das Text, Screenshot, Dokument, Zahl enthält.&#10;&#10;Automatisch generierte Beschreibung">
            <a:extLst>
              <a:ext uri="{FF2B5EF4-FFF2-40B4-BE49-F238E27FC236}">
                <a16:creationId xmlns:a16="http://schemas.microsoft.com/office/drawing/2014/main" id="{14454B54-9E58-26AB-AFD9-41763CF88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1" y="1340768"/>
            <a:ext cx="7772400" cy="5215510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F8A60F02-6B6B-EFEA-04ED-BB09E98155E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CFFDAE-1DEE-D888-D2D9-742A6A4B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1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9CFC-4BFF-4785-308A-DA6058C76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78879FFF-B0BC-4720-19C1-C82D82741ECD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AF453A5-9061-2967-D0F0-31A250DA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3" y="1628800"/>
            <a:ext cx="7772400" cy="4820942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825A90E2-5C15-6EB7-A2C5-CD249CCAF795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BF57BB-F3DC-C9DD-1186-22AA3AB2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13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CCAE-6598-DE47-EF44-D5CBEA36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>
            <a:extLst>
              <a:ext uri="{FF2B5EF4-FFF2-40B4-BE49-F238E27FC236}">
                <a16:creationId xmlns:a16="http://schemas.microsoft.com/office/drawing/2014/main" id="{4C8D8D75-4306-75E6-212F-87B9E2B02A3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5" name="Grafik 4" descr="Ein Bild, das Sportspiele, Sport, Schuhwerk, Sporthalle enthält.&#10;&#10;Automatisch generierte Beschreibung">
            <a:extLst>
              <a:ext uri="{FF2B5EF4-FFF2-40B4-BE49-F238E27FC236}">
                <a16:creationId xmlns:a16="http://schemas.microsoft.com/office/drawing/2014/main" id="{9CD94181-8F0E-BC6E-55F8-EBC3DBD2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3" y="1175562"/>
            <a:ext cx="3626444" cy="2719833"/>
          </a:xfrm>
          <a:prstGeom prst="rect">
            <a:avLst/>
          </a:prstGeom>
        </p:spPr>
      </p:pic>
      <p:pic>
        <p:nvPicPr>
          <p:cNvPr id="7" name="Grafik 6" descr="Ein Bild, das Person, Im Haus, Sporthalle, Halle enthält.&#10;&#10;Automatisch generierte Beschreibung">
            <a:extLst>
              <a:ext uri="{FF2B5EF4-FFF2-40B4-BE49-F238E27FC236}">
                <a16:creationId xmlns:a16="http://schemas.microsoft.com/office/drawing/2014/main" id="{BEC7BCE1-13C4-E90D-7CBD-05FFC0E8F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58" y="1181263"/>
            <a:ext cx="3611240" cy="2708430"/>
          </a:xfrm>
          <a:prstGeom prst="rect">
            <a:avLst/>
          </a:prstGeom>
        </p:spPr>
      </p:pic>
      <p:pic>
        <p:nvPicPr>
          <p:cNvPr id="9" name="Grafik 8" descr="Ein Bild, das Sporthalle, Im Haus, Person, Schlittschuhlaufen enthält.&#10;&#10;Automatisch generierte Beschreibung">
            <a:extLst>
              <a:ext uri="{FF2B5EF4-FFF2-40B4-BE49-F238E27FC236}">
                <a16:creationId xmlns:a16="http://schemas.microsoft.com/office/drawing/2014/main" id="{28FB6DB7-0EE2-1AD5-EC00-7C7719E36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6" y="3940294"/>
            <a:ext cx="3659471" cy="2744603"/>
          </a:xfrm>
          <a:prstGeom prst="rect">
            <a:avLst/>
          </a:prstGeom>
        </p:spPr>
      </p:pic>
      <p:pic>
        <p:nvPicPr>
          <p:cNvPr id="11" name="Grafik 10" descr="Ein Bild, das Schuhwerk, Sport, Im Haus, Sporthalle enthält.&#10;&#10;Automatisch generierte Beschreibung">
            <a:extLst>
              <a:ext uri="{FF2B5EF4-FFF2-40B4-BE49-F238E27FC236}">
                <a16:creationId xmlns:a16="http://schemas.microsoft.com/office/drawing/2014/main" id="{E8307173-E541-EDC3-8D15-15AB23C48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57" y="3922336"/>
            <a:ext cx="3611239" cy="27084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A8134A-01E4-B218-0BE7-0EC99B9E2868}"/>
              </a:ext>
            </a:extLst>
          </p:cNvPr>
          <p:cNvSpPr txBox="1"/>
          <p:nvPr/>
        </p:nvSpPr>
        <p:spPr bwMode="auto">
          <a:xfrm>
            <a:off x="7872690" y="6394445"/>
            <a:ext cx="1103187" cy="3077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400" dirty="0"/>
              <a:t>Fotos: privat</a:t>
            </a:r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CAC4E860-D896-D753-387C-91458E8830DC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D62B75-217D-AF97-5E1E-B50CB45AD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16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2F44817-6168-7BC9-224A-D7580E2B5B1E}"/>
              </a:ext>
            </a:extLst>
          </p:cNvPr>
          <p:cNvSpPr txBox="1"/>
          <p:nvPr/>
        </p:nvSpPr>
        <p:spPr bwMode="auto">
          <a:xfrm>
            <a:off x="876030" y="1727104"/>
            <a:ext cx="1745991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dirty="0"/>
              <a:t>Follow Up: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3B9FD2-FB47-FB81-885A-F2F0C8EA759C}"/>
              </a:ext>
            </a:extLst>
          </p:cNvPr>
          <p:cNvSpPr txBox="1"/>
          <p:nvPr/>
        </p:nvSpPr>
        <p:spPr bwMode="auto">
          <a:xfrm>
            <a:off x="876030" y="2415297"/>
            <a:ext cx="2478564" cy="369331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- </a:t>
            </a:r>
            <a:r>
              <a:rPr lang="de-DE" dirty="0" err="1"/>
              <a:t>Guessing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de-DE" dirty="0"/>
              <a:t>- KWL </a:t>
            </a:r>
            <a:r>
              <a:rPr lang="de-DE" dirty="0" err="1"/>
              <a:t>Scaffolding</a:t>
            </a:r>
            <a:endParaRPr lang="de-DE" dirty="0"/>
          </a:p>
          <a:p>
            <a:r>
              <a:rPr lang="de-DE" dirty="0"/>
              <a:t>  </a:t>
            </a:r>
          </a:p>
          <a:p>
            <a:r>
              <a:rPr lang="de-DE" dirty="0"/>
              <a:t>- Viewing (</a:t>
            </a:r>
            <a:r>
              <a:rPr lang="de-DE" dirty="0" err="1"/>
              <a:t>clip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- Reading</a:t>
            </a:r>
          </a:p>
          <a:p>
            <a:endParaRPr lang="de-DE" dirty="0"/>
          </a:p>
          <a:p>
            <a:r>
              <a:rPr lang="de-DE" dirty="0"/>
              <a:t>- Venn </a:t>
            </a:r>
            <a:r>
              <a:rPr lang="de-DE" dirty="0" err="1"/>
              <a:t>diagram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One</a:t>
            </a:r>
            <a:r>
              <a:rPr lang="de-DE" dirty="0"/>
              <a:t> min. </a:t>
            </a:r>
            <a:r>
              <a:rPr lang="de-DE" dirty="0" err="1"/>
              <a:t>presentation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01DDA7-8E7D-7783-BE2A-56B2EF7ABDF1}"/>
              </a:ext>
            </a:extLst>
          </p:cNvPr>
          <p:cNvSpPr/>
          <p:nvPr/>
        </p:nvSpPr>
        <p:spPr bwMode="auto">
          <a:xfrm>
            <a:off x="3419872" y="5023356"/>
            <a:ext cx="1440160" cy="1224136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r>
              <a:rPr lang="de-DE" dirty="0" err="1"/>
              <a:t>Hurling</a:t>
            </a:r>
            <a:endParaRPr lang="de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501CAD-4F15-C0CE-88EF-16ADB610E6FF}"/>
              </a:ext>
            </a:extLst>
          </p:cNvPr>
          <p:cNvSpPr/>
          <p:nvPr/>
        </p:nvSpPr>
        <p:spPr bwMode="auto">
          <a:xfrm>
            <a:off x="4653848" y="5057987"/>
            <a:ext cx="1440160" cy="1224136"/>
          </a:xfrm>
          <a:prstGeom prst="ellipse">
            <a:avLst/>
          </a:prstGeom>
          <a:solidFill>
            <a:schemeClr val="accent3">
              <a:lumOff val="44000"/>
              <a:alpha val="43515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r>
              <a:rPr lang="de-DE" dirty="0" err="1"/>
              <a:t>chosen</a:t>
            </a:r>
            <a:endParaRPr lang="de-DE" dirty="0"/>
          </a:p>
          <a:p>
            <a:pPr algn="ctr"/>
            <a:r>
              <a:rPr lang="de-DE" dirty="0" err="1"/>
              <a:t>sport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C2FD0A-B5C6-1B9E-E23E-515EEA34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83" y="1202087"/>
            <a:ext cx="2773233" cy="1584704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0A9EC3AE-13DB-0C83-594F-857928AD0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000133"/>
              </p:ext>
            </p:extLst>
          </p:nvPr>
        </p:nvGraphicFramePr>
        <p:xfrm>
          <a:off x="3419872" y="2868289"/>
          <a:ext cx="4546344" cy="2072640"/>
        </p:xfrm>
        <a:graphic>
          <a:graphicData uri="http://schemas.openxmlformats.org/drawingml/2006/table">
            <a:tbl>
              <a:tblPr firstRow="1" bandRow="1">
                <a:tableStyleId>{C00EE417-A34E-C73F-C8C1-3756DEE6A6E3}</a:tableStyleId>
              </a:tblPr>
              <a:tblGrid>
                <a:gridCol w="1515448">
                  <a:extLst>
                    <a:ext uri="{9D8B030D-6E8A-4147-A177-3AD203B41FA5}">
                      <a16:colId xmlns:a16="http://schemas.microsoft.com/office/drawing/2014/main" val="2091739948"/>
                    </a:ext>
                  </a:extLst>
                </a:gridCol>
                <a:gridCol w="1515448">
                  <a:extLst>
                    <a:ext uri="{9D8B030D-6E8A-4147-A177-3AD203B41FA5}">
                      <a16:colId xmlns:a16="http://schemas.microsoft.com/office/drawing/2014/main" val="2618680166"/>
                    </a:ext>
                  </a:extLst>
                </a:gridCol>
                <a:gridCol w="1515448">
                  <a:extLst>
                    <a:ext uri="{9D8B030D-6E8A-4147-A177-3AD203B41FA5}">
                      <a16:colId xmlns:a16="http://schemas.microsoft.com/office/drawing/2014/main" val="3358152993"/>
                    </a:ext>
                  </a:extLst>
                </a:gridCol>
              </a:tblGrid>
              <a:tr h="206477"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err="1"/>
                        <a:t>K</a:t>
                      </a:r>
                      <a:r>
                        <a:rPr lang="de-DE" dirty="0" err="1"/>
                        <a:t>now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/>
                        <a:t>W</a:t>
                      </a:r>
                      <a:r>
                        <a:rPr lang="de-DE" dirty="0"/>
                        <a:t>ant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know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 err="1"/>
                        <a:t>L</a:t>
                      </a:r>
                      <a:r>
                        <a:rPr lang="de-DE" dirty="0" err="1"/>
                        <a:t>earned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66709"/>
                  </a:ext>
                </a:extLst>
              </a:tr>
              <a:tr h="302383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605720"/>
                  </a:ext>
                </a:extLst>
              </a:tr>
              <a:tr h="302383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73424"/>
                  </a:ext>
                </a:extLst>
              </a:tr>
              <a:tr h="302383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196243"/>
                  </a:ext>
                </a:extLst>
              </a:tr>
              <a:tr h="30238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050935"/>
                  </a:ext>
                </a:extLst>
              </a:tr>
            </a:tbl>
          </a:graphicData>
        </a:graphic>
      </p:graphicFrame>
      <p:pic>
        <p:nvPicPr>
          <p:cNvPr id="11" name="Grafik 10" descr="Theater Silhouette">
            <a:extLst>
              <a:ext uri="{FF2B5EF4-FFF2-40B4-BE49-F238E27FC236}">
                <a16:creationId xmlns:a16="http://schemas.microsoft.com/office/drawing/2014/main" id="{469BD1BD-1820-D907-3734-B36325B9D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6108" y="950677"/>
            <a:ext cx="1820729" cy="1820729"/>
          </a:xfrm>
          <a:prstGeom prst="rect">
            <a:avLst/>
          </a:prstGeom>
        </p:spPr>
      </p:pic>
      <p:pic>
        <p:nvPicPr>
          <p:cNvPr id="13" name="Grafik 12" descr="Klemmbrett Silhouette">
            <a:extLst>
              <a:ext uri="{FF2B5EF4-FFF2-40B4-BE49-F238E27FC236}">
                <a16:creationId xmlns:a16="http://schemas.microsoft.com/office/drawing/2014/main" id="{FFDAA012-25D9-1D5F-75D7-501CB5DD6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1222" y="4940929"/>
            <a:ext cx="1353523" cy="1353523"/>
          </a:xfrm>
          <a:prstGeom prst="rect">
            <a:avLst/>
          </a:prstGeom>
        </p:spPr>
      </p:pic>
      <p:sp>
        <p:nvSpPr>
          <p:cNvPr id="14" name="Textfeld 7">
            <a:extLst>
              <a:ext uri="{FF2B5EF4-FFF2-40B4-BE49-F238E27FC236}">
                <a16:creationId xmlns:a16="http://schemas.microsoft.com/office/drawing/2014/main" id="{E0274C54-0C64-8893-D102-A4A170AD63F7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23079E11-4FD2-AE25-3C5D-A2A4874B0D1C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69DB98-2489-2CC2-7747-ACD8FFE16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987089" y="1301530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Exkurs: Bewegung im Unterricht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30B2BA-79DF-F641-85EC-2108D8A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301530"/>
            <a:ext cx="1832275" cy="16050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9C8B97-3AD6-824B-BFD6-5A12166343B6}"/>
              </a:ext>
            </a:extLst>
          </p:cNvPr>
          <p:cNvSpPr txBox="1"/>
          <p:nvPr/>
        </p:nvSpPr>
        <p:spPr bwMode="auto">
          <a:xfrm>
            <a:off x="5940152" y="2775475"/>
            <a:ext cx="4522591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www.bilingual.bayern.de</a:t>
            </a:r>
            <a:r>
              <a:rPr lang="de-DE" sz="800" dirty="0"/>
              <a:t>/</a:t>
            </a:r>
            <a:r>
              <a:rPr lang="de-DE" sz="800" dirty="0" err="1"/>
              <a:t>realschule</a:t>
            </a:r>
            <a:r>
              <a:rPr lang="de-DE" sz="800" dirty="0"/>
              <a:t>/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60ECC9-2460-05A1-8A93-40E9B124849C}"/>
              </a:ext>
            </a:extLst>
          </p:cNvPr>
          <p:cNvSpPr txBox="1"/>
          <p:nvPr/>
        </p:nvSpPr>
        <p:spPr bwMode="auto">
          <a:xfrm>
            <a:off x="1043607" y="1734734"/>
            <a:ext cx="4680521" cy="20313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Energizer: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Koordinations- und Fingerübungen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4" indent="0" algn="ctr"/>
            <a:r>
              <a:rPr lang="de-DE" dirty="0"/>
              <a:t> UP</a:t>
            </a:r>
          </a:p>
          <a:p>
            <a:r>
              <a:rPr lang="de-DE" dirty="0"/>
              <a:t>LEFT _______________ I _____________ RIGHT</a:t>
            </a:r>
          </a:p>
          <a:p>
            <a:pPr algn="ctr"/>
            <a:r>
              <a:rPr lang="de-DE" dirty="0"/>
              <a:t>I</a:t>
            </a:r>
          </a:p>
          <a:p>
            <a:pPr algn="ctr"/>
            <a:r>
              <a:rPr lang="de-DE" dirty="0"/>
              <a:t>DOWN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1F6E3EF-334D-426B-DA9C-4D693ABF1B4C}"/>
              </a:ext>
            </a:extLst>
          </p:cNvPr>
          <p:cNvSpPr txBox="1"/>
          <p:nvPr/>
        </p:nvSpPr>
        <p:spPr bwMode="auto">
          <a:xfrm>
            <a:off x="987089" y="3667332"/>
            <a:ext cx="5025071" cy="14773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Aktivierende Spiele: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Fruitsalad</a:t>
            </a:r>
            <a:r>
              <a:rPr lang="de-DE" dirty="0"/>
              <a:t>“ (</a:t>
            </a:r>
            <a:r>
              <a:rPr lang="de-DE" dirty="0" err="1"/>
              <a:t>fruit</a:t>
            </a:r>
            <a:r>
              <a:rPr lang="de-DE" dirty="0"/>
              <a:t>, </a:t>
            </a:r>
            <a:r>
              <a:rPr lang="de-DE" dirty="0" err="1"/>
              <a:t>bodyparts</a:t>
            </a:r>
            <a:r>
              <a:rPr lang="de-DE" dirty="0"/>
              <a:t>, </a:t>
            </a:r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Molecules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„All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“</a:t>
            </a:r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361F3C-BEA7-851F-1BF6-000464D161FD}"/>
              </a:ext>
            </a:extLst>
          </p:cNvPr>
          <p:cNvSpPr txBox="1"/>
          <p:nvPr/>
        </p:nvSpPr>
        <p:spPr bwMode="auto">
          <a:xfrm>
            <a:off x="6145481" y="6472052"/>
            <a:ext cx="146226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Bildnachweis: © </a:t>
            </a:r>
            <a:r>
              <a:rPr lang="de-DE" sz="1000" dirty="0" err="1">
                <a:solidFill>
                  <a:schemeClr val="bg1"/>
                </a:solidFill>
              </a:rPr>
              <a:t>pixabay</a:t>
            </a:r>
            <a:endParaRPr lang="de-DE" sz="10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634655AA-0E95-7EB3-693C-DFBFD6CDAC1B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CFA2074-C03C-D83A-6013-18A27EE2A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733470C1-E7EF-E5B3-772B-3731955B73CA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- Exkurs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61953C-09B8-DA34-C2E0-02DE78A79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946BFAA-01D3-1B21-8CCD-78B05A8524DA}"/>
              </a:ext>
            </a:extLst>
          </p:cNvPr>
          <p:cNvSpPr txBox="1"/>
          <p:nvPr/>
        </p:nvSpPr>
        <p:spPr bwMode="auto">
          <a:xfrm>
            <a:off x="468351" y="1583473"/>
            <a:ext cx="7773282" cy="35702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Für die bayerische Realschule:</a:t>
            </a:r>
          </a:p>
          <a:p>
            <a:endParaRPr lang="de-DE" sz="1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ähnlicher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Nachweis liegt auch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für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den Modellversuch </a:t>
            </a:r>
            <a:r>
              <a:rPr lang="de-DE" sz="1800" b="0" i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Bilinguale </a:t>
            </a:r>
            <a:r>
              <a:rPr lang="de-DE" sz="1800" b="0" i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Züge</a:t>
            </a:r>
            <a:r>
              <a:rPr lang="de-DE" sz="1800" b="0" i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Bayerischen Realschulen vor: Die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Schülerinnen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Schüler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bilingualen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Züge</a:t>
            </a:r>
            <a:endParaRPr lang="de-DE" sz="1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erwarben 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deutliche Wissens- und </a:t>
            </a:r>
            <a:r>
              <a:rPr lang="de-DE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Kompetenzzuwächse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 der Fremdsprache </a:t>
            </a: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Englisch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gegenüber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regulär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unterrichteten Altersgenossen. Im Leistungsvergleich</a:t>
            </a: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konnten sogar 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Wissensinhalte in den </a:t>
            </a:r>
            <a:r>
              <a:rPr lang="de-DE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Sachfächern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 den bilingualen Klassen</a:t>
            </a:r>
          </a:p>
          <a:p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fundierter und </a:t>
            </a:r>
            <a:r>
              <a:rPr lang="de-DE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über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einen </a:t>
            </a:r>
            <a:r>
              <a:rPr lang="de-DE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längeren</a:t>
            </a:r>
            <a:r>
              <a:rPr lang="de-DE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Zeitraum 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abgerufen werden.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Zusätzlich</a:t>
            </a:r>
            <a:endParaRPr lang="de-DE" sz="1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schnitten diese im Vergleich zu den bayernweiten Ergebnissen in den </a:t>
            </a:r>
          </a:p>
          <a:p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zentralen </a:t>
            </a:r>
            <a:r>
              <a:rPr lang="de-DE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Abschlussprüfungen</a:t>
            </a:r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den Realschulen im Fach Englisch</a:t>
            </a:r>
          </a:p>
          <a:p>
            <a:r>
              <a:rPr lang="de-DE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deutlich besser ab 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(vgl.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Böttger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Rischawy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2016; </a:t>
            </a:r>
            <a:r>
              <a:rPr lang="de-DE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Rischawy</a:t>
            </a:r>
            <a:r>
              <a:rPr lang="de-DE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2016). </a:t>
            </a:r>
            <a:endParaRPr lang="de-D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F56E0CA7-D794-69AC-14AE-C660E09633A4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2F991386-3F4B-B174-A15A-AAA3CE086375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1F14DA-1D4E-5629-009D-F2EA198D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92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909640" y="1258037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Ideen und Beispiele für den Englischunterricht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30B2BA-79DF-F641-85EC-2108D8A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26" y="1258311"/>
            <a:ext cx="1832275" cy="16050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9C8B97-3AD6-824B-BFD6-5A12166343B6}"/>
              </a:ext>
            </a:extLst>
          </p:cNvPr>
          <p:cNvSpPr txBox="1"/>
          <p:nvPr/>
        </p:nvSpPr>
        <p:spPr bwMode="auto">
          <a:xfrm>
            <a:off x="5940152" y="2775475"/>
            <a:ext cx="4522591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www.bilingual.bayern.de</a:t>
            </a:r>
            <a:r>
              <a:rPr lang="de-DE" sz="800" dirty="0"/>
              <a:t>/</a:t>
            </a:r>
            <a:r>
              <a:rPr lang="de-DE" sz="800" dirty="0" err="1"/>
              <a:t>realschule</a:t>
            </a:r>
            <a:r>
              <a:rPr lang="de-DE" sz="800" dirty="0"/>
              <a:t>/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60ECC9-2460-05A1-8A93-40E9B124849C}"/>
              </a:ext>
            </a:extLst>
          </p:cNvPr>
          <p:cNvSpPr txBox="1"/>
          <p:nvPr/>
        </p:nvSpPr>
        <p:spPr bwMode="auto">
          <a:xfrm>
            <a:off x="909640" y="1586152"/>
            <a:ext cx="5750592" cy="369331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Allgemeine Ideen: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Talking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walking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Laufdiktat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1,2 oder 3 (Stundenzusammenfassung)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Right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Wrong</a:t>
            </a:r>
            <a:r>
              <a:rPr lang="de-DE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corners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Hopscotch</a:t>
            </a:r>
            <a:r>
              <a:rPr lang="de-DE" dirty="0"/>
              <a:t> (Grammatik: Verben konjugieren)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Bingo (mit Bewegungsaufgaben)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Alle Formen von Staffeln (Eierlauf, Memory, Satzteile…)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r>
              <a:rPr lang="de-DE" dirty="0">
                <a:sym typeface="Wingdings" pitchFamily="2" charset="2"/>
              </a:rPr>
              <a:t> „</a:t>
            </a:r>
            <a:r>
              <a:rPr lang="de-DE" dirty="0" err="1"/>
              <a:t>Eurogames</a:t>
            </a:r>
            <a:r>
              <a:rPr lang="de-DE" dirty="0"/>
              <a:t>“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2A6D99-6BD0-DF75-5D51-B8F5783FD91B}"/>
              </a:ext>
            </a:extLst>
          </p:cNvPr>
          <p:cNvSpPr txBox="1"/>
          <p:nvPr/>
        </p:nvSpPr>
        <p:spPr bwMode="auto">
          <a:xfrm>
            <a:off x="6145481" y="6472052"/>
            <a:ext cx="146226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Bildnachweis: © </a:t>
            </a:r>
            <a:r>
              <a:rPr lang="de-DE" sz="1000" dirty="0" err="1">
                <a:solidFill>
                  <a:schemeClr val="bg1"/>
                </a:solidFill>
              </a:rPr>
              <a:t>pixabay</a:t>
            </a:r>
            <a:endParaRPr lang="de-DE" sz="10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703CF419-16B0-FD64-74AF-50B0B9E5AF4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02F75A-03EC-3A89-A534-B2565873B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41" y="4251741"/>
            <a:ext cx="3662360" cy="209277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E45E342-5307-AD38-ECED-3EDB29452586}"/>
              </a:ext>
            </a:extLst>
          </p:cNvPr>
          <p:cNvSpPr txBox="1"/>
          <p:nvPr/>
        </p:nvSpPr>
        <p:spPr bwMode="auto">
          <a:xfrm>
            <a:off x="6185938" y="6344518"/>
            <a:ext cx="2098651" cy="2769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1200" dirty="0"/>
              <a:t>Bildquelle: DALL·E 2024-03-05</a:t>
            </a:r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A5EF75AD-DB9B-C422-0222-F5181DA2DA85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- Exkurs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4774E-889E-DCE5-6273-99E05A707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Entwurf, Zeichnung, Lineart, Strichzeichnung enthält.&#10;&#10;Automatisch generierte Beschreibung">
            <a:extLst>
              <a:ext uri="{FF2B5EF4-FFF2-40B4-BE49-F238E27FC236}">
                <a16:creationId xmlns:a16="http://schemas.microsoft.com/office/drawing/2014/main" id="{C9F4C054-4496-901A-0CCF-0E4267E90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37591" r="62797" b="43030"/>
          <a:stretch/>
        </p:blipFill>
        <p:spPr bwMode="auto">
          <a:xfrm>
            <a:off x="5465616" y="3933056"/>
            <a:ext cx="2688568" cy="2373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Ausblick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628800"/>
            <a:ext cx="6552729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1600" b="0" i="1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3F3F58-C4F2-9945-948E-3D7EC690C574}"/>
              </a:ext>
            </a:extLst>
          </p:cNvPr>
          <p:cNvSpPr txBox="1"/>
          <p:nvPr/>
        </p:nvSpPr>
        <p:spPr bwMode="auto">
          <a:xfrm>
            <a:off x="513444" y="1241903"/>
            <a:ext cx="7939994" cy="467820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3600" dirty="0"/>
              <a:t>Ausblick:</a:t>
            </a:r>
          </a:p>
          <a:p>
            <a:endParaRPr lang="de-DE" dirty="0"/>
          </a:p>
          <a:p>
            <a:endParaRPr lang="de-DE" sz="2400" dirty="0"/>
          </a:p>
          <a:p>
            <a:r>
              <a:rPr lang="de-DE" sz="2800" dirty="0"/>
              <a:t>Derzeit in Erstellung:</a:t>
            </a:r>
          </a:p>
          <a:p>
            <a:endParaRPr lang="de-DE" sz="2400" dirty="0"/>
          </a:p>
          <a:p>
            <a:r>
              <a:rPr lang="de-DE" sz="2400" dirty="0"/>
              <a:t>Für alle Jahrgangsstufen: Spielesammlung: </a:t>
            </a:r>
          </a:p>
          <a:p>
            <a:r>
              <a:rPr lang="de-DE" sz="2400" dirty="0"/>
              <a:t>	„bewegtes Lernen für den bilingualen Sportunterricht“</a:t>
            </a:r>
          </a:p>
          <a:p>
            <a:endParaRPr lang="de-DE" sz="2400" dirty="0"/>
          </a:p>
          <a:p>
            <a:r>
              <a:rPr lang="de-DE" sz="2400" dirty="0"/>
              <a:t>- Quidditch / Follow </a:t>
            </a:r>
            <a:r>
              <a:rPr lang="de-DE" sz="2400" dirty="0" err="1"/>
              <a:t>up</a:t>
            </a:r>
            <a:r>
              <a:rPr lang="de-DE" sz="2400" dirty="0"/>
              <a:t>: </a:t>
            </a:r>
            <a:r>
              <a:rPr lang="de-DE" sz="2400" dirty="0" err="1"/>
              <a:t>Hurling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- Akrobatik</a:t>
            </a:r>
          </a:p>
          <a:p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A3E1D9-E04C-7500-8A59-5CA1EF76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8BDD1A10-1784-CCB0-C37E-0F6FF817EB28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E5DD76-6E67-38EC-ACE6-0E299217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4414">
            <a:off x="5881465" y="1282586"/>
            <a:ext cx="1771514" cy="216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61B82AF-14B3-0E28-B7AF-664657D7C730}"/>
              </a:ext>
            </a:extLst>
          </p:cNvPr>
          <p:cNvSpPr txBox="1"/>
          <p:nvPr/>
        </p:nvSpPr>
        <p:spPr bwMode="auto">
          <a:xfrm>
            <a:off x="1030024" y="1591799"/>
            <a:ext cx="5389617" cy="24006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400" b="1" dirty="0"/>
              <a:t>Veranstaltungshinweis:</a:t>
            </a:r>
          </a:p>
          <a:p>
            <a:endParaRPr lang="de-DE" dirty="0"/>
          </a:p>
          <a:p>
            <a:r>
              <a:rPr lang="de-DE" b="1" dirty="0"/>
              <a:t>Fachtagung</a:t>
            </a:r>
            <a:r>
              <a:rPr lang="de-DE" dirty="0"/>
              <a:t> bilinguale Züge an bayerischen Realschulen</a:t>
            </a:r>
          </a:p>
          <a:p>
            <a:r>
              <a:rPr lang="de-DE" dirty="0"/>
              <a:t>FAU – Campus Nürnberg (EWF)</a:t>
            </a:r>
          </a:p>
          <a:p>
            <a:r>
              <a:rPr lang="de-DE" dirty="0"/>
              <a:t>ganztägig, am 17.07.2024 </a:t>
            </a:r>
          </a:p>
          <a:p>
            <a:endParaRPr lang="de-DE" dirty="0"/>
          </a:p>
          <a:p>
            <a:r>
              <a:rPr lang="de-DE" dirty="0"/>
              <a:t>Anmeldung über FIBS</a:t>
            </a:r>
          </a:p>
          <a:p>
            <a:r>
              <a:rPr lang="de-DE" dirty="0"/>
              <a:t> </a:t>
            </a:r>
          </a:p>
        </p:txBody>
      </p:sp>
      <p:pic>
        <p:nvPicPr>
          <p:cNvPr id="4" name="Grafik 3" descr="Ein Bild, das Text, Straße, draußen, Baum enthält.&#10;&#10;Automatisch generierte Beschreibung">
            <a:extLst>
              <a:ext uri="{FF2B5EF4-FFF2-40B4-BE49-F238E27FC236}">
                <a16:creationId xmlns:a16="http://schemas.microsoft.com/office/drawing/2014/main" id="{D051A313-2853-EE83-9274-4213A9744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67969" y="2924944"/>
            <a:ext cx="3866202" cy="28803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1DF8FD-2885-DE68-38D2-41A90A08508D}"/>
              </a:ext>
            </a:extLst>
          </p:cNvPr>
          <p:cNvSpPr txBox="1"/>
          <p:nvPr/>
        </p:nvSpPr>
        <p:spPr bwMode="auto">
          <a:xfrm>
            <a:off x="6660232" y="5934454"/>
            <a:ext cx="1457618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900" dirty="0"/>
              <a:t>lizenziert gemäß </a:t>
            </a:r>
            <a:r>
              <a:rPr lang="de-DE" sz="900" dirty="0">
                <a:hlinkClick r:id="rId4" tooltip="https://creativecommons.org/licenses/by-nc/3.0/"/>
              </a:rPr>
              <a:t>CC BY-NC</a:t>
            </a:r>
            <a:endParaRPr lang="de-DE" sz="900" dirty="0"/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EC4E3747-FBA5-90DD-319D-7427DE15F1E7}"/>
              </a:ext>
            </a:extLst>
          </p:cNvPr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 Veranstaltungshinweis</a:t>
            </a:r>
            <a:endParaRPr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3171EE-6DE0-A567-7207-51EC53276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281" y="1406432"/>
            <a:ext cx="523218" cy="5232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74EB7D-2938-0C99-30F9-A645893074AB}"/>
              </a:ext>
            </a:extLst>
          </p:cNvPr>
          <p:cNvSpPr txBox="1"/>
          <p:nvPr/>
        </p:nvSpPr>
        <p:spPr bwMode="auto">
          <a:xfrm>
            <a:off x="1062632" y="4029462"/>
            <a:ext cx="3105337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b="1" dirty="0"/>
              <a:t>Mitwirkung bei Untersuchung:</a:t>
            </a:r>
          </a:p>
          <a:p>
            <a:endParaRPr lang="de-DE" b="1" dirty="0"/>
          </a:p>
          <a:p>
            <a:r>
              <a:rPr lang="de-DE" b="1" dirty="0"/>
              <a:t>Sport bilingual an </a:t>
            </a:r>
          </a:p>
          <a:p>
            <a:r>
              <a:rPr lang="de-DE" b="1" dirty="0"/>
              <a:t>bayerischen Realschulen</a:t>
            </a:r>
          </a:p>
          <a:p>
            <a:endParaRPr lang="de-DE" b="1" dirty="0"/>
          </a:p>
          <a:p>
            <a:r>
              <a:rPr lang="de-DE" b="1" dirty="0">
                <a:sym typeface="Wingdings" pitchFamily="2" charset="2"/>
              </a:rPr>
              <a:t> </a:t>
            </a:r>
            <a:r>
              <a:rPr lang="de-DE" b="1" dirty="0" err="1"/>
              <a:t>david.matheisl@fau.de</a:t>
            </a:r>
            <a:endParaRPr lang="de-DE" b="1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EBEFB0C5-24C4-CA11-9209-25C2A5ED91E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4593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56E5E9B8-5FF7-424E-4EF2-0A425472E9A4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 Einladung: Untersuchung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49E371-1B4F-BE60-1740-343EBE183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494AF59-096E-79BC-C8E8-E1D5C7814657}"/>
              </a:ext>
            </a:extLst>
          </p:cNvPr>
          <p:cNvSpPr txBox="1"/>
          <p:nvPr/>
        </p:nvSpPr>
        <p:spPr bwMode="auto">
          <a:xfrm>
            <a:off x="278995" y="1214917"/>
            <a:ext cx="8470494" cy="1521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u="sng" dirty="0"/>
              <a:t>Einladung:</a:t>
            </a:r>
            <a:r>
              <a:rPr lang="de-DE" sz="2400" dirty="0"/>
              <a:t> </a:t>
            </a:r>
            <a:r>
              <a:rPr lang="de-DE" sz="2000" dirty="0"/>
              <a:t>Bilingualer Sportunterricht an bayerischen Realschulen - </a:t>
            </a:r>
            <a:r>
              <a:rPr lang="de-DE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Eine interdisziplinäre Analyse unter Berücksichtigung des Münchner Fitnesstests und Maßnahmen des </a:t>
            </a:r>
            <a:r>
              <a:rPr lang="de-DE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Scaffoldings</a:t>
            </a:r>
            <a:r>
              <a:rPr lang="de-DE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27521532-F9EE-4DE3-6CD2-57A4AEEE938F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12" name="Grafik 11" descr="Ein Bild, das Entwurf, Zeichnung, Lineart, Darstellung enthält.&#10;&#10;Automatisch generierte Beschreibung">
            <a:extLst>
              <a:ext uri="{FF2B5EF4-FFF2-40B4-BE49-F238E27FC236}">
                <a16:creationId xmlns:a16="http://schemas.microsoft.com/office/drawing/2014/main" id="{737610A3-1ADA-F5FE-0C25-3627331C4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9" y="2736872"/>
            <a:ext cx="2005701" cy="2606660"/>
          </a:xfrm>
          <a:prstGeom prst="rect">
            <a:avLst/>
          </a:prstGeom>
        </p:spPr>
      </p:pic>
      <p:pic>
        <p:nvPicPr>
          <p:cNvPr id="14" name="Grafik 13" descr="Ein Bild, das Text, Screenshot, Zahl, parallel enthält.&#10;&#10;Automatisch generierte Beschreibung">
            <a:extLst>
              <a:ext uri="{FF2B5EF4-FFF2-40B4-BE49-F238E27FC236}">
                <a16:creationId xmlns:a16="http://schemas.microsoft.com/office/drawing/2014/main" id="{817516A6-7927-8516-76CF-F53443BD9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1" y="5359237"/>
            <a:ext cx="2033461" cy="102401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0E58FBA-47B7-8CDE-2080-C351F3269A6D}"/>
              </a:ext>
            </a:extLst>
          </p:cNvPr>
          <p:cNvSpPr txBox="1"/>
          <p:nvPr/>
        </p:nvSpPr>
        <p:spPr bwMode="auto">
          <a:xfrm>
            <a:off x="2743861" y="4040202"/>
            <a:ext cx="413896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3600" dirty="0"/>
              <a:t>+</a:t>
            </a:r>
          </a:p>
        </p:txBody>
      </p:sp>
      <p:pic>
        <p:nvPicPr>
          <p:cNvPr id="17" name="Grafik 16" descr="Rede Silhouette">
            <a:extLst>
              <a:ext uri="{FF2B5EF4-FFF2-40B4-BE49-F238E27FC236}">
                <a16:creationId xmlns:a16="http://schemas.microsoft.com/office/drawing/2014/main" id="{FB594E40-93CC-896C-AA62-8890DC961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3614" y="2736872"/>
            <a:ext cx="2887924" cy="288792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0B3779A-E3A4-CCF2-680F-A730EBD64734}"/>
              </a:ext>
            </a:extLst>
          </p:cNvPr>
          <p:cNvSpPr txBox="1"/>
          <p:nvPr/>
        </p:nvSpPr>
        <p:spPr bwMode="auto">
          <a:xfrm>
            <a:off x="3815289" y="3740655"/>
            <a:ext cx="1364453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dirty="0"/>
              <a:t>Englisch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35009D-823D-1301-E53C-617F5E61B058}"/>
              </a:ext>
            </a:extLst>
          </p:cNvPr>
          <p:cNvSpPr txBox="1"/>
          <p:nvPr/>
        </p:nvSpPr>
        <p:spPr bwMode="auto">
          <a:xfrm>
            <a:off x="5808355" y="4114974"/>
            <a:ext cx="413896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3600" dirty="0"/>
              <a:t>=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473045-E060-E729-5AC2-05D516E28BF8}"/>
              </a:ext>
            </a:extLst>
          </p:cNvPr>
          <p:cNvSpPr txBox="1"/>
          <p:nvPr/>
        </p:nvSpPr>
        <p:spPr bwMode="auto">
          <a:xfrm>
            <a:off x="6926053" y="3116873"/>
            <a:ext cx="755335" cy="1569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9600" dirty="0"/>
              <a:t>?</a:t>
            </a:r>
          </a:p>
        </p:txBody>
      </p:sp>
      <p:pic>
        <p:nvPicPr>
          <p:cNvPr id="22" name="Grafik 21" descr="Künstliche Intelligenz Silhouette">
            <a:extLst>
              <a:ext uri="{FF2B5EF4-FFF2-40B4-BE49-F238E27FC236}">
                <a16:creationId xmlns:a16="http://schemas.microsoft.com/office/drawing/2014/main" id="{09FF7F57-C75B-B6FF-9F9C-9A332EE8E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88108" y="5003851"/>
            <a:ext cx="914400" cy="914400"/>
          </a:xfrm>
          <a:prstGeom prst="rect">
            <a:avLst/>
          </a:prstGeom>
        </p:spPr>
      </p:pic>
      <p:pic>
        <p:nvPicPr>
          <p:cNvPr id="24" name="Grafik 23" descr="Tafel Silhouette">
            <a:extLst>
              <a:ext uri="{FF2B5EF4-FFF2-40B4-BE49-F238E27FC236}">
                <a16:creationId xmlns:a16="http://schemas.microsoft.com/office/drawing/2014/main" id="{FB8FEF08-D3AC-2F8C-E75E-692FDA97E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2148" y="4896313"/>
            <a:ext cx="1129475" cy="1129475"/>
          </a:xfrm>
          <a:prstGeom prst="rect">
            <a:avLst/>
          </a:prstGeom>
        </p:spPr>
      </p:pic>
      <p:pic>
        <p:nvPicPr>
          <p:cNvPr id="26" name="Grafik 25" descr="Signal mit einfarbiger Füllung">
            <a:extLst>
              <a:ext uri="{FF2B5EF4-FFF2-40B4-BE49-F238E27FC236}">
                <a16:creationId xmlns:a16="http://schemas.microsoft.com/office/drawing/2014/main" id="{15760B2B-919F-EB48-176F-E10D66A7C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1524" y="4546651"/>
            <a:ext cx="914400" cy="914400"/>
          </a:xfrm>
          <a:prstGeom prst="rect">
            <a:avLst/>
          </a:prstGeom>
        </p:spPr>
      </p:pic>
      <p:pic>
        <p:nvPicPr>
          <p:cNvPr id="28" name="Grafik 27" descr="Vergrößern mit einfarbiger Füllung">
            <a:extLst>
              <a:ext uri="{FF2B5EF4-FFF2-40B4-BE49-F238E27FC236}">
                <a16:creationId xmlns:a16="http://schemas.microsoft.com/office/drawing/2014/main" id="{A618A88B-EB18-8AB8-6EC8-1E6691507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49566" y="45689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8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104E84-F9CD-E7F5-1551-65B5192DE75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1820BD47-B0A8-64F0-37C1-DE8E0D2C3575}"/>
              </a:ext>
            </a:extLst>
          </p:cNvPr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06306226-5B74-CBC5-8CBC-2D32E21B51E0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EBBE6A-C206-41B4-6133-3E44D890246C}"/>
              </a:ext>
            </a:extLst>
          </p:cNvPr>
          <p:cNvSpPr txBox="1"/>
          <p:nvPr/>
        </p:nvSpPr>
        <p:spPr bwMode="auto">
          <a:xfrm>
            <a:off x="539552" y="1514331"/>
            <a:ext cx="1112805" cy="20313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Literatur: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B07FAC-853C-ED37-1062-C8BBC5DD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835FF6-8C58-1114-D04B-CCFB63C761C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Kleidung, Mädchen, Person enthält.&#10;&#10;Automatisch generierte Beschreibung">
            <a:extLst>
              <a:ext uri="{FF2B5EF4-FFF2-40B4-BE49-F238E27FC236}">
                <a16:creationId xmlns:a16="http://schemas.microsoft.com/office/drawing/2014/main" id="{A3AF4D7B-1DFD-075F-74A7-24FB349DE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2" y="1399088"/>
            <a:ext cx="1809325" cy="2288979"/>
          </a:xfrm>
          <a:prstGeom prst="rect">
            <a:avLst/>
          </a:prstGeom>
        </p:spPr>
      </p:pic>
      <p:pic>
        <p:nvPicPr>
          <p:cNvPr id="11" name="Grafik 10" descr="Ein Bild, das Text, Screenshot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D1691F9E-5B5C-581D-3E2C-8303D39CF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74" y="3928876"/>
            <a:ext cx="1904846" cy="245281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4A88ABF-77D7-91CC-AE1F-269F3EAEF92D}"/>
              </a:ext>
            </a:extLst>
          </p:cNvPr>
          <p:cNvSpPr txBox="1"/>
          <p:nvPr/>
        </p:nvSpPr>
        <p:spPr bwMode="auto">
          <a:xfrm>
            <a:off x="539552" y="2177881"/>
            <a:ext cx="5413661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ISB / Bayerisches Staatsministerium: Lernen in zwei </a:t>
            </a:r>
          </a:p>
          <a:p>
            <a:r>
              <a:rPr lang="de-DE" dirty="0"/>
              <a:t>Sprachen – Bilinguale Grundschule Englisch. Leitfanden </a:t>
            </a:r>
          </a:p>
          <a:p>
            <a:r>
              <a:rPr lang="de-DE" dirty="0"/>
              <a:t>Für die Jahrgangsstufe 1-4.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9C03E4-559B-7C97-E470-17E55A9CDC0E}"/>
              </a:ext>
            </a:extLst>
          </p:cNvPr>
          <p:cNvSpPr txBox="1"/>
          <p:nvPr/>
        </p:nvSpPr>
        <p:spPr bwMode="auto">
          <a:xfrm>
            <a:off x="528648" y="4501583"/>
            <a:ext cx="4921540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Böttger, H./ </a:t>
            </a:r>
            <a:r>
              <a:rPr lang="de-DE" dirty="0" err="1"/>
              <a:t>Rischawy</a:t>
            </a:r>
            <a:r>
              <a:rPr lang="de-DE" dirty="0"/>
              <a:t>, N. 2016. Bilinguale Züge an </a:t>
            </a:r>
          </a:p>
          <a:p>
            <a:r>
              <a:rPr lang="de-DE" dirty="0"/>
              <a:t>Realschulen in Bayern. Abschlussbericht zur </a:t>
            </a:r>
          </a:p>
          <a:p>
            <a:r>
              <a:rPr lang="de-DE" dirty="0"/>
              <a:t>wissenschaftlichen Begleitung. </a:t>
            </a:r>
          </a:p>
        </p:txBody>
      </p:sp>
    </p:spTree>
    <p:extLst>
      <p:ext uri="{BB962C8B-B14F-4D97-AF65-F5344CB8AC3E}">
        <p14:creationId xmlns:p14="http://schemas.microsoft.com/office/powerpoint/2010/main" val="216455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A35C919-DCC1-DC52-9743-00A8427E36B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01543B12-F9AE-0688-094A-175BFF2C9E19}"/>
              </a:ext>
            </a:extLst>
          </p:cNvPr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A3112581-4594-E108-232D-4310CE0FC2F7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B8CC56-1A4E-0DFF-5CC3-2F34DB4BD258}"/>
              </a:ext>
            </a:extLst>
          </p:cNvPr>
          <p:cNvSpPr txBox="1"/>
          <p:nvPr/>
        </p:nvSpPr>
        <p:spPr bwMode="auto">
          <a:xfrm>
            <a:off x="799196" y="1488594"/>
            <a:ext cx="5501827" cy="258532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Literatur: </a:t>
            </a:r>
          </a:p>
          <a:p>
            <a:endParaRPr lang="de-DE" dirty="0"/>
          </a:p>
          <a:p>
            <a:r>
              <a:rPr lang="de-DE" dirty="0" err="1"/>
              <a:t>Piske</a:t>
            </a:r>
            <a:r>
              <a:rPr lang="de-DE" dirty="0"/>
              <a:t> T. / </a:t>
            </a:r>
            <a:r>
              <a:rPr lang="de-DE" dirty="0" err="1"/>
              <a:t>Steinlen</a:t>
            </a:r>
            <a:r>
              <a:rPr lang="de-DE" dirty="0"/>
              <a:t> A. (2022) </a:t>
            </a:r>
            <a:r>
              <a:rPr lang="de-DE" dirty="0" err="1"/>
              <a:t>Cognition</a:t>
            </a:r>
            <a:r>
              <a:rPr lang="de-DE" dirty="0"/>
              <a:t> and Second </a:t>
            </a:r>
          </a:p>
          <a:p>
            <a:r>
              <a:rPr lang="de-DE" dirty="0"/>
              <a:t>Language Acquisition. Narr Francke Attempto. Tübingen.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33C7F3-ACF6-C9CC-6374-E5F5B5EA0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8BEAE5B-99DD-34F5-C406-162FB8F20E4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9" name="Grafik 8" descr="Ein Bild, das Text, Grafikdesign, Poster, Grafiken enthält.&#10;&#10;Automatisch generierte Beschreibung">
            <a:extLst>
              <a:ext uri="{FF2B5EF4-FFF2-40B4-BE49-F238E27FC236}">
                <a16:creationId xmlns:a16="http://schemas.microsoft.com/office/drawing/2014/main" id="{E3E228EF-CBE1-EAAA-C232-757D284E7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3" y="4350366"/>
            <a:ext cx="1494625" cy="2031325"/>
          </a:xfrm>
          <a:prstGeom prst="rect">
            <a:avLst/>
          </a:prstGeom>
        </p:spPr>
      </p:pic>
      <p:pic>
        <p:nvPicPr>
          <p:cNvPr id="12" name="Grafik 11" descr="Ein Bild, das Text, Screenshot, Computer, Design enthält.&#10;&#10;Automatisch generierte Beschreibung">
            <a:extLst>
              <a:ext uri="{FF2B5EF4-FFF2-40B4-BE49-F238E27FC236}">
                <a16:creationId xmlns:a16="http://schemas.microsoft.com/office/drawing/2014/main" id="{D3AD81C7-4058-F27D-ED47-C67E73C4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23" y="1488594"/>
            <a:ext cx="1542645" cy="23898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219197-E3E3-F917-6754-A9309155310C}"/>
              </a:ext>
            </a:extLst>
          </p:cNvPr>
          <p:cNvSpPr txBox="1"/>
          <p:nvPr/>
        </p:nvSpPr>
        <p:spPr bwMode="auto">
          <a:xfrm>
            <a:off x="872933" y="4369235"/>
            <a:ext cx="5412059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Sambanis</a:t>
            </a:r>
            <a:r>
              <a:rPr lang="de-DE" dirty="0"/>
              <a:t>, M. / Walter M. (2019) In Motion – </a:t>
            </a:r>
          </a:p>
          <a:p>
            <a:r>
              <a:rPr lang="de-DE" dirty="0"/>
              <a:t>Theaterimpulse zum Sprachenlernen. Cornelsen. Berlin.</a:t>
            </a:r>
          </a:p>
        </p:txBody>
      </p:sp>
    </p:spTree>
    <p:extLst>
      <p:ext uri="{BB962C8B-B14F-4D97-AF65-F5344CB8AC3E}">
        <p14:creationId xmlns:p14="http://schemas.microsoft.com/office/powerpoint/2010/main" val="408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FA9926-9C5F-4E33-C953-559C8581996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3BABE6D1-4A56-7551-4817-FF4724A436FA}"/>
              </a:ext>
            </a:extLst>
          </p:cNvPr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1A9810AD-C3BD-F864-88D6-B38EBA5C9BAE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364368-C0DA-64E9-DFDF-15297CD16E7F}"/>
              </a:ext>
            </a:extLst>
          </p:cNvPr>
          <p:cNvSpPr txBox="1"/>
          <p:nvPr/>
        </p:nvSpPr>
        <p:spPr bwMode="auto">
          <a:xfrm>
            <a:off x="828394" y="1542054"/>
            <a:ext cx="4753224" cy="20313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Literatur: </a:t>
            </a:r>
          </a:p>
          <a:p>
            <a:endParaRPr lang="de-DE" dirty="0"/>
          </a:p>
          <a:p>
            <a:r>
              <a:rPr lang="de-DE" dirty="0"/>
              <a:t>Rowling, J.K. (2017) Quidditch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ages</a:t>
            </a:r>
            <a:r>
              <a:rPr lang="de-DE" dirty="0"/>
              <a:t>. </a:t>
            </a:r>
          </a:p>
          <a:p>
            <a:r>
              <a:rPr lang="de-DE" dirty="0"/>
              <a:t>Arthur A. Levine Books. New York, USA.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621B3B-414B-8BFC-8545-62D6CBE3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74325A-1242-D4CA-2A51-DC750F4DDD1A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Schrift, Etikett, Blau enthält.&#10;&#10;Automatisch generierte Beschreibung">
            <a:extLst>
              <a:ext uri="{FF2B5EF4-FFF2-40B4-BE49-F238E27FC236}">
                <a16:creationId xmlns:a16="http://schemas.microsoft.com/office/drawing/2014/main" id="{9CE05BAD-3071-B011-E4E0-AAEBE602F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57" y="4379734"/>
            <a:ext cx="1592747" cy="2001957"/>
          </a:xfrm>
          <a:prstGeom prst="rect">
            <a:avLst/>
          </a:prstGeom>
        </p:spPr>
      </p:pic>
      <p:pic>
        <p:nvPicPr>
          <p:cNvPr id="11" name="Grafik 10" descr="Ein Bild, das Text, Buch, Grafikdesign, Bucheinband enthält.&#10;&#10;Automatisch generierte Beschreibung">
            <a:extLst>
              <a:ext uri="{FF2B5EF4-FFF2-40B4-BE49-F238E27FC236}">
                <a16:creationId xmlns:a16="http://schemas.microsoft.com/office/drawing/2014/main" id="{0DB99CA1-74A2-E4A5-6B4C-E20198FFE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0" y="1599143"/>
            <a:ext cx="1691634" cy="25699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5917473-0941-3744-2290-5ADE91533EFF}"/>
              </a:ext>
            </a:extLst>
          </p:cNvPr>
          <p:cNvSpPr txBox="1"/>
          <p:nvPr/>
        </p:nvSpPr>
        <p:spPr bwMode="auto">
          <a:xfrm>
            <a:off x="614444" y="4409588"/>
            <a:ext cx="5687776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Doyle </a:t>
            </a:r>
            <a:r>
              <a:rPr lang="de-DE" dirty="0" err="1"/>
              <a:t>Siobhan</a:t>
            </a:r>
            <a:r>
              <a:rPr lang="de-DE" dirty="0"/>
              <a:t>. (2022) A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GAA in 100 Objects.</a:t>
            </a:r>
          </a:p>
          <a:p>
            <a:r>
              <a:rPr lang="de-DE" dirty="0" err="1"/>
              <a:t>Merrion</a:t>
            </a:r>
            <a:r>
              <a:rPr lang="de-DE" dirty="0"/>
              <a:t> Press. </a:t>
            </a:r>
            <a:r>
              <a:rPr lang="de-DE" dirty="0" err="1"/>
              <a:t>Newbridge</a:t>
            </a:r>
            <a:r>
              <a:rPr lang="de-DE" dirty="0"/>
              <a:t>, </a:t>
            </a:r>
            <a:r>
              <a:rPr lang="de-DE" dirty="0" err="1"/>
              <a:t>Ireland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96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445F2B3-0B71-5F40-BF74-1EAFF5801C36}"/>
              </a:ext>
            </a:extLst>
          </p:cNvPr>
          <p:cNvSpPr txBox="1"/>
          <p:nvPr/>
        </p:nvSpPr>
        <p:spPr bwMode="auto">
          <a:xfrm>
            <a:off x="799196" y="1488594"/>
            <a:ext cx="5468164" cy="424731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Literatur: </a:t>
            </a:r>
          </a:p>
          <a:p>
            <a:endParaRPr lang="de-DE" dirty="0"/>
          </a:p>
          <a:p>
            <a:r>
              <a:rPr lang="de-DE" dirty="0"/>
              <a:t>Müller, C. / </a:t>
            </a:r>
            <a:r>
              <a:rPr lang="de-DE" dirty="0" err="1"/>
              <a:t>Schlöffel</a:t>
            </a:r>
            <a:r>
              <a:rPr lang="de-DE" dirty="0"/>
              <a:t>, R. </a:t>
            </a:r>
          </a:p>
          <a:p>
            <a:r>
              <a:rPr lang="de-DE" dirty="0"/>
              <a:t>Bewegtes Lernen in modernen Fremdsprachen</a:t>
            </a:r>
          </a:p>
          <a:p>
            <a:endParaRPr lang="de-DE" dirty="0"/>
          </a:p>
          <a:p>
            <a:r>
              <a:rPr lang="de-DE" dirty="0" err="1"/>
              <a:t>z.B</a:t>
            </a:r>
            <a:r>
              <a:rPr lang="de-DE" dirty="0"/>
              <a:t> Touch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it!</a:t>
            </a:r>
            <a:r>
              <a:rPr lang="de-DE" dirty="0"/>
              <a:t> Keep fit!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Fink, C. / Fink, O.</a:t>
            </a:r>
          </a:p>
          <a:p>
            <a:r>
              <a:rPr lang="de-DE" dirty="0"/>
              <a:t>Move </a:t>
            </a:r>
            <a:r>
              <a:rPr lang="de-DE" dirty="0" err="1"/>
              <a:t>ya</a:t>
            </a:r>
            <a:r>
              <a:rPr lang="de-DE" dirty="0"/>
              <a:t>! Grammatikspiele in BEWEGUNG für den</a:t>
            </a:r>
          </a:p>
          <a:p>
            <a:r>
              <a:rPr lang="de-DE" dirty="0"/>
              <a:t>Englischunterricht</a:t>
            </a:r>
          </a:p>
          <a:p>
            <a:endParaRPr lang="de-DE" dirty="0"/>
          </a:p>
          <a:p>
            <a:r>
              <a:rPr lang="de-DE" dirty="0"/>
              <a:t>z.B. Chain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, Fast - </a:t>
            </a:r>
            <a:r>
              <a:rPr lang="de-DE" dirty="0" err="1"/>
              <a:t>faster</a:t>
            </a:r>
            <a:r>
              <a:rPr lang="de-DE" dirty="0"/>
              <a:t> - </a:t>
            </a:r>
            <a:r>
              <a:rPr lang="de-DE" dirty="0" err="1"/>
              <a:t>the</a:t>
            </a:r>
            <a:r>
              <a:rPr lang="de-DE" dirty="0"/>
              <a:t> fastest, </a:t>
            </a:r>
            <a:r>
              <a:rPr lang="de-DE" dirty="0" err="1"/>
              <a:t>Hopscotch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B99F2B1-7F15-5849-8BE7-44DFE8CD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7" y="1399088"/>
            <a:ext cx="1592747" cy="21910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8F6746E-841E-8E4C-A082-AC96564CE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59" y="3783215"/>
            <a:ext cx="1592747" cy="22628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1ABF47-9160-8EE9-9C28-CA9DB69F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67EE200-D301-CD62-E0C5-040DEC676FD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2" grpId="1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445F2B3-0B71-5F40-BF74-1EAFF5801C36}"/>
              </a:ext>
            </a:extLst>
          </p:cNvPr>
          <p:cNvSpPr txBox="1"/>
          <p:nvPr/>
        </p:nvSpPr>
        <p:spPr bwMode="auto">
          <a:xfrm>
            <a:off x="799196" y="1488594"/>
            <a:ext cx="2808782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Literatur: </a:t>
            </a:r>
          </a:p>
          <a:p>
            <a:r>
              <a:rPr lang="de-DE" dirty="0"/>
              <a:t>Aktion West-Ost e.V. (2014)</a:t>
            </a:r>
          </a:p>
          <a:p>
            <a:r>
              <a:rPr lang="de-DE" dirty="0" err="1"/>
              <a:t>Eurogames</a:t>
            </a:r>
            <a:r>
              <a:rPr lang="de-DE" dirty="0"/>
              <a:t>. Düsseldorf. 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512BED-1AC8-B386-C6DB-79ABB1FE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9912" y="1888558"/>
            <a:ext cx="2279836" cy="1709877"/>
          </a:xfrm>
          <a:prstGeom prst="rect">
            <a:avLst/>
          </a:prstGeom>
        </p:spPr>
      </p:pic>
      <p:pic>
        <p:nvPicPr>
          <p:cNvPr id="8" name="Grafik 7" descr="Ein Bild, das Text, Person, Schild enthält.&#10;&#10;Automatisch generierte Beschreibung">
            <a:extLst>
              <a:ext uri="{FF2B5EF4-FFF2-40B4-BE49-F238E27FC236}">
                <a16:creationId xmlns:a16="http://schemas.microsoft.com/office/drawing/2014/main" id="{BA02415C-A67A-C103-AA30-E75DF4027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52" y="4104819"/>
            <a:ext cx="1709877" cy="22768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D1AEB08-603D-3E98-A278-BFF812BEA376}"/>
              </a:ext>
            </a:extLst>
          </p:cNvPr>
          <p:cNvSpPr txBox="1"/>
          <p:nvPr/>
        </p:nvSpPr>
        <p:spPr bwMode="auto">
          <a:xfrm>
            <a:off x="611560" y="4255880"/>
            <a:ext cx="3948517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 err="1"/>
              <a:t>Mommert</a:t>
            </a:r>
            <a:r>
              <a:rPr lang="de-DE" dirty="0"/>
              <a:t>-Jauch, P. / Jauch, J. (2010) </a:t>
            </a:r>
          </a:p>
          <a:p>
            <a:r>
              <a:rPr lang="de-DE" dirty="0"/>
              <a:t>Fit im Kopf durch Bewegung. München.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39B39-D4EE-C7E0-ACDF-9B0528FF2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B329A838-5383-E3CE-79B6-CC23EF447447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45266D8-1858-0317-48CA-5D26115E7008}"/>
              </a:ext>
            </a:extLst>
          </p:cNvPr>
          <p:cNvSpPr txBox="1"/>
          <p:nvPr/>
        </p:nvSpPr>
        <p:spPr bwMode="auto">
          <a:xfrm>
            <a:off x="1170878" y="3100039"/>
            <a:ext cx="227498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--&gt; „Sprachanimation“</a:t>
            </a:r>
          </a:p>
        </p:txBody>
      </p:sp>
    </p:spTree>
    <p:extLst>
      <p:ext uri="{BB962C8B-B14F-4D97-AF65-F5344CB8AC3E}">
        <p14:creationId xmlns:p14="http://schemas.microsoft.com/office/powerpoint/2010/main" val="34766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 dirty="0"/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1ABF47-9160-8EE9-9C28-CA9DB69F6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67EE200-D301-CD62-E0C5-040DEC676FD2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7" name="Grafik 6" descr="Ein Bild, das Text, Person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CEDA51F0-9AEF-4641-B5D6-8D8D1BFC6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29" y="2266505"/>
            <a:ext cx="2798112" cy="3963992"/>
          </a:xfrm>
          <a:prstGeom prst="rect">
            <a:avLst/>
          </a:prstGeom>
        </p:spPr>
      </p:pic>
      <p:pic>
        <p:nvPicPr>
          <p:cNvPr id="11" name="Grafik 10" descr="Ein Bild, das Text, Sport, Gras, Sportspiele enthält.&#10;&#10;Automatisch generierte Beschreibung">
            <a:extLst>
              <a:ext uri="{FF2B5EF4-FFF2-40B4-BE49-F238E27FC236}">
                <a16:creationId xmlns:a16="http://schemas.microsoft.com/office/drawing/2014/main" id="{AAF34635-80D5-7673-292B-1F9F43169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8176"/>
            <a:ext cx="2952328" cy="393643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BDEF9DD-2B30-4AD2-D118-5E4FD671CF54}"/>
              </a:ext>
            </a:extLst>
          </p:cNvPr>
          <p:cNvSpPr txBox="1"/>
          <p:nvPr/>
        </p:nvSpPr>
        <p:spPr bwMode="auto">
          <a:xfrm>
            <a:off x="856747" y="1691516"/>
            <a:ext cx="7358105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Allgemeiner Tipp: Sportliteratur jeweils aus dem Herkunftsland der Sportart.</a:t>
            </a:r>
          </a:p>
        </p:txBody>
      </p:sp>
    </p:spTree>
    <p:extLst>
      <p:ext uri="{BB962C8B-B14F-4D97-AF65-F5344CB8AC3E}">
        <p14:creationId xmlns:p14="http://schemas.microsoft.com/office/powerpoint/2010/main" val="169906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6161B-A9B3-29D7-CD7B-967F0BCA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C115380-E523-2F37-A48F-E6CC0FBE869C}"/>
              </a:ext>
            </a:extLst>
          </p:cNvPr>
          <p:cNvSpPr txBox="1"/>
          <p:nvPr/>
        </p:nvSpPr>
        <p:spPr bwMode="auto">
          <a:xfrm>
            <a:off x="656390" y="1596107"/>
            <a:ext cx="7683514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sz="2800" b="0" dirty="0">
                <a:effectLst/>
              </a:rPr>
              <a:t>Bedeutung für die (fremd-) sprachliche Kompetenz:</a:t>
            </a: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95628CFD-D590-29DD-DDA8-9EAD9856C22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070E338F-D852-BE72-F1DC-26400AA3BB76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33B26D-2224-8126-678A-E241918CA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  <p:pic>
        <p:nvPicPr>
          <p:cNvPr id="4" name="Grafik 3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D05BC6C1-E113-09C2-0609-90794178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8" y="2102644"/>
            <a:ext cx="5940152" cy="35586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50FD5B-92BD-2852-6FEE-0FEFD63A794B}"/>
              </a:ext>
            </a:extLst>
          </p:cNvPr>
          <p:cNvSpPr txBox="1"/>
          <p:nvPr/>
        </p:nvSpPr>
        <p:spPr bwMode="auto">
          <a:xfrm>
            <a:off x="764171" y="5476582"/>
            <a:ext cx="6377067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Deutsch-Englische-Schülerleistungen-International. (N=958). 2006</a:t>
            </a:r>
          </a:p>
        </p:txBody>
      </p:sp>
    </p:spTree>
    <p:extLst>
      <p:ext uri="{BB962C8B-B14F-4D97-AF65-F5344CB8AC3E}">
        <p14:creationId xmlns:p14="http://schemas.microsoft.com/office/powerpoint/2010/main" val="13987814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10A49F6-03C3-AB4C-BB3B-0801B42DE21A}"/>
              </a:ext>
            </a:extLst>
          </p:cNvPr>
          <p:cNvSpPr/>
          <p:nvPr/>
        </p:nvSpPr>
        <p:spPr>
          <a:xfrm>
            <a:off x="971600" y="19168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Material: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Langenscheidt: </a:t>
            </a:r>
          </a:p>
          <a:p>
            <a:r>
              <a:rPr lang="de-DE" dirty="0"/>
              <a:t>Englisch-Memo für Kids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5E7BF5-7CAC-F340-89FA-BDFAF54BF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95" y="1412776"/>
            <a:ext cx="3900625" cy="32033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EBFA57E-AE0E-014B-970D-9EF84FA6C5C9}"/>
              </a:ext>
            </a:extLst>
          </p:cNvPr>
          <p:cNvSpPr txBox="1"/>
          <p:nvPr/>
        </p:nvSpPr>
        <p:spPr bwMode="auto">
          <a:xfrm>
            <a:off x="971600" y="5326939"/>
            <a:ext cx="59955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Beschreib- und abwischbare Magnettafel in der Turnhalle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3B54D498-1AD2-F740-90F2-84F5D5BB747B}"/>
              </a:ext>
            </a:extLst>
          </p:cNvPr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Literatur und Arbeitsmaterial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340886-4E06-1247-CE77-659B00043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1AB325EC-11A1-ED85-4E99-50241077F1B7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8"/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Fragen, Wünsche, Anregungen, Diskussion</a:t>
            </a:r>
            <a:endParaRPr dirty="0"/>
          </a:p>
        </p:txBody>
      </p:sp>
      <p:sp>
        <p:nvSpPr>
          <p:cNvPr id="6" name="Rechteck 2"/>
          <p:cNvSpPr/>
          <p:nvPr/>
        </p:nvSpPr>
        <p:spPr bwMode="auto">
          <a:xfrm>
            <a:off x="755373" y="1878901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Fragen, Wünsche, Anregungen?</a:t>
            </a:r>
            <a:endParaRPr/>
          </a:p>
          <a:p>
            <a:pPr algn="ctr">
              <a:defRPr/>
            </a:pPr>
            <a:endParaRPr lang="de-DE" sz="3600" b="1"/>
          </a:p>
          <a:p>
            <a:pPr algn="ctr">
              <a:defRPr/>
            </a:pPr>
            <a:endParaRPr lang="de-DE" sz="3600" b="1"/>
          </a:p>
        </p:txBody>
      </p:sp>
      <p:pic>
        <p:nvPicPr>
          <p:cNvPr id="7" name="Picture 2" descr="C:\Users\di36pir\Filr\Meine Dateien\AK_BILI\08_PORTAL_NEU NEU\00_bildchen\bili-guru\01_IMG_6870_weiß_cut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99793" y="3645024"/>
            <a:ext cx="3327320" cy="1495131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BF3686-D52E-7B4B-A580-9F7A94898730}"/>
              </a:ext>
            </a:extLst>
          </p:cNvPr>
          <p:cNvSpPr txBox="1"/>
          <p:nvPr/>
        </p:nvSpPr>
        <p:spPr bwMode="auto">
          <a:xfrm>
            <a:off x="2123728" y="5373217"/>
            <a:ext cx="4896544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5400" dirty="0" err="1"/>
              <a:t>Join</a:t>
            </a:r>
            <a:r>
              <a:rPr lang="de-DE" sz="5400" dirty="0"/>
              <a:t> </a:t>
            </a:r>
            <a:r>
              <a:rPr lang="de-DE" sz="5400" dirty="0" err="1"/>
              <a:t>the</a:t>
            </a:r>
            <a:r>
              <a:rPr lang="de-DE" sz="5400" dirty="0"/>
              <a:t> </a:t>
            </a:r>
            <a:r>
              <a:rPr lang="de-DE" sz="5400" dirty="0" err="1"/>
              <a:t>team</a:t>
            </a:r>
            <a:r>
              <a:rPr lang="de-DE" sz="5400" dirty="0"/>
              <a:t>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D1810C-C3F9-D579-05B5-2F695904E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281" y="1406432"/>
            <a:ext cx="523218" cy="523218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7188574A-8219-42A5-0962-D8F57CFDB049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 txBox="1"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chemeClr val="tx1"/>
                </a:solidFill>
              </a:rPr>
              <a:t>Kontakt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endParaRPr lang="de-DE" sz="1000" dirty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de-DE" sz="1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91075" y="4536384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feld 10"/>
          <p:cNvSpPr txBox="1"/>
          <p:nvPr/>
        </p:nvSpPr>
        <p:spPr bwMode="auto">
          <a:xfrm>
            <a:off x="2589490" y="4854146"/>
            <a:ext cx="325956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 err="1">
                <a:solidFill>
                  <a:srgbClr val="339966"/>
                </a:solidFill>
              </a:rPr>
              <a:t>StR</a:t>
            </a:r>
            <a:r>
              <a:rPr lang="de-DE" sz="2000" dirty="0">
                <a:solidFill>
                  <a:srgbClr val="339966"/>
                </a:solidFill>
              </a:rPr>
              <a:t> David </a:t>
            </a:r>
            <a:r>
              <a:rPr lang="de-DE" sz="2000" dirty="0" err="1">
                <a:solidFill>
                  <a:srgbClr val="339966"/>
                </a:solidFill>
              </a:rPr>
              <a:t>Matheisl</a:t>
            </a:r>
            <a:endParaRPr lang="de-DE" sz="2000" dirty="0">
              <a:solidFill>
                <a:srgbClr val="339966"/>
              </a:solidFill>
              <a:ea typeface="Verdana"/>
              <a:cs typeface="Verdana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>
                <a:solidFill>
                  <a:srgbClr val="339966"/>
                </a:solidFill>
              </a:rPr>
              <a:t>Arbeitskreis Bilingual am ISB</a:t>
            </a:r>
            <a:br>
              <a:rPr lang="de-DE" sz="2000" dirty="0">
                <a:solidFill>
                  <a:srgbClr val="339966"/>
                </a:solidFill>
              </a:rPr>
            </a:br>
            <a:r>
              <a:rPr lang="de-DE" sz="2000" dirty="0" err="1">
                <a:solidFill>
                  <a:srgbClr val="339966"/>
                </a:solidFill>
              </a:rPr>
              <a:t>matheisl@rea-hip.de</a:t>
            </a:r>
            <a:endParaRPr lang="de-DE" sz="2000" dirty="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 err="1">
                <a:solidFill>
                  <a:srgbClr val="339966"/>
                </a:solidFill>
              </a:rPr>
              <a:t>david.matheisl@fau.de</a:t>
            </a:r>
            <a:endParaRPr lang="de-DE" sz="2000" dirty="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endParaRPr lang="de-DE" sz="2000" u="sng" dirty="0">
              <a:solidFill>
                <a:srgbClr val="009999"/>
              </a:solidFill>
            </a:endParaRPr>
          </a:p>
        </p:txBody>
      </p:sp>
      <p:sp>
        <p:nvSpPr>
          <p:cNvPr id="8" name="Rechteck 12"/>
          <p:cNvSpPr/>
          <p:nvPr/>
        </p:nvSpPr>
        <p:spPr bwMode="auto">
          <a:xfrm>
            <a:off x="4572000" y="1302148"/>
            <a:ext cx="3600400" cy="28707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 dirty="0"/>
              <a:t>Vielen Dank für Ihre Aufmerksamkeit!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1E9E7C-603A-AB47-A47D-61B4D05C6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65" y="4536384"/>
            <a:ext cx="1688976" cy="1688976"/>
          </a:xfrm>
          <a:prstGeom prst="rect">
            <a:avLst/>
          </a:prstGeom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C2B7B6E1-090C-0AD1-C103-C0899FDAD473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pic>
        <p:nvPicPr>
          <p:cNvPr id="9" name="Grafik 8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DE164E9E-B27D-94A4-E130-491054F6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" y="1302148"/>
            <a:ext cx="3971225" cy="287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8"/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Bildnachweis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D1810C-C3F9-D579-05B5-2F695904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281" y="1406432"/>
            <a:ext cx="523218" cy="5232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777413-D417-6B48-7C8D-962AB667356E}"/>
              </a:ext>
            </a:extLst>
          </p:cNvPr>
          <p:cNvSpPr txBox="1"/>
          <p:nvPr/>
        </p:nvSpPr>
        <p:spPr bwMode="auto">
          <a:xfrm>
            <a:off x="595008" y="1847407"/>
            <a:ext cx="8167882" cy="10618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/>
              <a:t>Bildquellen: </a:t>
            </a:r>
          </a:p>
          <a:p>
            <a:endParaRPr lang="de-DE" sz="1100" dirty="0"/>
          </a:p>
          <a:p>
            <a:r>
              <a:rPr lang="de-DE" sz="1100" u="sng" dirty="0"/>
              <a:t>DALL-E</a:t>
            </a:r>
          </a:p>
          <a:p>
            <a:r>
              <a:rPr lang="de-DE" sz="1100" u="sng" dirty="0"/>
              <a:t>FAU Truck: </a:t>
            </a:r>
            <a:r>
              <a:rPr lang="de-DE" sz="1100" dirty="0"/>
              <a:t>https://</a:t>
            </a:r>
            <a:r>
              <a:rPr lang="de-DE" sz="1100" dirty="0" err="1"/>
              <a:t>etenjournal.files.wordpress.com</a:t>
            </a:r>
            <a:r>
              <a:rPr lang="de-DE" sz="1100" dirty="0"/>
              <a:t>/2021/05/photofunia-1620224595.jpg</a:t>
            </a:r>
          </a:p>
          <a:p>
            <a:endParaRPr lang="de-DE" sz="12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22BB5181-7CC9-F58B-6CA4-1251C00DE31E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342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6161B-A9B3-29D7-CD7B-967F0BCA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C115380-E523-2F37-A48F-E6CC0FBE869C}"/>
              </a:ext>
            </a:extLst>
          </p:cNvPr>
          <p:cNvSpPr txBox="1"/>
          <p:nvPr/>
        </p:nvSpPr>
        <p:spPr bwMode="auto">
          <a:xfrm>
            <a:off x="468350" y="1583473"/>
            <a:ext cx="7776058" cy="1077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800" b="0" dirty="0">
                <a:effectLst/>
              </a:rPr>
              <a:t>Bedeutung für die </a:t>
            </a:r>
            <a:r>
              <a:rPr lang="de-DE" sz="2800" dirty="0"/>
              <a:t>(fremd-) s</a:t>
            </a:r>
            <a:r>
              <a:rPr lang="de-DE" sz="2800" b="0" dirty="0">
                <a:effectLst/>
              </a:rPr>
              <a:t>prachliche Kompetenz:</a:t>
            </a:r>
          </a:p>
          <a:p>
            <a:endParaRPr lang="de-DE" sz="1800" b="0" dirty="0">
              <a:effectLst/>
              <a:latin typeface="FrutigerLTStd"/>
            </a:endParaRPr>
          </a:p>
          <a:p>
            <a:r>
              <a:rPr lang="de-DE" sz="1800" b="0" dirty="0">
                <a:effectLst/>
                <a:latin typeface="FrutigerLTStd"/>
              </a:rPr>
              <a:t>Ein </a:t>
            </a:r>
            <a:r>
              <a:rPr lang="de-DE" sz="1800" b="0" dirty="0" err="1">
                <a:effectLst/>
                <a:latin typeface="FrutigerLTStd"/>
              </a:rPr>
              <a:t>ähnlicher</a:t>
            </a:r>
            <a:r>
              <a:rPr lang="de-DE" sz="1800" b="0" dirty="0">
                <a:effectLst/>
                <a:latin typeface="FrutigerLTStd"/>
              </a:rPr>
              <a:t> Nachweis liegt auch </a:t>
            </a:r>
            <a:r>
              <a:rPr lang="de-DE" sz="1800" b="0" dirty="0" err="1">
                <a:effectLst/>
                <a:latin typeface="FrutigerLTStd"/>
              </a:rPr>
              <a:t>für</a:t>
            </a:r>
            <a:r>
              <a:rPr lang="de-DE" sz="1800" b="0" dirty="0">
                <a:effectLst/>
                <a:latin typeface="FrutigerLTStd"/>
              </a:rPr>
              <a:t> den bayerischen Modellversuch vor:</a:t>
            </a:r>
            <a:endParaRPr lang="de-DE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95628CFD-D590-29DD-DDA8-9EAD9856C221}"/>
              </a:ext>
            </a:extLst>
          </p:cNvPr>
          <p:cNvSpPr/>
          <p:nvPr/>
        </p:nvSpPr>
        <p:spPr bwMode="auto">
          <a:xfrm>
            <a:off x="323528" y="826887"/>
            <a:ext cx="802386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– bilingualer Unterricht im Fach Sport 		         07.03.2024</a:t>
            </a:r>
            <a:endParaRPr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070E338F-D852-BE72-F1DC-26400AA3BB76}"/>
              </a:ext>
            </a:extLst>
          </p:cNvPr>
          <p:cNvSpPr/>
          <p:nvPr/>
        </p:nvSpPr>
        <p:spPr bwMode="auto">
          <a:xfrm>
            <a:off x="8347394" y="834609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 dirty="0"/>
              <a:t> bilingualer Unterricht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33B26D-2224-8126-678A-E241918CA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738" y="1596107"/>
            <a:ext cx="654417" cy="6544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D480BA5-1674-16F7-867B-25463B08B788}"/>
              </a:ext>
            </a:extLst>
          </p:cNvPr>
          <p:cNvSpPr txBox="1"/>
          <p:nvPr/>
        </p:nvSpPr>
        <p:spPr bwMode="auto">
          <a:xfrm>
            <a:off x="683567" y="5770107"/>
            <a:ext cx="6588663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de-DE" dirty="0"/>
              <a:t>Abschlussbericht Bilinguale Züge an bayerischen Realschulen. 2015</a:t>
            </a:r>
          </a:p>
        </p:txBody>
      </p:sp>
      <p:pic>
        <p:nvPicPr>
          <p:cNvPr id="10" name="Grafik 9" descr="Ein Bild, das Text, Screenshot, Zahl, Diagramm enthält.&#10;&#10;Automatisch generierte Beschreibung">
            <a:extLst>
              <a:ext uri="{FF2B5EF4-FFF2-40B4-BE49-F238E27FC236}">
                <a16:creationId xmlns:a16="http://schemas.microsoft.com/office/drawing/2014/main" id="{393906E9-7F22-4553-C857-64D47848F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56" y="2716884"/>
            <a:ext cx="4605886" cy="30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9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4949</Words>
  <Application>Microsoft Macintosh PowerPoint</Application>
  <DocSecurity>0</DocSecurity>
  <PresentationFormat>Bildschirmpräsentation (4:3)</PresentationFormat>
  <Paragraphs>784</Paragraphs>
  <Slides>83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83</vt:i4>
      </vt:variant>
    </vt:vector>
  </HeadingPairs>
  <TitlesOfParts>
    <vt:vector size="93" baseType="lpstr">
      <vt:lpstr>.SF NS</vt:lpstr>
      <vt:lpstr>Arial</vt:lpstr>
      <vt:lpstr>Arial</vt:lpstr>
      <vt:lpstr>Calibri</vt:lpstr>
      <vt:lpstr>Calibri Light</vt:lpstr>
      <vt:lpstr>FrutigerLTStd</vt:lpstr>
      <vt:lpstr>TimesNewRomanPSMT</vt:lpstr>
      <vt:lpstr>Verdana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Matheisl David</cp:lastModifiedBy>
  <cp:revision>458</cp:revision>
  <cp:lastPrinted>2021-07-20T07:25:46Z</cp:lastPrinted>
  <dcterms:modified xsi:type="dcterms:W3CDTF">2024-03-07T08:17:47Z</dcterms:modified>
  <cp:category/>
  <dc:identifier/>
  <cp:contentStatus/>
  <dc:language/>
  <cp:version/>
</cp:coreProperties>
</file>