
<file path=[Content_Types].xml><?xml version="1.0" encoding="utf-8"?>
<Types xmlns="http://schemas.openxmlformats.org/package/2006/content-types">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2" r:id="rId14"/>
    <p:sldId id="283" r:id="rId15"/>
    <p:sldId id="284" r:id="rId16"/>
    <p:sldId id="285" r:id="rId17"/>
    <p:sldId id="286" r:id="rId18"/>
    <p:sldId id="287" r:id="rId19"/>
    <p:sldId id="290" r:id="rId20"/>
    <p:sldId id="291" r:id="rId21"/>
    <p:sldId id="292" r:id="rId22"/>
    <p:sldId id="299" r:id="rId23"/>
    <p:sldId id="300" r:id="rId24"/>
    <p:sldId id="293" r:id="rId25"/>
    <p:sldId id="294" r:id="rId26"/>
    <p:sldId id="295" r:id="rId27"/>
    <p:sldId id="296" r:id="rId28"/>
    <p:sldId id="297" r:id="rId29"/>
  </p:sldIdLst>
  <p:sldSz cx="9144000" cy="6858000" type="screen4x3"/>
  <p:notesSz cx="9872663" cy="6858000"/>
  <p:defaultTextStyle>
    <a:def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defRPr>
    </a:defPPr>
    <a:lvl1pPr marL="0" marR="0" indent="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1pPr>
    <a:lvl2pPr marL="0" marR="0" indent="457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2pPr>
    <a:lvl3pPr marL="0" marR="0" indent="914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3pPr>
    <a:lvl4pPr marL="0" marR="0" indent="1371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4pPr>
    <a:lvl5pPr marL="0" marR="0" indent="18288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5pPr>
    <a:lvl6pPr marL="0" marR="0" indent="22860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6pPr>
    <a:lvl7pPr marL="0" marR="0" indent="27432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7pPr>
    <a:lvl8pPr marL="0" marR="0" indent="32004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8pPr>
    <a:lvl9pPr marL="0" marR="0" indent="3657600" algn="l" defTabSz="914400">
      <a:lnSpc>
        <a:spcPct val="100000"/>
      </a:lnSpc>
      <a:spcBef>
        <a:spcPts val="0"/>
      </a:spcBef>
      <a:spcAft>
        <a:spcPts val="0"/>
      </a:spcAft>
      <a:buClrTx/>
      <a:buSzTx/>
      <a:buFontTx/>
      <a:buNone/>
      <a:defRPr sz="1800" b="0" i="0" u="none" strike="noStrike" cap="none" spc="0">
        <a:ln>
          <a:noFill/>
        </a:ln>
        <a:solidFill>
          <a:srgbClr val="000000"/>
        </a:solidFill>
        <a:latin typeface="+mj-lt"/>
        <a:ea typeface="+mj-ea"/>
        <a:cs typeface="+mj-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4"/>
    <p:restoredTop sz="94679"/>
  </p:normalViewPr>
  <p:slideViewPr>
    <p:cSldViewPr>
      <p:cViewPr varScale="1">
        <p:scale>
          <a:sx n="108" d="100"/>
          <a:sy n="108" d="100"/>
        </p:scale>
        <p:origin x="200" y="4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83" name="Shape 83"/>
          <p:cNvSpPr>
            <a:spLocks noGrp="1" noRot="1" noChangeAspect="1"/>
          </p:cNvSpPr>
          <p:nvPr>
            <p:ph type="sldImg"/>
          </p:nvPr>
        </p:nvSpPr>
        <p:spPr bwMode="auto">
          <a:xfrm>
            <a:off x="1212850" y="750888"/>
            <a:ext cx="5011738" cy="3757612"/>
          </a:xfrm>
          <a:prstGeom prst="rect">
            <a:avLst/>
          </a:prstGeom>
        </p:spPr>
        <p:txBody>
          <a:bodyPr lIns="92437" tIns="46218" rIns="92437" bIns="46218"/>
          <a:lstStyle/>
          <a:p>
            <a:pPr>
              <a:defRPr/>
            </a:pPr>
            <a:endParaRPr/>
          </a:p>
        </p:txBody>
      </p:sp>
      <p:sp>
        <p:nvSpPr>
          <p:cNvPr id="84" name="Shape 84"/>
          <p:cNvSpPr>
            <a:spLocks noGrp="1"/>
          </p:cNvSpPr>
          <p:nvPr>
            <p:ph type="body" sz="quarter" idx="1"/>
          </p:nvPr>
        </p:nvSpPr>
        <p:spPr bwMode="auto">
          <a:xfrm>
            <a:off x="991609" y="4758890"/>
            <a:ext cx="5453846" cy="4508421"/>
          </a:xfrm>
          <a:prstGeom prst="rect">
            <a:avLst/>
          </a:prstGeom>
        </p:spPr>
        <p:txBody>
          <a:bodyPr lIns="92437" tIns="46218" rIns="92437" bIns="46218"/>
          <a:lstStyle/>
          <a:p>
            <a:pPr>
              <a:defRPr/>
            </a:pPr>
            <a:endParaRPr/>
          </a:p>
        </p:txBody>
      </p:sp>
    </p:spTree>
  </p:cSld>
  <p:clrMap bg1="lt1" tx1="dk1" bg2="lt2" tx2="dk2" accent1="accent1" accent2="accent2" accent3="accent3" accent4="accent4" accent5="accent5" accent6="accent6" hlink="hlink" folHlink="folHlink"/>
  <p:notesStyle>
    <a:lvl1pPr>
      <a:defRPr sz="1200">
        <a:latin typeface="+mj-lt"/>
        <a:ea typeface="+mj-ea"/>
        <a:cs typeface="+mj-cs"/>
      </a:defRPr>
    </a:lvl1pPr>
    <a:lvl2pPr indent="228600">
      <a:defRPr sz="1200">
        <a:latin typeface="+mj-lt"/>
        <a:ea typeface="+mj-ea"/>
        <a:cs typeface="+mj-cs"/>
      </a:defRPr>
    </a:lvl2pPr>
    <a:lvl3pPr indent="457200">
      <a:defRPr sz="1200">
        <a:latin typeface="+mj-lt"/>
        <a:ea typeface="+mj-ea"/>
        <a:cs typeface="+mj-cs"/>
      </a:defRPr>
    </a:lvl3pPr>
    <a:lvl4pPr indent="685800">
      <a:defRPr sz="1200">
        <a:latin typeface="+mj-lt"/>
        <a:ea typeface="+mj-ea"/>
        <a:cs typeface="+mj-cs"/>
      </a:defRPr>
    </a:lvl4pPr>
    <a:lvl5pPr indent="914400">
      <a:defRPr sz="1200">
        <a:latin typeface="+mj-lt"/>
        <a:ea typeface="+mj-ea"/>
        <a:cs typeface="+mj-cs"/>
      </a:defRPr>
    </a:lvl5pPr>
    <a:lvl6pPr indent="1143000">
      <a:defRPr sz="1200">
        <a:latin typeface="+mj-lt"/>
        <a:ea typeface="+mj-ea"/>
        <a:cs typeface="+mj-cs"/>
      </a:defRPr>
    </a:lvl6pPr>
    <a:lvl7pPr indent="1371600">
      <a:defRPr sz="1200">
        <a:latin typeface="+mj-lt"/>
        <a:ea typeface="+mj-ea"/>
        <a:cs typeface="+mj-cs"/>
      </a:defRPr>
    </a:lvl7pPr>
    <a:lvl8pPr indent="1600200">
      <a:defRPr sz="1200">
        <a:latin typeface="+mj-lt"/>
        <a:ea typeface="+mj-ea"/>
        <a:cs typeface="+mj-cs"/>
      </a:defRPr>
    </a:lvl8pPr>
    <a:lvl9pPr indent="1828800">
      <a:defRPr sz="1200">
        <a:latin typeface="+mj-lt"/>
        <a:ea typeface="+mj-ea"/>
        <a:cs typeface="+mj-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EF6C97D9-636F-86C0-77EC-7E001EE55B6B}"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C22973-2BD7-82FF-8DB2-8BCB6666AB2A}" type="slidenum">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C22973-2BD7-82FF-8DB2-8BCB6666AB2A}" type="slidenum">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C22973-2BD7-82FF-8DB2-8BCB6666AB2A}" type="slidenum">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C22973-2BD7-82FF-8DB2-8BCB6666AB2A}" type="slidenum">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C22973-2BD7-82FF-8DB2-8BCB6666AB2A}" type="slidenum">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212850" y="750888"/>
            <a:ext cx="5011738" cy="3757612"/>
          </a:xfrm>
        </p:spPr>
      </p:sp>
      <p:sp>
        <p:nvSpPr>
          <p:cNvPr id="3" name="Notizenplatzhalter 2"/>
          <p:cNvSpPr>
            <a:spLocks noGrp="1"/>
          </p:cNvSpPr>
          <p:nvPr>
            <p:ph type="body" idx="1"/>
          </p:nvPr>
        </p:nvSpPr>
        <p:spPr bwMode="auto"/>
        <p:txBody>
          <a:bodyPr/>
          <a:lstStyle/>
          <a:p>
            <a:pPr>
              <a:defRPr/>
            </a:pPr>
            <a:r>
              <a:rPr lang="de-DE"/>
              <a:t>A) Grundlagen der Bewertung von Schreiben</a:t>
            </a:r>
            <a:endParaRPr/>
          </a:p>
          <a:p>
            <a:pPr>
              <a:defRPr/>
            </a:pPr>
            <a:r>
              <a:rPr lang="de-DE"/>
              <a:t>B) Ausgangsbasis</a:t>
            </a:r>
            <a:br>
              <a:rPr lang="de-DE"/>
            </a:br>
            <a:r>
              <a:rPr lang="de-DE"/>
              <a:t>Entwicklungsprozess</a:t>
            </a:r>
            <a:endParaRPr/>
          </a:p>
          <a:p>
            <a:pPr>
              <a:defRPr/>
            </a:pPr>
            <a:r>
              <a:rPr lang="de-DE"/>
              <a:t>Neuerungen</a:t>
            </a:r>
            <a:endParaRPr/>
          </a:p>
          <a:p>
            <a:pPr>
              <a:defRPr/>
            </a:pPr>
            <a:r>
              <a:rPr lang="de-DE"/>
              <a:t>Bewertungskriterien</a:t>
            </a:r>
            <a:endParaRPr/>
          </a:p>
          <a:p>
            <a:pPr>
              <a:defRPr/>
            </a:pPr>
            <a:r>
              <a:rPr lang="de-DE"/>
              <a:t>Begleitmaterialien</a:t>
            </a:r>
            <a:endParaRPr/>
          </a:p>
          <a:p>
            <a:pPr>
              <a:defRPr/>
            </a:pPr>
            <a:r>
              <a:rPr lang="de-DE"/>
              <a:t>c) Praxisteil: schreiben – bewerten – auswerten (Google Statistik Tool)</a:t>
            </a:r>
            <a:endParaRPr/>
          </a:p>
          <a:p>
            <a:pPr>
              <a:defRPr/>
            </a:pPr>
            <a:r>
              <a:rPr lang="de-DE"/>
              <a:t>D) Gelegenheit zu Fragen und Gesprächen</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22</a:t>
            </a:fld>
            <a:endParaRPr/>
          </a:p>
        </p:txBody>
      </p:sp>
    </p:spTree>
    <p:extLst>
      <p:ext uri="{BB962C8B-B14F-4D97-AF65-F5344CB8AC3E}">
        <p14:creationId xmlns:p14="http://schemas.microsoft.com/office/powerpoint/2010/main" val="17108580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BA5DAEE-A04D-04C1-BD16-D18B11FCA160}" type="slidenum">
              <a:rPr/>
              <a:t>23</a:t>
            </a:fld>
            <a:endParaRPr/>
          </a:p>
        </p:txBody>
      </p:sp>
    </p:spTree>
    <p:extLst>
      <p:ext uri="{BB962C8B-B14F-4D97-AF65-F5344CB8AC3E}">
        <p14:creationId xmlns:p14="http://schemas.microsoft.com/office/powerpoint/2010/main" val="182173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BA5A1CB-5DBC-0EDA-9302-89362895F8BF}" type="slidenum">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682B7A-C53E-A7D0-3471-0DC0F90AE787}" type="slidenum">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1E03FA5-6BB1-9711-2D20-0A4B0F91C98A}" type="slidenum">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83062163-7298-247C-1F37-39CA1C43D4BB}" type="slidenum">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8682B7A-C53E-A7D0-3471-0DC0F90AE787}" type="slidenum">
              <a:r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1212850" y="750888"/>
            <a:ext cx="5011738" cy="3757612"/>
          </a:xfrm>
        </p:spPr>
      </p:sp>
      <p:sp>
        <p:nvSpPr>
          <p:cNvPr id="3" name="Notizenplatzhalter 2"/>
          <p:cNvSpPr>
            <a:spLocks noGrp="1"/>
          </p:cNvSpPr>
          <p:nvPr>
            <p:ph type="body" idx="1"/>
          </p:nvPr>
        </p:nvSpPr>
        <p:spPr bwMode="auto"/>
        <p:txBody>
          <a:bodyPr/>
          <a:lstStyle/>
          <a:p>
            <a:pPr>
              <a:defRPr/>
            </a:pPr>
            <a:r>
              <a:rPr lang="de-DE"/>
              <a:t>A) Grundlagen der Bewertung von Schreiben</a:t>
            </a:r>
            <a:endParaRPr/>
          </a:p>
          <a:p>
            <a:pPr>
              <a:defRPr/>
            </a:pPr>
            <a:r>
              <a:rPr lang="de-DE"/>
              <a:t>B) Ausgangsbasis</a:t>
            </a:r>
            <a:br>
              <a:rPr lang="de-DE"/>
            </a:br>
            <a:r>
              <a:rPr lang="de-DE"/>
              <a:t>Entwicklungsprozess</a:t>
            </a:r>
            <a:endParaRPr/>
          </a:p>
          <a:p>
            <a:pPr>
              <a:defRPr/>
            </a:pPr>
            <a:r>
              <a:rPr lang="de-DE"/>
              <a:t>Neuerungen</a:t>
            </a:r>
            <a:endParaRPr/>
          </a:p>
          <a:p>
            <a:pPr>
              <a:defRPr/>
            </a:pPr>
            <a:r>
              <a:rPr lang="de-DE"/>
              <a:t>Bewertungskriterien</a:t>
            </a:r>
            <a:endParaRPr/>
          </a:p>
          <a:p>
            <a:pPr>
              <a:defRPr/>
            </a:pPr>
            <a:r>
              <a:rPr lang="de-DE"/>
              <a:t>Begleitmaterialien</a:t>
            </a:r>
            <a:endParaRPr/>
          </a:p>
          <a:p>
            <a:pPr>
              <a:defRPr/>
            </a:pPr>
            <a:r>
              <a:rPr lang="de-DE"/>
              <a:t>c) Praxisteil: schreiben – bewerten – auswerten (Google Statistik Tool)</a:t>
            </a:r>
            <a:endParaRPr/>
          </a:p>
          <a:p>
            <a:pPr>
              <a:defRPr/>
            </a:pPr>
            <a:r>
              <a:rPr lang="de-DE"/>
              <a:t>D) Gelegenheit zu Fragen und Gesprächen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r>
              <a:rPr lang="de-DE" dirty="0" err="1"/>
              <a:t>WEitere</a:t>
            </a:r>
            <a:r>
              <a:rPr lang="de-DE" dirty="0"/>
              <a:t> Möglichkeiten Statt Lückentext - heute gern der Podcast - dies als wahrscheinliches Thema der Fachtagung ...am </a:t>
            </a:r>
            <a:endParaRPr dirty="0"/>
          </a:p>
        </p:txBody>
      </p:sp>
      <p:sp>
        <p:nvSpPr>
          <p:cNvPr id="4" name="Slide Number Placeholder 3"/>
          <p:cNvSpPr>
            <a:spLocks noGrp="1"/>
          </p:cNvSpPr>
          <p:nvPr>
            <p:ph type="sldNum" sz="quarter" idx="10"/>
          </p:nvPr>
        </p:nvSpPr>
        <p:spPr bwMode="auto"/>
        <p:txBody>
          <a:bodyPr/>
          <a:lstStyle/>
          <a:p>
            <a:pPr>
              <a:defRPr/>
            </a:pPr>
            <a:fld id="{17640613-AD52-96E2-47E8-3EDA4D6D9FE1}" type="slidenum">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1212850" y="750888"/>
            <a:ext cx="5011738" cy="3757612"/>
          </a:xfrm>
        </p:spPr>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17640613-AD52-96E2-47E8-3EDA4D6D9FE1}"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x" userDrawn="1">
  <p:cSld name="Abschnitts- überschrift">
    <p:spTree>
      <p:nvGrpSpPr>
        <p:cNvPr id="1" name=""/>
        <p:cNvGrpSpPr/>
        <p:nvPr/>
      </p:nvGrpSpPr>
      <p:grpSpPr bwMode="auto">
        <a:xfrm>
          <a:off x="0" y="0"/>
          <a:ext cx="0" cy="0"/>
          <a:chOff x="0" y="0"/>
          <a:chExt cx="0" cy="0"/>
        </a:xfrm>
      </p:grpSpPr>
      <p:sp>
        <p:nvSpPr>
          <p:cNvPr id="31" name="Titeltext"/>
          <p:cNvSpPr txBox="1">
            <a:spLocks noGrp="1"/>
          </p:cNvSpPr>
          <p:nvPr>
            <p:ph type="title"/>
          </p:nvPr>
        </p:nvSpPr>
        <p:spPr bwMode="auto">
          <a:xfrm>
            <a:off x="722312" y="4406900"/>
            <a:ext cx="7772401" cy="1362075"/>
          </a:xfrm>
          <a:prstGeom prst="rect">
            <a:avLst/>
          </a:prstGeom>
        </p:spPr>
        <p:txBody>
          <a:bodyPr>
            <a:normAutofit/>
          </a:bodyPr>
          <a:lstStyle>
            <a:lvl1pPr>
              <a:defRPr sz="4000" b="1" cap="all"/>
            </a:lvl1pPr>
          </a:lstStyle>
          <a:p>
            <a:pPr>
              <a:defRPr/>
            </a:pPr>
            <a:r>
              <a:t>Titeltext</a:t>
            </a:r>
          </a:p>
        </p:txBody>
      </p:sp>
      <p:sp>
        <p:nvSpPr>
          <p:cNvPr id="32" name="Textebene 1…"/>
          <p:cNvSpPr txBox="1">
            <a:spLocks noGrp="1"/>
          </p:cNvSpPr>
          <p:nvPr>
            <p:ph type="body" sz="quarter" idx="1"/>
          </p:nvPr>
        </p:nvSpPr>
        <p:spPr bwMode="auto">
          <a:xfrm>
            <a:off x="722312" y="2906713"/>
            <a:ext cx="7772401" cy="1500188"/>
          </a:xfrm>
          <a:prstGeom prst="rect">
            <a:avLst/>
          </a:prstGeom>
        </p:spPr>
        <p:txBody>
          <a:bodyPr anchor="b">
            <a:normAutofit/>
          </a:bodyPr>
          <a:lstStyle>
            <a:lvl1pPr marL="0" indent="0">
              <a:spcBef>
                <a:spcPts val="400"/>
              </a:spcBef>
              <a:buSzTx/>
              <a:buNone/>
              <a:defRPr sz="2000"/>
            </a:lvl1pPr>
            <a:lvl2pPr marL="0" indent="457200">
              <a:spcBef>
                <a:spcPts val="400"/>
              </a:spcBef>
              <a:buSzTx/>
              <a:buNone/>
              <a:defRPr sz="2000"/>
            </a:lvl2pPr>
            <a:lvl3pPr marL="0" indent="914400">
              <a:spcBef>
                <a:spcPts val="400"/>
              </a:spcBef>
              <a:buSzTx/>
              <a:buNone/>
              <a:defRPr sz="2000"/>
            </a:lvl3pPr>
            <a:lvl4pPr marL="0" indent="1371600">
              <a:spcBef>
                <a:spcPts val="400"/>
              </a:spcBef>
              <a:buSzTx/>
              <a:buNone/>
              <a:defRPr sz="2000"/>
            </a:lvl4pPr>
            <a:lvl5pPr marL="0" indent="1828800">
              <a:spcBef>
                <a:spcPts val="400"/>
              </a:spcBef>
              <a:buSzTx/>
              <a:buNone/>
              <a:defRPr sz="20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33" name="Foliennumm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tx" userDrawn="1">
  <p:cSld name="Zwei Inhalte">
    <p:spTree>
      <p:nvGrpSpPr>
        <p:cNvPr id="1" name=""/>
        <p:cNvGrpSpPr/>
        <p:nvPr/>
      </p:nvGrpSpPr>
      <p:grpSpPr bwMode="auto">
        <a:xfrm>
          <a:off x="0" y="0"/>
          <a:ext cx="0" cy="0"/>
          <a:chOff x="0" y="0"/>
          <a:chExt cx="0" cy="0"/>
        </a:xfrm>
      </p:grpSpPr>
      <p:sp>
        <p:nvSpPr>
          <p:cNvPr id="40" name="Titeltext"/>
          <p:cNvSpPr txBox="1">
            <a:spLocks noGrp="1"/>
          </p:cNvSpPr>
          <p:nvPr>
            <p:ph type="title"/>
          </p:nvPr>
        </p:nvSpPr>
        <p:spPr bwMode="auto">
          <a:xfrm>
            <a:off x="684212" y="1230312"/>
            <a:ext cx="8002588" cy="1143001"/>
          </a:xfrm>
          <a:prstGeom prst="rect">
            <a:avLst/>
          </a:prstGeom>
        </p:spPr>
        <p:txBody>
          <a:bodyPr>
            <a:normAutofit/>
          </a:bodyPr>
          <a:lstStyle/>
          <a:p>
            <a:pPr>
              <a:defRPr/>
            </a:pPr>
            <a:r>
              <a:t>Titeltext</a:t>
            </a:r>
          </a:p>
        </p:txBody>
      </p:sp>
      <p:sp>
        <p:nvSpPr>
          <p:cNvPr id="41" name="Textebene 1…"/>
          <p:cNvSpPr txBox="1">
            <a:spLocks noGrp="1"/>
          </p:cNvSpPr>
          <p:nvPr>
            <p:ph type="body" sz="half" idx="1"/>
          </p:nvPr>
        </p:nvSpPr>
        <p:spPr bwMode="auto">
          <a:xfrm>
            <a:off x="684212" y="2555875"/>
            <a:ext cx="3924301" cy="3825875"/>
          </a:xfrm>
          <a:prstGeom prst="rect">
            <a:avLst/>
          </a:prstGeom>
        </p:spPr>
        <p:txBody>
          <a:bodyPr>
            <a:normAutofit/>
          </a:bodyPr>
          <a:lstStyle>
            <a:lvl5pPr marL="2184400" indent="-355600"/>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42" name="Foliennumm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x" userDrawn="1">
  <p:cSld name="Leer">
    <p:spTree>
      <p:nvGrpSpPr>
        <p:cNvPr id="1" name=""/>
        <p:cNvGrpSpPr/>
        <p:nvPr/>
      </p:nvGrpSpPr>
      <p:grpSpPr bwMode="auto">
        <a:xfrm>
          <a:off x="0" y="0"/>
          <a:ext cx="0" cy="0"/>
          <a:chOff x="0" y="0"/>
          <a:chExt cx="0" cy="0"/>
        </a:xfrm>
      </p:grpSpPr>
      <p:sp>
        <p:nvSpPr>
          <p:cNvPr id="49" name="Foliennumm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x" userDrawn="1">
  <p:cSld name="Inhalt mit Überschrift">
    <p:spTree>
      <p:nvGrpSpPr>
        <p:cNvPr id="1" name=""/>
        <p:cNvGrpSpPr/>
        <p:nvPr/>
      </p:nvGrpSpPr>
      <p:grpSpPr bwMode="auto">
        <a:xfrm>
          <a:off x="0" y="0"/>
          <a:ext cx="0" cy="0"/>
          <a:chOff x="0" y="0"/>
          <a:chExt cx="0" cy="0"/>
        </a:xfrm>
      </p:grpSpPr>
      <p:sp>
        <p:nvSpPr>
          <p:cNvPr id="56" name="Titeltext"/>
          <p:cNvSpPr txBox="1">
            <a:spLocks noGrp="1"/>
          </p:cNvSpPr>
          <p:nvPr>
            <p:ph type="title"/>
          </p:nvPr>
        </p:nvSpPr>
        <p:spPr bwMode="auto">
          <a:xfrm>
            <a:off x="457200" y="1055633"/>
            <a:ext cx="3008314" cy="1162051"/>
          </a:xfrm>
          <a:prstGeom prst="rect">
            <a:avLst/>
          </a:prstGeom>
        </p:spPr>
        <p:txBody>
          <a:bodyPr anchor="b">
            <a:normAutofit/>
          </a:bodyPr>
          <a:lstStyle>
            <a:lvl1pPr>
              <a:defRPr sz="2000" b="1"/>
            </a:lvl1pPr>
          </a:lstStyle>
          <a:p>
            <a:pPr>
              <a:defRPr/>
            </a:pPr>
            <a:r>
              <a:t>Titeltext</a:t>
            </a:r>
          </a:p>
        </p:txBody>
      </p:sp>
      <p:sp>
        <p:nvSpPr>
          <p:cNvPr id="57" name="Textebene 1…"/>
          <p:cNvSpPr txBox="1">
            <a:spLocks noGrp="1"/>
          </p:cNvSpPr>
          <p:nvPr>
            <p:ph type="body" idx="1"/>
          </p:nvPr>
        </p:nvSpPr>
        <p:spPr bwMode="auto">
          <a:xfrm>
            <a:off x="3575050" y="1055633"/>
            <a:ext cx="5111750" cy="5070531"/>
          </a:xfrm>
          <a:prstGeom prst="rect">
            <a:avLst/>
          </a:prstGeom>
        </p:spPr>
        <p:txBody>
          <a:bodyPr>
            <a:normAutofit/>
          </a:bodyPr>
          <a:lstStyle>
            <a:lvl1pPr>
              <a:spcBef>
                <a:spcPts val="700"/>
              </a:spcBef>
              <a:defRPr sz="3200"/>
            </a:lvl1pPr>
            <a:lvl2pPr marL="783771" indent="-326571">
              <a:spcBef>
                <a:spcPts val="700"/>
              </a:spcBef>
              <a:defRPr sz="3200"/>
            </a:lvl2pPr>
            <a:lvl3pPr marL="1219200" indent="-304800">
              <a:spcBef>
                <a:spcPts val="700"/>
              </a:spcBef>
              <a:defRPr sz="3200"/>
            </a:lvl3pPr>
            <a:lvl4pPr marL="1737360" indent="-365760">
              <a:spcBef>
                <a:spcPts val="700"/>
              </a:spcBef>
              <a:defRPr sz="3200"/>
            </a:lvl4pPr>
            <a:lvl5pPr marL="2194560" indent="-365760">
              <a:spcBef>
                <a:spcPts val="700"/>
              </a:spcBef>
              <a:defRPr sz="32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8" name="Textplatzhalter 3"/>
          <p:cNvSpPr>
            <a:spLocks noGrp="1"/>
          </p:cNvSpPr>
          <p:nvPr>
            <p:ph type="body" sz="quarter" idx="13"/>
          </p:nvPr>
        </p:nvSpPr>
        <p:spPr bwMode="auto">
          <a:xfrm>
            <a:off x="457199" y="2217683"/>
            <a:ext cx="3008315" cy="3908481"/>
          </a:xfrm>
          <a:prstGeom prst="rect">
            <a:avLst/>
          </a:prstGeom>
        </p:spPr>
        <p:txBody>
          <a:bodyPr>
            <a:normAutofit/>
          </a:bodyPr>
          <a:lstStyle/>
          <a:p>
            <a:pPr marL="0" indent="0">
              <a:spcBef>
                <a:spcPts val="300"/>
              </a:spcBef>
              <a:buSzTx/>
              <a:buNone/>
              <a:defRPr sz="1400"/>
            </a:pPr>
            <a:endParaRPr/>
          </a:p>
        </p:txBody>
      </p:sp>
      <p:sp>
        <p:nvSpPr>
          <p:cNvPr id="59" name="Foliennumm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x" userDrawn="1">
  <p:cSld name="Bild mit Überschrift">
    <p:spTree>
      <p:nvGrpSpPr>
        <p:cNvPr id="1" name=""/>
        <p:cNvGrpSpPr/>
        <p:nvPr/>
      </p:nvGrpSpPr>
      <p:grpSpPr bwMode="auto">
        <a:xfrm>
          <a:off x="0" y="0"/>
          <a:ext cx="0" cy="0"/>
          <a:chOff x="0" y="0"/>
          <a:chExt cx="0" cy="0"/>
        </a:xfrm>
      </p:grpSpPr>
      <p:sp>
        <p:nvSpPr>
          <p:cNvPr id="66" name="Titeltext"/>
          <p:cNvSpPr txBox="1">
            <a:spLocks noGrp="1"/>
          </p:cNvSpPr>
          <p:nvPr>
            <p:ph type="title"/>
          </p:nvPr>
        </p:nvSpPr>
        <p:spPr bwMode="auto">
          <a:xfrm>
            <a:off x="1792288" y="4800600"/>
            <a:ext cx="5486401" cy="566738"/>
          </a:xfrm>
          <a:prstGeom prst="rect">
            <a:avLst/>
          </a:prstGeom>
        </p:spPr>
        <p:txBody>
          <a:bodyPr anchor="b">
            <a:normAutofit/>
          </a:bodyPr>
          <a:lstStyle>
            <a:lvl1pPr>
              <a:defRPr sz="2000" b="1"/>
            </a:lvl1pPr>
          </a:lstStyle>
          <a:p>
            <a:pPr>
              <a:defRPr/>
            </a:pPr>
            <a:r>
              <a:t>Titeltext</a:t>
            </a:r>
          </a:p>
        </p:txBody>
      </p:sp>
      <p:sp>
        <p:nvSpPr>
          <p:cNvPr id="67" name="Bildplatzhalter 2"/>
          <p:cNvSpPr>
            <a:spLocks noGrp="1"/>
          </p:cNvSpPr>
          <p:nvPr>
            <p:ph type="pic" sz="half" idx="13"/>
          </p:nvPr>
        </p:nvSpPr>
        <p:spPr bwMode="auto">
          <a:xfrm>
            <a:off x="1792288" y="935421"/>
            <a:ext cx="5486401" cy="3792155"/>
          </a:xfrm>
          <a:prstGeom prst="rect">
            <a:avLst/>
          </a:prstGeom>
        </p:spPr>
        <p:txBody>
          <a:bodyPr lIns="91439" rIns="91439"/>
          <a:lstStyle/>
          <a:p>
            <a:pPr>
              <a:defRPr/>
            </a:pPr>
            <a:endParaRPr/>
          </a:p>
        </p:txBody>
      </p:sp>
      <p:sp>
        <p:nvSpPr>
          <p:cNvPr id="68" name="Textebene 1…"/>
          <p:cNvSpPr txBox="1">
            <a:spLocks noGrp="1"/>
          </p:cNvSpPr>
          <p:nvPr>
            <p:ph type="body" sz="quarter" idx="1"/>
          </p:nvPr>
        </p:nvSpPr>
        <p:spPr bwMode="auto">
          <a:xfrm>
            <a:off x="1792288" y="5367337"/>
            <a:ext cx="5486401" cy="804863"/>
          </a:xfrm>
          <a:prstGeom prst="rect">
            <a:avLst/>
          </a:prstGeom>
        </p:spPr>
        <p:txBody>
          <a:bodyPr>
            <a:normAutofit/>
          </a:bodyPr>
          <a:lstStyle>
            <a:lvl1pPr marL="0" indent="0">
              <a:spcBef>
                <a:spcPts val="300"/>
              </a:spcBef>
              <a:buSzTx/>
              <a:buNone/>
              <a:defRPr sz="1400"/>
            </a:lvl1pPr>
            <a:lvl2pPr marL="0" indent="457200">
              <a:spcBef>
                <a:spcPts val="300"/>
              </a:spcBef>
              <a:buSzTx/>
              <a:buNone/>
              <a:defRPr sz="1400"/>
            </a:lvl2pPr>
            <a:lvl3pPr marL="0" indent="914400">
              <a:spcBef>
                <a:spcPts val="300"/>
              </a:spcBef>
              <a:buSzTx/>
              <a:buNone/>
              <a:defRPr sz="1400"/>
            </a:lvl3pPr>
            <a:lvl4pPr marL="0" indent="1371600">
              <a:spcBef>
                <a:spcPts val="300"/>
              </a:spcBef>
              <a:buSzTx/>
              <a:buNone/>
              <a:defRPr sz="1400"/>
            </a:lvl4pPr>
            <a:lvl5pPr marL="0" indent="1828800">
              <a:spcBef>
                <a:spcPts val="300"/>
              </a:spcBef>
              <a:buSzTx/>
              <a:buNone/>
              <a:defRPr sz="1400"/>
            </a:lvl5pPr>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69" name="Foliennummer"/>
          <p:cNvSpPr txBox="1">
            <a:spLocks noGrp="1"/>
          </p:cNvSpPr>
          <p:nvPr>
            <p:ph type="sldNum" sz="quarter" idx="2"/>
          </p:nvPr>
        </p:nvSpPr>
        <p:spPr bwMode="auto">
          <a:prstGeom prst="rect">
            <a:avLst/>
          </a:prstGeom>
        </p:spPr>
        <p:txBody>
          <a:bodyPr/>
          <a:lstStyle/>
          <a:p>
            <a:pPr>
              <a:defRPr/>
            </a:pPr>
            <a:fld id="{86CB4B4D-7CA3-9044-876B-883B54F8677D}" type="slidenum">
              <a:r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bwMode="auto">
        <a:xfrm>
          <a:off x="0" y="0"/>
          <a:ext cx="0" cy="0"/>
          <a:chOff x="0" y="0"/>
          <a:chExt cx="0" cy="0"/>
        </a:xfrm>
      </p:grpSpPr>
      <p:pic>
        <p:nvPicPr>
          <p:cNvPr id="2" name="Grafik 1" descr="Grafik 1"/>
          <p:cNvPicPr>
            <a:picLocks noChangeAspect="1"/>
          </p:cNvPicPr>
          <p:nvPr/>
        </p:nvPicPr>
        <p:blipFill>
          <a:blip r:embed="rId7"/>
          <a:stretch/>
        </p:blipFill>
        <p:spPr bwMode="auto">
          <a:xfrm>
            <a:off x="0" y="0"/>
            <a:ext cx="9144000" cy="6858000"/>
          </a:xfrm>
          <a:prstGeom prst="rect">
            <a:avLst/>
          </a:prstGeom>
          <a:ln w="12700">
            <a:miter lim="400000"/>
          </a:ln>
        </p:spPr>
      </p:pic>
      <p:sp>
        <p:nvSpPr>
          <p:cNvPr id="3" name="Titeltext"/>
          <p:cNvSpPr txBox="1">
            <a:spLocks noGrp="1"/>
          </p:cNvSpPr>
          <p:nvPr>
            <p:ph type="title"/>
          </p:nvPr>
        </p:nvSpPr>
        <p:spPr bwMode="auto">
          <a:xfrm>
            <a:off x="457200" y="274637"/>
            <a:ext cx="8229600" cy="1325563"/>
          </a:xfrm>
          <a:prstGeom prst="rect">
            <a:avLst/>
          </a:prstGeom>
          <a:ln w="12700">
            <a:miter lim="400000"/>
          </a:ln>
        </p:spPr>
        <p:txBody>
          <a:bodyPr lIns="45719" rIns="45719"/>
          <a:lstStyle/>
          <a:p>
            <a:pPr>
              <a:defRPr/>
            </a:pPr>
            <a:r>
              <a:t>Titeltext</a:t>
            </a:r>
          </a:p>
        </p:txBody>
      </p:sp>
      <p:sp>
        <p:nvSpPr>
          <p:cNvPr id="4" name="Textebene 1…"/>
          <p:cNvSpPr txBox="1">
            <a:spLocks noGrp="1"/>
          </p:cNvSpPr>
          <p:nvPr>
            <p:ph type="body" idx="1"/>
          </p:nvPr>
        </p:nvSpPr>
        <p:spPr bwMode="auto">
          <a:xfrm>
            <a:off x="457200" y="1600200"/>
            <a:ext cx="8229600" cy="5257800"/>
          </a:xfrm>
          <a:prstGeom prst="rect">
            <a:avLst/>
          </a:prstGeom>
          <a:ln w="12700">
            <a:miter lim="400000"/>
          </a:ln>
        </p:spPr>
        <p:txBody>
          <a:bodyPr lIns="45719" rIns="45719"/>
          <a:lstStyle/>
          <a:p>
            <a:pPr>
              <a:defRPr/>
            </a:pPr>
            <a:r>
              <a:t>Textebene 1</a:t>
            </a:r>
          </a:p>
          <a:p>
            <a:pPr lvl="1">
              <a:defRPr/>
            </a:pPr>
            <a:r>
              <a:t>Textebene 2</a:t>
            </a:r>
          </a:p>
          <a:p>
            <a:pPr lvl="2">
              <a:defRPr/>
            </a:pPr>
            <a:r>
              <a:t>Textebene 3</a:t>
            </a:r>
          </a:p>
          <a:p>
            <a:pPr lvl="3">
              <a:defRPr/>
            </a:pPr>
            <a:r>
              <a:t>Textebene 4</a:t>
            </a:r>
          </a:p>
          <a:p>
            <a:pPr lvl="4">
              <a:defRPr/>
            </a:pPr>
            <a:r>
              <a:t>Textebene 5</a:t>
            </a:r>
          </a:p>
        </p:txBody>
      </p:sp>
      <p:sp>
        <p:nvSpPr>
          <p:cNvPr id="5" name="Foliennummer"/>
          <p:cNvSpPr txBox="1">
            <a:spLocks noGrp="1"/>
          </p:cNvSpPr>
          <p:nvPr>
            <p:ph type="sldNum" sz="quarter" idx="2"/>
          </p:nvPr>
        </p:nvSpPr>
        <p:spPr bwMode="auto">
          <a:xfrm>
            <a:off x="8332778" y="6553200"/>
            <a:ext cx="330210" cy="307340"/>
          </a:xfrm>
          <a:prstGeom prst="rect">
            <a:avLst/>
          </a:prstGeom>
          <a:ln w="12700">
            <a:miter lim="400000"/>
          </a:ln>
        </p:spPr>
        <p:txBody>
          <a:bodyPr wrap="none" lIns="45719" rIns="45719">
            <a:spAutoFit/>
          </a:bodyPr>
          <a:lstStyle>
            <a:lvl1pPr algn="r">
              <a:defRPr sz="1400">
                <a:latin typeface="Verdana"/>
                <a:ea typeface="Verdana"/>
                <a:cs typeface="Verdana"/>
              </a:defRPr>
            </a:lvl1pPr>
          </a:lstStyle>
          <a:p>
            <a:pPr>
              <a:defRPr/>
            </a:pPr>
            <a:fld id="{86CB4B4D-7CA3-9044-876B-883B54F8677D}"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1pPr>
      <a:lvl2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2pPr>
      <a:lvl3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3pPr>
      <a:lvl4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4pPr>
      <a:lvl5pPr marL="0" marR="0" indent="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5pPr>
      <a:lvl6pPr marL="0" marR="0" indent="4572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6pPr>
      <a:lvl7pPr marL="0" marR="0" indent="9144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7pPr>
      <a:lvl8pPr marL="0" marR="0" indent="13716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8pPr>
      <a:lvl9pPr marL="0" marR="0" indent="1828800" algn="l" defTabSz="914400">
        <a:lnSpc>
          <a:spcPct val="100000"/>
        </a:lnSpc>
        <a:spcBef>
          <a:spcPts val="0"/>
        </a:spcBef>
        <a:spcAft>
          <a:spcPts val="0"/>
        </a:spcAft>
        <a:buClrTx/>
        <a:buSzTx/>
        <a:buFontTx/>
        <a:buNone/>
        <a:defRPr sz="3200" b="0" i="0" u="none" strike="noStrike" cap="none" spc="0">
          <a:ln>
            <a:noFill/>
          </a:ln>
          <a:solidFill>
            <a:srgbClr val="333333"/>
          </a:solidFill>
          <a:latin typeface="+mj-lt"/>
          <a:ea typeface="+mj-ea"/>
          <a:cs typeface="+mj-cs"/>
        </a:defRPr>
      </a:lvl9pPr>
    </p:titleStyle>
    <p:bodyStyle>
      <a:lvl1pPr marL="342900" marR="0" indent="-3429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1pPr>
      <a:lvl2pPr marL="790575" marR="0" indent="-333375"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2pPr>
      <a:lvl3pPr marL="1234439" marR="0" indent="-320039"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3pPr>
      <a:lvl4pPr marL="1727199" marR="0" indent="-35560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4pPr>
      <a:lvl5pPr marL="22288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5pPr>
      <a:lvl6pPr marL="26860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6pPr>
      <a:lvl7pPr marL="31432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7pPr>
      <a:lvl8pPr marL="36004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8pPr>
      <a:lvl9pPr marL="4057650" marR="0" indent="-400050" algn="l" defTabSz="914400">
        <a:lnSpc>
          <a:spcPct val="100000"/>
        </a:lnSpc>
        <a:spcBef>
          <a:spcPts val="600"/>
        </a:spcBef>
        <a:spcAft>
          <a:spcPts val="0"/>
        </a:spcAft>
        <a:buClrTx/>
        <a:buSzPct val="65000"/>
        <a:buFontTx/>
        <a:buChar char="◆"/>
        <a:defRPr sz="2800" b="0" i="0" u="none" strike="noStrike" cap="none" spc="0">
          <a:ln>
            <a:noFill/>
          </a:ln>
          <a:solidFill>
            <a:srgbClr val="000000"/>
          </a:solidFill>
          <a:latin typeface="+mj-lt"/>
          <a:ea typeface="+mj-ea"/>
          <a:cs typeface="+mj-cs"/>
        </a:defRPr>
      </a:lvl9pPr>
    </p:bodyStyle>
    <p:otherStyle>
      <a:lvl1pPr marL="0" marR="0" indent="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1pPr>
      <a:lvl2pPr marL="0" marR="0" indent="457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2pPr>
      <a:lvl3pPr marL="0" marR="0" indent="914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3pPr>
      <a:lvl4pPr marL="0" marR="0" indent="1371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4pPr>
      <a:lvl5pPr marL="0" marR="0" indent="18288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5pPr>
      <a:lvl6pPr marL="0" marR="0" indent="22860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6pPr>
      <a:lvl7pPr marL="0" marR="0" indent="27432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7pPr>
      <a:lvl8pPr marL="0" marR="0" indent="32004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8pPr>
      <a:lvl9pPr marL="0" marR="0" indent="3657600" algn="r" defTabSz="914400">
        <a:lnSpc>
          <a:spcPct val="100000"/>
        </a:lnSpc>
        <a:spcBef>
          <a:spcPts val="0"/>
        </a:spcBef>
        <a:spcAft>
          <a:spcPts val="0"/>
        </a:spcAft>
        <a:buClrTx/>
        <a:buSzTx/>
        <a:buFontTx/>
        <a:buNone/>
        <a:defRPr sz="1400" b="0" i="0" u="none" strike="noStrike" cap="none" spc="0">
          <a:ln>
            <a:noFill/>
          </a:ln>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hyperlink" Target="https://www.artyfactory.com/portraits/pop-art-portraits/pop-art-portrait-lessons.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s://theresanaiforthat.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27" name="Picture 3"/>
          <p:cNvPicPr>
            <a:picLocks noChangeAspect="1" noChangeArrowheads="1"/>
          </p:cNvPicPr>
          <p:nvPr/>
        </p:nvPicPr>
        <p:blipFill>
          <a:blip r:embed="rId3"/>
          <a:stretch/>
        </p:blipFill>
        <p:spPr bwMode="auto">
          <a:xfrm>
            <a:off x="4025750" y="4365104"/>
            <a:ext cx="1338337" cy="1478254"/>
          </a:xfrm>
          <a:prstGeom prst="rect">
            <a:avLst/>
          </a:prstGeom>
          <a:noFill/>
          <a:ln>
            <a:noFill/>
          </a:ln>
          <a:effectLst/>
        </p:spPr>
      </p:pic>
      <p:sp>
        <p:nvSpPr>
          <p:cNvPr id="6" name="Textfeld 5"/>
          <p:cNvSpPr txBox="1"/>
          <p:nvPr/>
        </p:nvSpPr>
        <p:spPr bwMode="auto">
          <a:xfrm>
            <a:off x="971598" y="1484784"/>
            <a:ext cx="7493511" cy="100619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R="0" algn="ctr" defTabSz="914400">
              <a:lnSpc>
                <a:spcPct val="100000"/>
              </a:lnSpc>
              <a:spcBef>
                <a:spcPts val="0"/>
              </a:spcBef>
              <a:spcAft>
                <a:spcPts val="0"/>
              </a:spcAft>
              <a:buClrTx/>
              <a:buSzTx/>
              <a:defRPr/>
            </a:pPr>
            <a:r>
              <a:rPr lang="de-DE" sz="3200">
                <a:solidFill>
                  <a:srgbClr val="339966"/>
                </a:solidFill>
              </a:rPr>
              <a:t>Hands on CLIL </a:t>
            </a:r>
            <a:endParaRPr/>
          </a:p>
          <a:p>
            <a:pPr marR="0" algn="ctr" defTabSz="914400">
              <a:lnSpc>
                <a:spcPct val="100000"/>
              </a:lnSpc>
              <a:spcBef>
                <a:spcPts val="0"/>
              </a:spcBef>
              <a:spcAft>
                <a:spcPts val="0"/>
              </a:spcAft>
              <a:buClrTx/>
              <a:buSzTx/>
              <a:defRPr/>
            </a:pPr>
            <a:r>
              <a:rPr lang="de-DE" sz="1400">
                <a:solidFill>
                  <a:srgbClr val="339966"/>
                </a:solidFill>
              </a:rPr>
              <a:t>Realschule Bayern</a:t>
            </a:r>
            <a:endParaRPr/>
          </a:p>
          <a:p>
            <a:pPr marR="0" algn="ctr" defTabSz="914400">
              <a:lnSpc>
                <a:spcPct val="100000"/>
              </a:lnSpc>
              <a:spcBef>
                <a:spcPts val="0"/>
              </a:spcBef>
              <a:spcAft>
                <a:spcPts val="0"/>
              </a:spcAft>
              <a:buClrTx/>
              <a:buSzTx/>
              <a:defRPr/>
            </a:pPr>
            <a:r>
              <a:rPr lang="de-DE" sz="1400">
                <a:solidFill>
                  <a:srgbClr val="339966"/>
                </a:solidFill>
              </a:rPr>
              <a:t>29. Januar 2025 – Miriam Puireux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549441" y="2162881"/>
            <a:ext cx="7917369" cy="4267200"/>
          </a:xfrm>
        </p:spPr>
        <p:txBody>
          <a:bodyPr>
            <a:normAutofit/>
          </a:bodyPr>
          <a:lstStyle/>
          <a:p>
            <a:pPr marL="285750" indent="-285750">
              <a:buFont typeface="Wingdings"/>
              <a:buChar char="à"/>
              <a:defRPr sz="2400" b="1"/>
            </a:pPr>
            <a:r>
              <a:rPr lang="de-DE" sz="2000">
                <a:latin typeface="Calibri"/>
                <a:cs typeface="Calibri"/>
              </a:rPr>
              <a:t>Format A4 – A3</a:t>
            </a:r>
            <a:endParaRPr/>
          </a:p>
          <a:p>
            <a:pPr marL="285750" indent="-285750">
              <a:buFont typeface="Wingdings"/>
              <a:buChar char="à"/>
              <a:defRPr sz="2400" b="1"/>
            </a:pPr>
            <a:r>
              <a:rPr lang="de-DE" sz="2000">
                <a:latin typeface="Calibri"/>
                <a:cs typeface="Calibri"/>
              </a:rPr>
              <a:t>Malmittel: kombiniert (Filzer, Holzstifte, Fineliner, Wasserfarben für den Hintergrund, Tusche…)</a:t>
            </a:r>
            <a:endParaRPr/>
          </a:p>
          <a:p>
            <a:pPr marL="0" indent="0">
              <a:buNone/>
              <a:defRPr sz="2400" b="1"/>
            </a:pPr>
            <a:endParaRPr lang="de-DE" sz="2000">
              <a:latin typeface="Calibri"/>
              <a:cs typeface="Calibri"/>
            </a:endParaRPr>
          </a:p>
          <a:p>
            <a:pPr marL="285750" indent="-285750">
              <a:buFont typeface="Wingdings"/>
              <a:buChar char="à"/>
              <a:defRPr sz="2400" b="1"/>
            </a:pPr>
            <a:r>
              <a:rPr lang="de-DE" sz="2000">
                <a:latin typeface="Calibri"/>
                <a:cs typeface="Calibri"/>
              </a:rPr>
              <a:t>Mögliche Themen: „me and my friends“ – „a day at the beach“ – “playing is fun“</a:t>
            </a:r>
            <a:endParaRPr/>
          </a:p>
          <a:p>
            <a:pPr marL="0" indent="0">
              <a:buNone/>
              <a:defRPr sz="2400" b="1"/>
            </a:pPr>
            <a:endParaRPr lang="de-DE" sz="2000">
              <a:latin typeface="Calibri"/>
              <a:cs typeface="Calibri"/>
            </a:endParaRPr>
          </a:p>
          <a:p>
            <a:pPr marL="285750" indent="-285750">
              <a:buFont typeface="Wingdings"/>
              <a:buChar char="à"/>
              <a:defRPr sz="2400" b="1"/>
            </a:pPr>
            <a:r>
              <a:rPr lang="de-DE" sz="2000" u="sng">
                <a:latin typeface="Calibri"/>
                <a:cs typeface="Calibri"/>
              </a:rPr>
              <a:t>Vorgehensweise</a:t>
            </a:r>
            <a:r>
              <a:rPr lang="de-DE" sz="2000">
                <a:latin typeface="Calibri"/>
                <a:cs typeface="Calibri"/>
              </a:rPr>
              <a:t>: lasierend den Hintergrund mit Wasserfarbe gestalten</a:t>
            </a:r>
            <a:endParaRPr/>
          </a:p>
          <a:p>
            <a:pPr marL="285750" indent="-285750">
              <a:buFont typeface="Wingdings"/>
              <a:buChar char="à"/>
              <a:defRPr sz="2400" b="1"/>
            </a:pPr>
            <a:r>
              <a:rPr lang="de-DE" sz="2000">
                <a:latin typeface="Calibri"/>
                <a:cs typeface="Calibri"/>
              </a:rPr>
              <a:t>während des Trocknens:  überlegen/üben von Bildaufbau/Figuren etc. evtl. typische Features nochmals ansprechen </a:t>
            </a:r>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a:p>
            <a:pPr marL="285750" indent="-285750">
              <a:buFont typeface="Wingdings"/>
              <a:buChar char="à"/>
              <a:defRPr sz="2400" b="1"/>
            </a:pPr>
            <a:endParaRPr lang="de-DE" sz="2000">
              <a:latin typeface="Calibri"/>
              <a:cs typeface="Calibri"/>
            </a:endParaRPr>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2" name="Textfeld 2"/>
          <p:cNvSpPr txBox="1"/>
          <p:nvPr/>
        </p:nvSpPr>
        <p:spPr bwMode="auto">
          <a:xfrm>
            <a:off x="611560" y="1149317"/>
            <a:ext cx="7200800" cy="956929"/>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a:latin typeface="Arial Narrow"/>
              </a:rPr>
              <a:t>Teaser – bilinguale Schnupperstunde in der 6. Jahrgangsstufe</a:t>
            </a:r>
            <a:endParaRPr lang="de-DE" sz="1700"/>
          </a:p>
          <a:p>
            <a:pPr>
              <a:lnSpc>
                <a:spcPct val="150000"/>
              </a:lnSpc>
              <a:defRPr sz="2400" b="1"/>
            </a:pPr>
            <a:r>
              <a:rPr lang="de-DE" sz="2000" b="1">
                <a:latin typeface="Arial Narrow"/>
              </a:rPr>
              <a:t>      1.4  praktischer Teil – paint like MIRó </a:t>
            </a:r>
            <a:r>
              <a:rPr lang="de-DE" sz="1600"/>
              <a:t> </a:t>
            </a:r>
            <a:endParaRPr/>
          </a:p>
        </p:txBody>
      </p:sp>
      <p:sp>
        <p:nvSpPr>
          <p:cNvPr id="4"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488059" y="2518622"/>
            <a:ext cx="7917369" cy="4006722"/>
          </a:xfrm>
        </p:spPr>
        <p:txBody>
          <a:bodyPr>
            <a:normAutofit/>
          </a:bodyPr>
          <a:lstStyle/>
          <a:p>
            <a:pPr marL="285750" indent="-285750">
              <a:buFont typeface="Wingdings"/>
              <a:buChar char="à"/>
              <a:defRPr sz="2400" b="1"/>
            </a:pPr>
            <a:r>
              <a:rPr lang="de-DE" sz="2000" dirty="0">
                <a:latin typeface="Calibri"/>
                <a:cs typeface="Calibri"/>
              </a:rPr>
              <a:t>Mögliche andere Künstler statt Miró?        (Bilder von Kandinsky) </a:t>
            </a:r>
            <a:endParaRPr dirty="0"/>
          </a:p>
          <a:p>
            <a:pPr marL="285750" indent="-285750">
              <a:buFont typeface="Wingdings"/>
              <a:buChar char="à"/>
              <a:defRPr sz="2400" b="1"/>
            </a:pPr>
            <a:endParaRPr lang="de-DE" sz="2000" dirty="0">
              <a:latin typeface="Calibri"/>
              <a:cs typeface="Calibri"/>
            </a:endParaRPr>
          </a:p>
          <a:p>
            <a:pPr marL="0" indent="0">
              <a:buNone/>
              <a:defRPr sz="2400" b="1"/>
            </a:pPr>
            <a:endParaRPr lang="de-DE" sz="2000" dirty="0">
              <a:latin typeface="Calibri"/>
              <a:cs typeface="Calibri"/>
            </a:endParaRPr>
          </a:p>
          <a:p>
            <a:pPr marL="0" indent="0">
              <a:buNone/>
              <a:defRPr sz="2400" b="1"/>
            </a:pPr>
            <a:endParaRPr lang="de-DE" sz="2000" dirty="0">
              <a:latin typeface="Calibri"/>
              <a:cs typeface="Calibri"/>
            </a:endParaRPr>
          </a:p>
          <a:p>
            <a:pPr marL="285750" indent="-285750">
              <a:buFont typeface="Wingdings"/>
              <a:buChar char="à"/>
              <a:defRPr sz="2400" b="1"/>
            </a:pPr>
            <a:r>
              <a:rPr lang="de-DE" sz="2000" dirty="0">
                <a:latin typeface="Calibri"/>
                <a:cs typeface="Calibri"/>
              </a:rPr>
              <a:t>Wo sehen Sie Schwierigkeiten?</a:t>
            </a:r>
            <a:endParaRPr dirty="0"/>
          </a:p>
          <a:p>
            <a:pPr marL="285750" indent="-285750">
              <a:buFont typeface="Wingdings"/>
              <a:buChar char="à"/>
              <a:defRPr sz="2400" b="1"/>
            </a:pPr>
            <a:r>
              <a:rPr lang="de-DE" sz="2000" dirty="0">
                <a:latin typeface="Calibri"/>
                <a:cs typeface="Calibri"/>
              </a:rPr>
              <a:t>Wann / Wie  könnte eine „</a:t>
            </a:r>
            <a:r>
              <a:rPr lang="de-DE" sz="2000" dirty="0" err="1">
                <a:latin typeface="Calibri"/>
                <a:cs typeface="Calibri"/>
              </a:rPr>
              <a:t>TeaserStunde</a:t>
            </a:r>
            <a:r>
              <a:rPr lang="de-DE" sz="2000" dirty="0">
                <a:latin typeface="Calibri"/>
                <a:cs typeface="Calibri"/>
              </a:rPr>
              <a:t>“ organisiert werden? </a:t>
            </a:r>
            <a:endParaRPr dirty="0"/>
          </a:p>
          <a:p>
            <a:pPr marL="285750" indent="-285750">
              <a:buFont typeface="Wingdings"/>
              <a:buChar char="à"/>
              <a:defRPr sz="2400" b="1"/>
            </a:pPr>
            <a:r>
              <a:rPr lang="de-DE" sz="2000" dirty="0">
                <a:latin typeface="Calibri"/>
                <a:cs typeface="Calibri"/>
              </a:rPr>
              <a:t>Könnte diese Stunde auch als Teil des Vorkurses verwendet werden?</a:t>
            </a:r>
            <a:endParaRPr dirty="0"/>
          </a:p>
          <a:p>
            <a:pPr marL="285750" indent="-285750">
              <a:buFont typeface="Wingdings"/>
              <a:buChar char="à"/>
              <a:defRPr sz="2400" b="1"/>
            </a:pPr>
            <a:r>
              <a:rPr lang="de-DE" sz="2000" dirty="0">
                <a:latin typeface="Calibri"/>
                <a:cs typeface="Calibri"/>
              </a:rPr>
              <a:t>Wie könnte man weiter machen? </a:t>
            </a:r>
            <a:endParaRPr dirty="0"/>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0" indent="0">
              <a:buNone/>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2" name="Textfeld 2"/>
          <p:cNvSpPr txBox="1"/>
          <p:nvPr/>
        </p:nvSpPr>
        <p:spPr bwMode="auto">
          <a:xfrm>
            <a:off x="611560" y="1149317"/>
            <a:ext cx="7200800" cy="956929"/>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dirty="0">
                <a:latin typeface="Arial Narrow"/>
              </a:rPr>
              <a:t>Teaser – bilinguale Schnupperstunde in der 6. Jahrgangsstufe</a:t>
            </a:r>
            <a:endParaRPr lang="de-DE" sz="1700" dirty="0"/>
          </a:p>
          <a:p>
            <a:pPr>
              <a:lnSpc>
                <a:spcPct val="150000"/>
              </a:lnSpc>
              <a:defRPr sz="2400" b="1"/>
            </a:pPr>
            <a:r>
              <a:rPr lang="de-DE" sz="2000" b="1" dirty="0">
                <a:latin typeface="Arial Narrow"/>
              </a:rPr>
              <a:t>      1.5 REFLEKTION</a:t>
            </a:r>
            <a:endParaRPr lang="de-DE" sz="1600" dirty="0"/>
          </a:p>
        </p:txBody>
      </p:sp>
      <p:sp>
        <p:nvSpPr>
          <p:cNvPr id="4"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
        <p:nvSpPr>
          <p:cNvPr id="7" name="TextBox 6"/>
          <p:cNvSpPr txBox="1"/>
          <p:nvPr/>
        </p:nvSpPr>
        <p:spPr bwMode="auto">
          <a:xfrm>
            <a:off x="6670450" y="4048695"/>
            <a:ext cx="1584175" cy="21544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sz="800"/>
              <a:t>Bilder urheberrechtlich geschützt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4" name="Textfeld 8"/>
          <p:cNvSpPr txBox="1"/>
          <p:nvPr/>
        </p:nvSpPr>
        <p:spPr bwMode="auto">
          <a:xfrm>
            <a:off x="463424" y="905977"/>
            <a:ext cx="7590144" cy="5940088"/>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u="sng">
                <a:latin typeface="Arial Narrow"/>
              </a:rPr>
              <a:t>2. Hands on CLIL – Scaffolding und Einstiege für weitere Klassenstufen</a:t>
            </a:r>
            <a:endParaRPr lang="de-DE" sz="2000" b="1">
              <a:latin typeface="Arial Narrow"/>
            </a:endParaRPr>
          </a:p>
          <a:p>
            <a:pPr>
              <a:lnSpc>
                <a:spcPct val="150000"/>
              </a:lnSpc>
              <a:defRPr sz="2400" b="1"/>
            </a:pPr>
            <a:r>
              <a:rPr lang="de-DE" sz="2000" b="1">
                <a:latin typeface="Arial Narrow"/>
              </a:rPr>
              <a:t>2.1 </a:t>
            </a:r>
            <a:r>
              <a:rPr lang="de-DE" sz="2000">
                <a:latin typeface="Arial Narrow"/>
              </a:rPr>
              <a:t>Text zu Sprache: elevenlabs / naturalspeaker</a:t>
            </a:r>
          </a:p>
          <a:p>
            <a:pPr>
              <a:defRPr/>
            </a:pPr>
            <a:endParaRPr lang="de-DE" sz="2000" b="1">
              <a:latin typeface="Arial Narrow"/>
            </a:endParaRPr>
          </a:p>
          <a:p>
            <a:pPr>
              <a:defRPr/>
            </a:pPr>
            <a:r>
              <a:rPr lang="de-DE" sz="2000" b="1">
                <a:latin typeface="Calibri"/>
                <a:cs typeface="Calibri"/>
              </a:rPr>
              <a:t>Beispiel: Dictogloss „MIRO“</a:t>
            </a:r>
            <a:endParaRPr/>
          </a:p>
          <a:p>
            <a:pPr>
              <a:defRPr/>
            </a:pPr>
            <a:endParaRPr lang="de-DE" sz="2000" b="1">
              <a:latin typeface="Calibri"/>
              <a:cs typeface="Calibri"/>
            </a:endParaRPr>
          </a:p>
          <a:p>
            <a:pPr>
              <a:defRPr/>
            </a:pPr>
            <a:endParaRPr lang="de-DE" sz="2000" b="1">
              <a:latin typeface="Calibri"/>
              <a:cs typeface="Calibri"/>
            </a:endParaRPr>
          </a:p>
          <a:p>
            <a:pPr>
              <a:defRPr/>
            </a:pPr>
            <a:endParaRPr lang="de-DE" sz="2000" b="1">
              <a:latin typeface="Calibri"/>
              <a:cs typeface="Calibri"/>
            </a:endParaRPr>
          </a:p>
          <a:p>
            <a:pPr>
              <a:defRPr/>
            </a:pPr>
            <a:endParaRPr lang="de-DE" sz="2000" b="1">
              <a:latin typeface="Calibri"/>
              <a:cs typeface="Calibri"/>
            </a:endParaRPr>
          </a:p>
          <a:p>
            <a:pPr>
              <a:defRPr/>
            </a:pPr>
            <a:endParaRPr lang="de-DE" sz="2000" b="1">
              <a:latin typeface="Calibri"/>
              <a:cs typeface="Calibri"/>
            </a:endParaRPr>
          </a:p>
          <a:p>
            <a:pPr>
              <a:defRPr/>
            </a:pPr>
            <a:endParaRPr lang="de-DE" sz="2000" b="1">
              <a:latin typeface="Calibri"/>
              <a:cs typeface="Calibri"/>
            </a:endParaRPr>
          </a:p>
          <a:p>
            <a:pPr>
              <a:defRPr/>
            </a:pPr>
            <a:r>
              <a:rPr lang="de-DE" sz="2000" b="1">
                <a:latin typeface="Calibri"/>
                <a:cs typeface="Calibri"/>
              </a:rPr>
              <a:t>     Prompts </a:t>
            </a:r>
            <a:endParaRPr lang="de-DE" sz="2000">
              <a:latin typeface="Calibri"/>
              <a:cs typeface="Calibri"/>
            </a:endParaRPr>
          </a:p>
          <a:p>
            <a:pPr marL="342900" indent="-342900">
              <a:buFont typeface="Wingdings"/>
              <a:buChar char="à"/>
              <a:defRPr/>
            </a:pPr>
            <a:r>
              <a:rPr lang="de-DE" sz="2000">
                <a:latin typeface="Calibri"/>
                <a:cs typeface="Calibri"/>
              </a:rPr>
              <a:t>Where / When  was he born, did he die?</a:t>
            </a:r>
            <a:endParaRPr/>
          </a:p>
          <a:p>
            <a:pPr>
              <a:defRPr/>
            </a:pPr>
            <a:endParaRPr lang="de-DE" sz="2000">
              <a:latin typeface="Calibri"/>
              <a:cs typeface="Calibri"/>
            </a:endParaRPr>
          </a:p>
          <a:p>
            <a:pPr marL="342900" indent="-342900">
              <a:buFont typeface="Wingdings"/>
              <a:buChar char="à"/>
              <a:defRPr/>
            </a:pPr>
            <a:r>
              <a:rPr lang="de-DE" sz="2000">
                <a:latin typeface="Calibri"/>
                <a:cs typeface="Calibri"/>
              </a:rPr>
              <a:t>People / artists he met / knew?</a:t>
            </a:r>
            <a:endParaRPr/>
          </a:p>
          <a:p>
            <a:pPr marL="342900" indent="-342900">
              <a:buFont typeface="Wingdings"/>
              <a:buChar char="à"/>
              <a:defRPr/>
            </a:pPr>
            <a:endParaRPr lang="de-DE" sz="2000">
              <a:latin typeface="Calibri"/>
              <a:cs typeface="Calibri"/>
            </a:endParaRPr>
          </a:p>
          <a:p>
            <a:pPr marL="342900" indent="-342900">
              <a:buFont typeface="Wingdings"/>
              <a:buChar char="à"/>
              <a:defRPr/>
            </a:pPr>
            <a:r>
              <a:rPr lang="de-DE" sz="2000">
                <a:latin typeface="Calibri"/>
                <a:cs typeface="Calibri"/>
              </a:rPr>
              <a:t>Things he painted / did? </a:t>
            </a:r>
            <a:endParaRPr/>
          </a:p>
          <a:p>
            <a:pPr marL="342900" indent="-342900">
              <a:buFont typeface="Wingdings"/>
              <a:buChar char="à"/>
              <a:defRPr/>
            </a:pPr>
            <a:endParaRPr lang="de-DE" sz="2000">
              <a:latin typeface="Calibri"/>
              <a:cs typeface="Calibri"/>
            </a:endParaRPr>
          </a:p>
          <a:p>
            <a:pPr marL="342900" indent="-342900">
              <a:buFont typeface="Wingdings"/>
              <a:buChar char="à"/>
              <a:defRPr/>
            </a:pPr>
            <a:r>
              <a:rPr lang="de-DE" sz="2000">
                <a:latin typeface="Calibri"/>
                <a:cs typeface="Calibri"/>
              </a:rPr>
              <a:t>What kind of art did he make ? What does it look like?</a:t>
            </a:r>
            <a:endParaRPr/>
          </a:p>
        </p:txBody>
      </p:sp>
      <p:pic>
        <p:nvPicPr>
          <p:cNvPr id="7" name="Miro year 6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p:blipFill>
        <p:spPr bwMode="auto">
          <a:xfrm>
            <a:off x="1347763" y="2897548"/>
            <a:ext cx="812800" cy="812800"/>
          </a:xfrm>
          <a:prstGeom prst="rect">
            <a:avLst/>
          </a:prstGeom>
        </p:spPr>
      </p:pic>
      <p:sp>
        <p:nvSpPr>
          <p:cNvPr id="11" name="TextBox 10"/>
          <p:cNvSpPr txBox="1"/>
          <p:nvPr/>
        </p:nvSpPr>
        <p:spPr bwMode="auto">
          <a:xfrm>
            <a:off x="3997111" y="1965120"/>
            <a:ext cx="4572000" cy="2677656"/>
          </a:xfrm>
          <a:custGeom>
            <a:avLst/>
            <a:gdLst>
              <a:gd name="connsiteX0" fmla="*/ 0 w 4572000"/>
              <a:gd name="connsiteY0" fmla="*/ 0 h 2677656"/>
              <a:gd name="connsiteX1" fmla="*/ 525780 w 4572000"/>
              <a:gd name="connsiteY1" fmla="*/ 0 h 2677656"/>
              <a:gd name="connsiteX2" fmla="*/ 960120 w 4572000"/>
              <a:gd name="connsiteY2" fmla="*/ 0 h 2677656"/>
              <a:gd name="connsiteX3" fmla="*/ 1623060 w 4572000"/>
              <a:gd name="connsiteY3" fmla="*/ 0 h 2677656"/>
              <a:gd name="connsiteX4" fmla="*/ 2148840 w 4572000"/>
              <a:gd name="connsiteY4" fmla="*/ 0 h 2677656"/>
              <a:gd name="connsiteX5" fmla="*/ 2674620 w 4572000"/>
              <a:gd name="connsiteY5" fmla="*/ 0 h 2677656"/>
              <a:gd name="connsiteX6" fmla="*/ 3337560 w 4572000"/>
              <a:gd name="connsiteY6" fmla="*/ 0 h 2677656"/>
              <a:gd name="connsiteX7" fmla="*/ 3817620 w 4572000"/>
              <a:gd name="connsiteY7" fmla="*/ 0 h 2677656"/>
              <a:gd name="connsiteX8" fmla="*/ 4572000 w 4572000"/>
              <a:gd name="connsiteY8" fmla="*/ 0 h 2677656"/>
              <a:gd name="connsiteX9" fmla="*/ 4572000 w 4572000"/>
              <a:gd name="connsiteY9" fmla="*/ 589084 h 2677656"/>
              <a:gd name="connsiteX10" fmla="*/ 4572000 w 4572000"/>
              <a:gd name="connsiteY10" fmla="*/ 1071062 h 2677656"/>
              <a:gd name="connsiteX11" fmla="*/ 4572000 w 4572000"/>
              <a:gd name="connsiteY11" fmla="*/ 1606594 h 2677656"/>
              <a:gd name="connsiteX12" fmla="*/ 4572000 w 4572000"/>
              <a:gd name="connsiteY12" fmla="*/ 2168901 h 2677656"/>
              <a:gd name="connsiteX13" fmla="*/ 4572000 w 4572000"/>
              <a:gd name="connsiteY13" fmla="*/ 2677656 h 2677656"/>
              <a:gd name="connsiteX14" fmla="*/ 4000500 w 4572000"/>
              <a:gd name="connsiteY14" fmla="*/ 2677656 h 2677656"/>
              <a:gd name="connsiteX15" fmla="*/ 3520440 w 4572000"/>
              <a:gd name="connsiteY15" fmla="*/ 2677656 h 2677656"/>
              <a:gd name="connsiteX16" fmla="*/ 2948940 w 4572000"/>
              <a:gd name="connsiteY16" fmla="*/ 2677656 h 2677656"/>
              <a:gd name="connsiteX17" fmla="*/ 2286000 w 4572000"/>
              <a:gd name="connsiteY17" fmla="*/ 2677656 h 2677656"/>
              <a:gd name="connsiteX18" fmla="*/ 1714500 w 4572000"/>
              <a:gd name="connsiteY18" fmla="*/ 2677656 h 2677656"/>
              <a:gd name="connsiteX19" fmla="*/ 1280160 w 4572000"/>
              <a:gd name="connsiteY19" fmla="*/ 2677656 h 2677656"/>
              <a:gd name="connsiteX20" fmla="*/ 800100 w 4572000"/>
              <a:gd name="connsiteY20" fmla="*/ 2677656 h 2677656"/>
              <a:gd name="connsiteX21" fmla="*/ 0 w 4572000"/>
              <a:gd name="connsiteY21" fmla="*/ 2677656 h 2677656"/>
              <a:gd name="connsiteX22" fmla="*/ 0 w 4572000"/>
              <a:gd name="connsiteY22" fmla="*/ 2142125 h 2677656"/>
              <a:gd name="connsiteX23" fmla="*/ 0 w 4572000"/>
              <a:gd name="connsiteY23" fmla="*/ 1606594 h 2677656"/>
              <a:gd name="connsiteX24" fmla="*/ 0 w 4572000"/>
              <a:gd name="connsiteY24" fmla="*/ 1097839 h 2677656"/>
              <a:gd name="connsiteX25" fmla="*/ 0 w 4572000"/>
              <a:gd name="connsiteY25" fmla="*/ 642637 h 2677656"/>
              <a:gd name="connsiteX26" fmla="*/ 0 w 4572000"/>
              <a:gd name="connsiteY26" fmla="*/ 0 h 2677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72000" h="2677656" extrusionOk="0">
                <a:moveTo>
                  <a:pt x="0" y="0"/>
                </a:moveTo>
                <a:cubicBezTo>
                  <a:pt x="169951" y="-44797"/>
                  <a:pt x="405537" y="33222"/>
                  <a:pt x="525780" y="0"/>
                </a:cubicBezTo>
                <a:cubicBezTo>
                  <a:pt x="646023" y="-33222"/>
                  <a:pt x="843601" y="17724"/>
                  <a:pt x="960120" y="0"/>
                </a:cubicBezTo>
                <a:cubicBezTo>
                  <a:pt x="1076639" y="-17724"/>
                  <a:pt x="1403422" y="44681"/>
                  <a:pt x="1623060" y="0"/>
                </a:cubicBezTo>
                <a:cubicBezTo>
                  <a:pt x="1842698" y="-44681"/>
                  <a:pt x="2022716" y="26995"/>
                  <a:pt x="2148840" y="0"/>
                </a:cubicBezTo>
                <a:cubicBezTo>
                  <a:pt x="2274964" y="-26995"/>
                  <a:pt x="2455125" y="33419"/>
                  <a:pt x="2674620" y="0"/>
                </a:cubicBezTo>
                <a:cubicBezTo>
                  <a:pt x="2894115" y="-33419"/>
                  <a:pt x="3040877" y="12151"/>
                  <a:pt x="3337560" y="0"/>
                </a:cubicBezTo>
                <a:cubicBezTo>
                  <a:pt x="3634243" y="-12151"/>
                  <a:pt x="3714305" y="49361"/>
                  <a:pt x="3817620" y="0"/>
                </a:cubicBezTo>
                <a:cubicBezTo>
                  <a:pt x="3920935" y="-49361"/>
                  <a:pt x="4201319" y="72209"/>
                  <a:pt x="4572000" y="0"/>
                </a:cubicBezTo>
                <a:cubicBezTo>
                  <a:pt x="4581149" y="290255"/>
                  <a:pt x="4503247" y="329590"/>
                  <a:pt x="4572000" y="589084"/>
                </a:cubicBezTo>
                <a:cubicBezTo>
                  <a:pt x="4640753" y="848578"/>
                  <a:pt x="4530005" y="944398"/>
                  <a:pt x="4572000" y="1071062"/>
                </a:cubicBezTo>
                <a:cubicBezTo>
                  <a:pt x="4613995" y="1197726"/>
                  <a:pt x="4524021" y="1409735"/>
                  <a:pt x="4572000" y="1606594"/>
                </a:cubicBezTo>
                <a:cubicBezTo>
                  <a:pt x="4619979" y="1803453"/>
                  <a:pt x="4527607" y="1957939"/>
                  <a:pt x="4572000" y="2168901"/>
                </a:cubicBezTo>
                <a:cubicBezTo>
                  <a:pt x="4616393" y="2379863"/>
                  <a:pt x="4561494" y="2504127"/>
                  <a:pt x="4572000" y="2677656"/>
                </a:cubicBezTo>
                <a:cubicBezTo>
                  <a:pt x="4340742" y="2681797"/>
                  <a:pt x="4177319" y="2668855"/>
                  <a:pt x="4000500" y="2677656"/>
                </a:cubicBezTo>
                <a:cubicBezTo>
                  <a:pt x="3823681" y="2686457"/>
                  <a:pt x="3676507" y="2648053"/>
                  <a:pt x="3520440" y="2677656"/>
                </a:cubicBezTo>
                <a:cubicBezTo>
                  <a:pt x="3364373" y="2707259"/>
                  <a:pt x="3119189" y="2623953"/>
                  <a:pt x="2948940" y="2677656"/>
                </a:cubicBezTo>
                <a:cubicBezTo>
                  <a:pt x="2778691" y="2731359"/>
                  <a:pt x="2436733" y="2642939"/>
                  <a:pt x="2286000" y="2677656"/>
                </a:cubicBezTo>
                <a:cubicBezTo>
                  <a:pt x="2135267" y="2712373"/>
                  <a:pt x="1880672" y="2618526"/>
                  <a:pt x="1714500" y="2677656"/>
                </a:cubicBezTo>
                <a:cubicBezTo>
                  <a:pt x="1548328" y="2736786"/>
                  <a:pt x="1410287" y="2631499"/>
                  <a:pt x="1280160" y="2677656"/>
                </a:cubicBezTo>
                <a:cubicBezTo>
                  <a:pt x="1150033" y="2723813"/>
                  <a:pt x="921940" y="2629695"/>
                  <a:pt x="800100" y="2677656"/>
                </a:cubicBezTo>
                <a:cubicBezTo>
                  <a:pt x="678260" y="2725617"/>
                  <a:pt x="272822" y="2622592"/>
                  <a:pt x="0" y="2677656"/>
                </a:cubicBezTo>
                <a:cubicBezTo>
                  <a:pt x="-51254" y="2519678"/>
                  <a:pt x="16499" y="2275685"/>
                  <a:pt x="0" y="2142125"/>
                </a:cubicBezTo>
                <a:cubicBezTo>
                  <a:pt x="-16499" y="2008565"/>
                  <a:pt x="12620" y="1850674"/>
                  <a:pt x="0" y="1606594"/>
                </a:cubicBezTo>
                <a:cubicBezTo>
                  <a:pt x="-12620" y="1362514"/>
                  <a:pt x="1046" y="1216631"/>
                  <a:pt x="0" y="1097839"/>
                </a:cubicBezTo>
                <a:cubicBezTo>
                  <a:pt x="-1046" y="979048"/>
                  <a:pt x="25440" y="817796"/>
                  <a:pt x="0" y="642637"/>
                </a:cubicBezTo>
                <a:cubicBezTo>
                  <a:pt x="-25440" y="467478"/>
                  <a:pt x="59118" y="226241"/>
                  <a:pt x="0" y="0"/>
                </a:cubicBezTo>
                <a:close/>
              </a:path>
            </a:pathLst>
          </a:custGeom>
          <a:noFill/>
          <a:ln w="12700" cap="flat">
            <a:solidFill>
              <a:schemeClr val="bg2"/>
            </a:solidFill>
            <a:miter lim="400000"/>
          </a:ln>
          <a:effectLst/>
        </p:spPr>
        <p:style>
          <a:lnRef idx="0">
            <a:srgbClr val="000000"/>
          </a:lnRef>
          <a:fillRef idx="0">
            <a:srgbClr val="000000"/>
          </a:fillRef>
          <a:effectRef idx="0">
            <a:srgbClr val="000000"/>
          </a:effectRef>
          <a:fontRef idx="none"/>
        </p:style>
        <p:txBody>
          <a:bodyPr wrap="square">
            <a:spAutoFit/>
          </a:bodyPr>
          <a:lstStyle/>
          <a:p>
            <a:pPr algn="just">
              <a:defRPr/>
            </a:pPr>
            <a:r>
              <a:rPr sz="1200" b="1">
                <a:solidFill>
                  <a:srgbClr val="000000"/>
                </a:solidFill>
                <a:latin typeface="Times New Roman"/>
                <a:ea typeface="Times New Roman"/>
              </a:rPr>
              <a:t>Joan Miró: A Famous Painter</a:t>
            </a:r>
            <a:endParaRPr sz="1200">
              <a:latin typeface="Times New Roman"/>
              <a:ea typeface="Times New Roman"/>
            </a:endParaRPr>
          </a:p>
          <a:p>
            <a:pPr algn="just">
              <a:defRPr/>
            </a:pPr>
            <a:r>
              <a:rPr sz="1200">
                <a:solidFill>
                  <a:srgbClr val="000000"/>
                </a:solidFill>
                <a:latin typeface="Times New Roman"/>
                <a:ea typeface="Times New Roman"/>
              </a:rPr>
              <a:t>Joan Miró was a famous painter from Spain. He was born on April 20, 1893, in Barcelona. Miró loved art from a young age. When he was a child, he liked to draw and paint. His parents saw this and sent him to art school.</a:t>
            </a:r>
            <a:endParaRPr sz="1200">
              <a:latin typeface="Times New Roman"/>
              <a:ea typeface="Times New Roman"/>
            </a:endParaRPr>
          </a:p>
          <a:p>
            <a:pPr algn="just">
              <a:defRPr/>
            </a:pPr>
            <a:r>
              <a:rPr sz="1200">
                <a:solidFill>
                  <a:srgbClr val="000000"/>
                </a:solidFill>
                <a:latin typeface="Times New Roman"/>
                <a:ea typeface="Times New Roman"/>
              </a:rPr>
              <a:t>In 1912, Miró went to an art school caled “La Llotja”. He studied there for three years. In 1915, he finished and started working as an artist. His early paintings looked real, but later, he changed his style.</a:t>
            </a:r>
            <a:endParaRPr sz="1200">
              <a:latin typeface="Times New Roman"/>
              <a:ea typeface="Times New Roman"/>
            </a:endParaRPr>
          </a:p>
          <a:p>
            <a:pPr algn="just">
              <a:defRPr/>
            </a:pPr>
            <a:r>
              <a:rPr sz="1200">
                <a:solidFill>
                  <a:srgbClr val="000000"/>
                </a:solidFill>
                <a:latin typeface="Times New Roman"/>
                <a:ea typeface="Times New Roman"/>
              </a:rPr>
              <a:t>Miró moved to Paris in 1920. Paris was an important city for artists. There, Miró met other famous artists like Pablo Picasso. These artists changed how he made his art. He started painting in a style called “surrealism”. Surrealism is a style where artists paint strange and dream-like pictures. Miró used bright colours and simple shapes. His paintings were full of creative ideas…</a:t>
            </a:r>
            <a:endParaRPr sz="1200">
              <a:latin typeface="Times New Roman"/>
              <a:ea typeface="Times New Roman"/>
            </a:endParaRPr>
          </a:p>
        </p:txBody>
      </p:sp>
      <p:sp>
        <p:nvSpPr>
          <p:cNvPr id="12"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Scaffolding und Einstiege für weitere Klassenstufen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22174" fill="hold"/>
                                        <p:tgtEl>
                                          <p:spTgt spid="7"/>
                                        </p:tgtEl>
                                      </p:cBhvr>
                                    </p:cmd>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1"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4" name="Textfeld 8"/>
          <p:cNvSpPr txBox="1"/>
          <p:nvPr/>
        </p:nvSpPr>
        <p:spPr bwMode="auto">
          <a:xfrm>
            <a:off x="463424" y="905977"/>
            <a:ext cx="7590144" cy="132343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u="sng" dirty="0">
                <a:latin typeface="Arial Narrow"/>
              </a:rPr>
              <a:t>2. Hands on CLIL – </a:t>
            </a:r>
            <a:r>
              <a:rPr lang="de-DE" sz="2000" u="sng" dirty="0" err="1">
                <a:latin typeface="Arial Narrow"/>
              </a:rPr>
              <a:t>Scaffolding</a:t>
            </a:r>
            <a:r>
              <a:rPr lang="de-DE" sz="2000" u="sng" dirty="0">
                <a:latin typeface="Arial Narrow"/>
              </a:rPr>
              <a:t> und Einstiege für weitere Klassenstufen</a:t>
            </a:r>
            <a:endParaRPr lang="de-DE" sz="2000" b="1" dirty="0">
              <a:latin typeface="Arial Narrow"/>
            </a:endParaRPr>
          </a:p>
          <a:p>
            <a:pPr>
              <a:lnSpc>
                <a:spcPct val="150000"/>
              </a:lnSpc>
              <a:defRPr sz="2400" b="1"/>
            </a:pPr>
            <a:r>
              <a:rPr lang="de-DE" sz="2000" b="1" dirty="0">
                <a:latin typeface="Arial Narrow"/>
              </a:rPr>
              <a:t>2.2  See – </a:t>
            </a:r>
            <a:r>
              <a:rPr lang="de-DE" sz="2000" b="1" dirty="0" err="1">
                <a:latin typeface="Arial Narrow"/>
              </a:rPr>
              <a:t>think</a:t>
            </a:r>
            <a:r>
              <a:rPr lang="de-DE" sz="2000" b="1" dirty="0">
                <a:latin typeface="Arial Narrow"/>
              </a:rPr>
              <a:t> – </a:t>
            </a:r>
            <a:r>
              <a:rPr lang="de-DE" sz="2000" b="1" dirty="0" err="1">
                <a:latin typeface="Arial Narrow"/>
              </a:rPr>
              <a:t>wonder</a:t>
            </a:r>
            <a:r>
              <a:rPr lang="de-DE" sz="2000" b="1" dirty="0">
                <a:latin typeface="Arial Narrow"/>
              </a:rPr>
              <a:t> (</a:t>
            </a:r>
            <a:r>
              <a:rPr lang="de-DE" sz="2000" b="1" dirty="0" err="1">
                <a:latin typeface="Arial Narrow"/>
              </a:rPr>
              <a:t>part</a:t>
            </a:r>
            <a:r>
              <a:rPr lang="de-DE" sz="2000" b="1" dirty="0">
                <a:latin typeface="Arial Narrow"/>
              </a:rPr>
              <a:t> 2) </a:t>
            </a:r>
            <a:endParaRPr lang="de-DE" sz="2000" dirty="0">
              <a:latin typeface="Arial Narrow"/>
            </a:endParaRPr>
          </a:p>
          <a:p>
            <a:pPr marL="285750" indent="-285750">
              <a:buFont typeface="Wingdings"/>
              <a:buChar char="à"/>
              <a:defRPr sz="2400" b="1"/>
            </a:pPr>
            <a:r>
              <a:rPr lang="de-DE" sz="2000" dirty="0">
                <a:latin typeface="Arial Narrow"/>
              </a:rPr>
              <a:t> </a:t>
            </a:r>
            <a:r>
              <a:rPr lang="de-DE" sz="2000" dirty="0">
                <a:latin typeface="Calibri"/>
                <a:cs typeface="Calibri"/>
              </a:rPr>
              <a:t>Bildbeispiel: </a:t>
            </a:r>
            <a:r>
              <a:rPr lang="de-DE" sz="2000" dirty="0" err="1">
                <a:latin typeface="Calibri"/>
                <a:cs typeface="Calibri"/>
              </a:rPr>
              <a:t>Forced</a:t>
            </a:r>
            <a:r>
              <a:rPr lang="de-DE" sz="2000" dirty="0">
                <a:latin typeface="Calibri"/>
                <a:cs typeface="Calibri"/>
              </a:rPr>
              <a:t> </a:t>
            </a:r>
            <a:r>
              <a:rPr lang="de-DE" sz="2000" dirty="0" err="1">
                <a:latin typeface="Calibri"/>
                <a:cs typeface="Calibri"/>
              </a:rPr>
              <a:t>Perspective</a:t>
            </a:r>
            <a:endParaRPr lang="de-DE" sz="2000" b="1" dirty="0">
              <a:latin typeface="Calibri"/>
              <a:cs typeface="Calibri"/>
            </a:endParaRPr>
          </a:p>
        </p:txBody>
      </p:sp>
      <p:sp>
        <p:nvSpPr>
          <p:cNvPr id="12"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Scaffolding und Einstiege für weitere Klassenstufen</a:t>
            </a:r>
            <a:endParaRPr/>
          </a:p>
        </p:txBody>
      </p:sp>
      <p:pic>
        <p:nvPicPr>
          <p:cNvPr id="1026" name="Picture 2"/>
          <p:cNvPicPr>
            <a:picLocks noChangeAspect="1" noChangeArrowheads="1"/>
          </p:cNvPicPr>
          <p:nvPr/>
        </p:nvPicPr>
        <p:blipFill>
          <a:blip r:embed="rId3"/>
          <a:stretch/>
        </p:blipFill>
        <p:spPr bwMode="auto">
          <a:xfrm>
            <a:off x="547059" y="2533862"/>
            <a:ext cx="2333733" cy="3919474"/>
          </a:xfrm>
          <a:prstGeom prst="rect">
            <a:avLst/>
          </a:prstGeom>
          <a:noFill/>
        </p:spPr>
      </p:pic>
      <p:sp>
        <p:nvSpPr>
          <p:cNvPr id="3" name="TextBox 2"/>
          <p:cNvSpPr txBox="1"/>
          <p:nvPr/>
        </p:nvSpPr>
        <p:spPr bwMode="auto">
          <a:xfrm>
            <a:off x="3131840" y="2373313"/>
            <a:ext cx="4680520" cy="424731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a:solidFill>
                  <a:srgbClr val="FF0000"/>
                </a:solidFill>
              </a:rPr>
              <a:t>1. SEE</a:t>
            </a:r>
            <a:endParaRPr/>
          </a:p>
          <a:p>
            <a:pPr>
              <a:defRPr/>
            </a:pPr>
            <a:r>
              <a:rPr lang="en-GB"/>
              <a:t>W</a:t>
            </a:r>
            <a:r>
              <a:t>hat do you </a:t>
            </a:r>
            <a:r>
              <a:rPr b="1"/>
              <a:t>see?</a:t>
            </a:r>
            <a:r>
              <a:t> – only say what you REALLY can SEE</a:t>
            </a:r>
          </a:p>
          <a:p>
            <a:pPr marL="285750" indent="-285750">
              <a:buFont typeface="Arial"/>
              <a:buChar char="•"/>
              <a:defRPr/>
            </a:pPr>
            <a:endParaRPr/>
          </a:p>
          <a:p>
            <a:pPr>
              <a:defRPr/>
            </a:pPr>
            <a:r>
              <a:rPr>
                <a:solidFill>
                  <a:srgbClr val="FF0000"/>
                </a:solidFill>
              </a:rPr>
              <a:t>2. THINK</a:t>
            </a:r>
            <a:endParaRPr/>
          </a:p>
          <a:p>
            <a:pPr>
              <a:defRPr/>
            </a:pPr>
            <a:r>
              <a:t>What do you </a:t>
            </a:r>
            <a:r>
              <a:rPr b="1"/>
              <a:t>think?</a:t>
            </a:r>
            <a:r>
              <a:t> – give you opinion on what you see? </a:t>
            </a:r>
          </a:p>
          <a:p>
            <a:pPr>
              <a:defRPr/>
            </a:pPr>
            <a:r>
              <a:t>I think this picture… (is an illusion)</a:t>
            </a:r>
          </a:p>
          <a:p>
            <a:pPr>
              <a:defRPr/>
            </a:pPr>
            <a:r>
              <a:t>I think there is …(a trick to it) </a:t>
            </a:r>
          </a:p>
          <a:p>
            <a:pPr>
              <a:defRPr/>
            </a:pPr>
            <a:r>
              <a:t>I don’t think the girl …. (is really balancing on     </a:t>
            </a:r>
            <a:br>
              <a:rPr/>
            </a:br>
            <a:r>
              <a:t> top of the silver ball)</a:t>
            </a:r>
          </a:p>
          <a:p>
            <a:pPr>
              <a:defRPr/>
            </a:pPr>
            <a:endParaRPr/>
          </a:p>
          <a:p>
            <a:pPr>
              <a:defRPr/>
            </a:pPr>
            <a:r>
              <a:rPr>
                <a:solidFill>
                  <a:srgbClr val="FF0000"/>
                </a:solidFill>
              </a:rPr>
              <a:t>3. WONDER</a:t>
            </a:r>
            <a:endParaRPr/>
          </a:p>
          <a:p>
            <a:pPr>
              <a:defRPr/>
            </a:pPr>
            <a:r>
              <a:t>I wonder how to take a picture like that?</a:t>
            </a:r>
          </a:p>
          <a:p>
            <a:pPr>
              <a:defRPr/>
            </a:pPr>
            <a:r>
              <a:t>I wonder if </a:t>
            </a:r>
            <a:r>
              <a:rPr lang="en-GB"/>
              <a:t>this is a computer animation</a:t>
            </a:r>
            <a:r>
              <a:t>?</a:t>
            </a:r>
          </a:p>
        </p:txBody>
      </p:sp>
      <p:sp>
        <p:nvSpPr>
          <p:cNvPr id="5" name="Textfeld 4"/>
          <p:cNvSpPr txBox="1"/>
          <p:nvPr/>
        </p:nvSpPr>
        <p:spPr bwMode="auto">
          <a:xfrm>
            <a:off x="463424" y="667929"/>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ARTS</a:t>
            </a:r>
            <a:endParaRPr/>
          </a:p>
        </p:txBody>
      </p:sp>
      <p:sp>
        <p:nvSpPr>
          <p:cNvPr id="6" name="TextBox 5"/>
          <p:cNvSpPr txBox="1"/>
          <p:nvPr/>
        </p:nvSpPr>
        <p:spPr bwMode="auto">
          <a:xfrm>
            <a:off x="463424" y="6453336"/>
            <a:ext cx="2584781" cy="24622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sz="1000"/>
              <a:t>Bild urheberrechtlich geschütze Schülerarbeit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4" name="Textfeld 8"/>
          <p:cNvSpPr txBox="1"/>
          <p:nvPr/>
        </p:nvSpPr>
        <p:spPr bwMode="auto">
          <a:xfrm>
            <a:off x="463424" y="905977"/>
            <a:ext cx="7590144" cy="187743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u="sng" dirty="0">
                <a:latin typeface="Arial Narrow"/>
              </a:rPr>
              <a:t>2. Hands on CLIL – </a:t>
            </a:r>
            <a:r>
              <a:rPr lang="de-DE" sz="2000" u="sng" dirty="0" err="1">
                <a:latin typeface="Arial Narrow"/>
              </a:rPr>
              <a:t>Scaffolding</a:t>
            </a:r>
            <a:r>
              <a:rPr lang="de-DE" sz="2000" u="sng" dirty="0">
                <a:latin typeface="Arial Narrow"/>
              </a:rPr>
              <a:t> und Einstiege für weitere Klassenstufen</a:t>
            </a:r>
            <a:endParaRPr lang="de-DE" sz="2000" b="1" dirty="0">
              <a:latin typeface="Arial Narrow"/>
            </a:endParaRPr>
          </a:p>
          <a:p>
            <a:pPr>
              <a:lnSpc>
                <a:spcPct val="150000"/>
              </a:lnSpc>
              <a:defRPr sz="2400" b="1"/>
            </a:pPr>
            <a:r>
              <a:rPr lang="de-DE" sz="2000" b="1" dirty="0">
                <a:latin typeface="Arial Narrow"/>
              </a:rPr>
              <a:t>2.2.1 Stunde - </a:t>
            </a:r>
            <a:r>
              <a:rPr sz="2400" dirty="0" err="1"/>
              <a:t>Einstieg</a:t>
            </a:r>
            <a:r>
              <a:rPr sz="2400" dirty="0"/>
              <a:t> / Scaffolding / warm-up: </a:t>
            </a:r>
            <a:endParaRPr dirty="0"/>
          </a:p>
          <a:p>
            <a:pPr>
              <a:lnSpc>
                <a:spcPct val="150000"/>
              </a:lnSpc>
              <a:defRPr sz="2400" b="1"/>
            </a:pPr>
            <a:endParaRPr lang="de-DE" sz="2000" dirty="0">
              <a:latin typeface="Arial Narrow"/>
            </a:endParaRPr>
          </a:p>
          <a:p>
            <a:pPr>
              <a:defRPr sz="2400" b="1"/>
            </a:pPr>
            <a:endParaRPr lang="de-DE" sz="2000" b="1" dirty="0">
              <a:latin typeface="Calibri"/>
              <a:cs typeface="Calibri"/>
            </a:endParaRPr>
          </a:p>
        </p:txBody>
      </p:sp>
      <p:sp>
        <p:nvSpPr>
          <p:cNvPr id="12"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Scaffolding und Einstiege für weitere Klassenstufen</a:t>
            </a:r>
            <a:endParaRPr/>
          </a:p>
        </p:txBody>
      </p:sp>
      <p:sp>
        <p:nvSpPr>
          <p:cNvPr id="7" name="TextBox 6"/>
          <p:cNvSpPr txBox="1"/>
          <p:nvPr/>
        </p:nvSpPr>
        <p:spPr bwMode="auto">
          <a:xfrm>
            <a:off x="684212" y="1872341"/>
            <a:ext cx="7590144" cy="480131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342900" indent="-342900">
              <a:buFont typeface="+mj-lt"/>
              <a:buAutoNum type="alphaUcPeriod"/>
              <a:defRPr/>
            </a:pPr>
            <a:r>
              <a:t>Wiederholung von Prepositionen evtl. mit </a:t>
            </a:r>
            <a:r>
              <a:rPr b="1">
                <a:solidFill>
                  <a:srgbClr val="00B050"/>
                </a:solidFill>
              </a:rPr>
              <a:t>Kim’s game: </a:t>
            </a: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b="1"/>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endParaRPr/>
          </a:p>
          <a:p>
            <a:pPr marL="342900" indent="-342900">
              <a:buFont typeface="+mj-lt"/>
              <a:buAutoNum type="alphaUcPeriod"/>
              <a:defRPr/>
            </a:pPr>
            <a:r>
              <a:rPr lang="en-GB"/>
              <a:t>Wiederholung perspective-spezifischen Vokabulars mit</a:t>
            </a:r>
            <a:r>
              <a:t> Kahoot / pairing up game (siehe Miro Stunde) oder…</a:t>
            </a:r>
          </a:p>
          <a:p>
            <a:pPr marL="342900" indent="-342900">
              <a:buFont typeface="+mj-lt"/>
              <a:buAutoNum type="alphaUcPeriod"/>
              <a:defRPr/>
            </a:pPr>
            <a:r>
              <a:rPr lang="en-GB"/>
              <a:t>T</a:t>
            </a:r>
            <a:r>
              <a:t>wo Truths and a Lie – via WORKSHEET</a:t>
            </a:r>
          </a:p>
          <a:p>
            <a:pPr>
              <a:defRPr/>
            </a:pPr>
            <a:r>
              <a:t>    </a:t>
            </a:r>
          </a:p>
        </p:txBody>
      </p:sp>
      <p:pic>
        <p:nvPicPr>
          <p:cNvPr id="3076" name="Picture 4"/>
          <p:cNvPicPr>
            <a:picLocks noChangeAspect="1" noChangeArrowheads="1"/>
          </p:cNvPicPr>
          <p:nvPr/>
        </p:nvPicPr>
        <p:blipFill>
          <a:blip r:embed="rId3"/>
          <a:stretch/>
        </p:blipFill>
        <p:spPr bwMode="auto">
          <a:xfrm>
            <a:off x="1115616" y="2539905"/>
            <a:ext cx="2626627" cy="2626627"/>
          </a:xfrm>
          <a:prstGeom prst="rect">
            <a:avLst/>
          </a:prstGeom>
          <a:noFill/>
        </p:spPr>
      </p:pic>
      <p:sp>
        <p:nvSpPr>
          <p:cNvPr id="3" name="TextBox 2"/>
          <p:cNvSpPr txBox="1"/>
          <p:nvPr/>
        </p:nvSpPr>
        <p:spPr bwMode="auto">
          <a:xfrm>
            <a:off x="1115616" y="5210013"/>
            <a:ext cx="3168351" cy="24622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en-GB" sz="1000"/>
              <a:t>A</a:t>
            </a:r>
            <a:r>
              <a:rPr sz="1000"/>
              <a:t>I created picture via StableDiffusionXL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4" name="Textfeld 8"/>
          <p:cNvSpPr txBox="1"/>
          <p:nvPr/>
        </p:nvSpPr>
        <p:spPr bwMode="auto">
          <a:xfrm>
            <a:off x="463424" y="905977"/>
            <a:ext cx="7590144" cy="967957"/>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u="sng" dirty="0">
                <a:latin typeface="Arial Narrow"/>
              </a:rPr>
              <a:t>2. Hands on CLIL – </a:t>
            </a:r>
            <a:r>
              <a:rPr lang="de-DE" sz="2000" u="sng" dirty="0" err="1">
                <a:latin typeface="Arial Narrow"/>
              </a:rPr>
              <a:t>Scaffolding</a:t>
            </a:r>
            <a:r>
              <a:rPr lang="de-DE" sz="2000" u="sng" dirty="0">
                <a:latin typeface="Arial Narrow"/>
              </a:rPr>
              <a:t> und Einstiege für weitere Klassenstufen</a:t>
            </a:r>
            <a:endParaRPr lang="de-DE" sz="2000" b="1" dirty="0">
              <a:latin typeface="Arial Narrow"/>
            </a:endParaRPr>
          </a:p>
          <a:p>
            <a:pPr>
              <a:lnSpc>
                <a:spcPct val="150000"/>
              </a:lnSpc>
              <a:defRPr sz="2400" b="1"/>
            </a:pPr>
            <a:r>
              <a:rPr lang="de-DE" sz="1800" b="1" dirty="0">
                <a:latin typeface="Arial Narrow"/>
              </a:rPr>
              <a:t>2.2.1 Stunde - </a:t>
            </a:r>
            <a:r>
              <a:rPr sz="2000" dirty="0" err="1"/>
              <a:t>Einstieg</a:t>
            </a:r>
            <a:r>
              <a:rPr sz="2000" dirty="0"/>
              <a:t> / Scaffolding / warm-up: </a:t>
            </a:r>
            <a:endParaRPr dirty="0"/>
          </a:p>
        </p:txBody>
      </p:sp>
      <p:sp>
        <p:nvSpPr>
          <p:cNvPr id="12"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Scaffolding und Einstiege für weitere Klassenstufen</a:t>
            </a:r>
            <a:endParaRPr/>
          </a:p>
        </p:txBody>
      </p:sp>
      <p:pic>
        <p:nvPicPr>
          <p:cNvPr id="3" name="Picture 2"/>
          <p:cNvPicPr>
            <a:picLocks noChangeAspect="1"/>
          </p:cNvPicPr>
          <p:nvPr/>
        </p:nvPicPr>
        <p:blipFill>
          <a:blip r:embed="rId3"/>
          <a:stretch/>
        </p:blipFill>
        <p:spPr bwMode="auto">
          <a:xfrm>
            <a:off x="388063" y="1915515"/>
            <a:ext cx="3073608" cy="4331643"/>
          </a:xfrm>
          <a:prstGeom prst="rect">
            <a:avLst/>
          </a:prstGeom>
        </p:spPr>
      </p:pic>
      <p:pic>
        <p:nvPicPr>
          <p:cNvPr id="5" name="Picture 4"/>
          <p:cNvPicPr>
            <a:picLocks noChangeAspect="1"/>
          </p:cNvPicPr>
          <p:nvPr/>
        </p:nvPicPr>
        <p:blipFill>
          <a:blip r:embed="rId4"/>
          <a:stretch/>
        </p:blipFill>
        <p:spPr bwMode="auto">
          <a:xfrm>
            <a:off x="1731575" y="2392451"/>
            <a:ext cx="2714694" cy="3912545"/>
          </a:xfrm>
          <a:prstGeom prst="rect">
            <a:avLst/>
          </a:prstGeom>
        </p:spPr>
      </p:pic>
      <p:pic>
        <p:nvPicPr>
          <p:cNvPr id="6" name="Picture 5"/>
          <p:cNvPicPr>
            <a:picLocks noChangeAspect="1"/>
          </p:cNvPicPr>
          <p:nvPr/>
        </p:nvPicPr>
        <p:blipFill>
          <a:blip r:embed="rId5"/>
          <a:stretch/>
        </p:blipFill>
        <p:spPr bwMode="auto">
          <a:xfrm>
            <a:off x="3241267" y="2300965"/>
            <a:ext cx="2994620" cy="4018542"/>
          </a:xfrm>
          <a:prstGeom prst="rect">
            <a:avLst/>
          </a:prstGeom>
        </p:spPr>
      </p:pic>
      <p:pic>
        <p:nvPicPr>
          <p:cNvPr id="8" name="Picture 7"/>
          <p:cNvPicPr>
            <a:picLocks noChangeAspect="1"/>
          </p:cNvPicPr>
          <p:nvPr/>
        </p:nvPicPr>
        <p:blipFill>
          <a:blip r:embed="rId6"/>
          <a:stretch/>
        </p:blipFill>
        <p:spPr bwMode="auto">
          <a:xfrm>
            <a:off x="4805183" y="2334613"/>
            <a:ext cx="3421396" cy="39125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4" name="Textfeld 8"/>
          <p:cNvSpPr txBox="1"/>
          <p:nvPr/>
        </p:nvSpPr>
        <p:spPr bwMode="auto">
          <a:xfrm>
            <a:off x="463424" y="905977"/>
            <a:ext cx="7590144" cy="1323439"/>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nSpc>
                <a:spcPct val="150000"/>
              </a:lnSpc>
              <a:defRPr sz="2400" b="1"/>
            </a:pPr>
            <a:r>
              <a:rPr lang="de-DE" sz="2000" u="sng" dirty="0">
                <a:latin typeface="Arial Narrow"/>
              </a:rPr>
              <a:t>2. Hands on CLIL – </a:t>
            </a:r>
            <a:r>
              <a:rPr lang="de-DE" sz="2000" u="sng" dirty="0" err="1">
                <a:latin typeface="Arial Narrow"/>
              </a:rPr>
              <a:t>Scaffolding</a:t>
            </a:r>
            <a:r>
              <a:rPr lang="de-DE" sz="2000" u="sng" dirty="0">
                <a:latin typeface="Arial Narrow"/>
              </a:rPr>
              <a:t> und Einstiege für weitere Klassenstufen</a:t>
            </a:r>
            <a:endParaRPr lang="de-DE" sz="2000" b="1" dirty="0">
              <a:latin typeface="Arial Narrow"/>
            </a:endParaRPr>
          </a:p>
          <a:p>
            <a:pPr>
              <a:lnSpc>
                <a:spcPct val="150000"/>
              </a:lnSpc>
              <a:defRPr sz="2400" b="1"/>
            </a:pPr>
            <a:r>
              <a:rPr lang="de-DE" sz="2000" b="1" dirty="0">
                <a:latin typeface="Arial Narrow"/>
              </a:rPr>
              <a:t>2.2.2 Worksheet mit Arbeitsauftrag und „</a:t>
            </a:r>
            <a:r>
              <a:rPr lang="de-DE" sz="2000" b="1" dirty="0" err="1">
                <a:latin typeface="Arial Narrow"/>
              </a:rPr>
              <a:t>assessment</a:t>
            </a:r>
            <a:r>
              <a:rPr lang="de-DE" sz="2000" b="1" dirty="0">
                <a:latin typeface="Arial Narrow"/>
              </a:rPr>
              <a:t> </a:t>
            </a:r>
            <a:r>
              <a:rPr lang="de-DE" sz="2000" b="1" dirty="0" err="1">
                <a:latin typeface="Arial Narrow"/>
              </a:rPr>
              <a:t>criteria</a:t>
            </a:r>
            <a:r>
              <a:rPr lang="de-DE" sz="2000" b="1" dirty="0">
                <a:latin typeface="Arial Narrow"/>
              </a:rPr>
              <a:t>“</a:t>
            </a:r>
            <a:endParaRPr lang="de-DE" sz="2000" dirty="0">
              <a:latin typeface="Arial Narrow"/>
            </a:endParaRPr>
          </a:p>
          <a:p>
            <a:pPr>
              <a:defRPr sz="2400" b="1"/>
            </a:pPr>
            <a:endParaRPr lang="de-DE" sz="2000" b="1" dirty="0">
              <a:latin typeface="Calibri"/>
              <a:cs typeface="Calibri"/>
            </a:endParaRPr>
          </a:p>
        </p:txBody>
      </p:sp>
      <p:sp>
        <p:nvSpPr>
          <p:cNvPr id="12"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Scaffolding und Einstiege für weitere Klassenstufen</a:t>
            </a:r>
            <a:endParaRPr/>
          </a:p>
        </p:txBody>
      </p:sp>
      <p:sp>
        <p:nvSpPr>
          <p:cNvPr id="7" name="TextBox 6"/>
          <p:cNvSpPr txBox="1"/>
          <p:nvPr/>
        </p:nvSpPr>
        <p:spPr bwMode="auto">
          <a:xfrm>
            <a:off x="684212" y="1872341"/>
            <a:ext cx="3311724" cy="397031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endParaRPr/>
          </a:p>
          <a:p>
            <a:pPr marL="342900" indent="-342900">
              <a:buFont typeface="+mj-lt"/>
              <a:buAutoNum type="arabicPeriod"/>
              <a:defRPr/>
            </a:pPr>
            <a:endParaRPr/>
          </a:p>
          <a:p>
            <a:pPr marL="342900" indent="-342900">
              <a:buFont typeface="+mj-lt"/>
              <a:buAutoNum type="arabicPeriod"/>
              <a:defRPr/>
            </a:pPr>
            <a:endParaRPr b="1"/>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a:p>
            <a:pPr marL="342900" indent="-342900">
              <a:buFont typeface="+mj-lt"/>
              <a:buAutoNum type="arabicPeriod"/>
              <a:defRPr/>
            </a:pPr>
            <a:endParaRPr/>
          </a:p>
        </p:txBody>
      </p:sp>
      <p:pic>
        <p:nvPicPr>
          <p:cNvPr id="8" name="Picture 7"/>
          <p:cNvPicPr>
            <a:picLocks noChangeAspect="1"/>
          </p:cNvPicPr>
          <p:nvPr/>
        </p:nvPicPr>
        <p:blipFill>
          <a:blip r:embed="rId3"/>
          <a:srcRect l="34251" t="25278" r="33323" b="2512"/>
          <a:stretch/>
        </p:blipFill>
        <p:spPr bwMode="auto">
          <a:xfrm>
            <a:off x="457200" y="1996982"/>
            <a:ext cx="2952885" cy="4105271"/>
          </a:xfrm>
          <a:prstGeom prst="rect">
            <a:avLst/>
          </a:prstGeom>
        </p:spPr>
      </p:pic>
      <p:sp>
        <p:nvSpPr>
          <p:cNvPr id="9" name="TextBox 8"/>
          <p:cNvSpPr txBox="1"/>
          <p:nvPr/>
        </p:nvSpPr>
        <p:spPr bwMode="auto">
          <a:xfrm>
            <a:off x="4285492" y="1933860"/>
            <a:ext cx="4104456" cy="420435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lnSpc>
                <a:spcPct val="150000"/>
              </a:lnSpc>
              <a:defRPr/>
            </a:pPr>
            <a:r>
              <a:rPr b="1"/>
              <a:t>Stundenverlauf “in a nutshell” </a:t>
            </a:r>
            <a:endParaRPr/>
          </a:p>
          <a:p>
            <a:pPr marL="285750" indent="-285750">
              <a:lnSpc>
                <a:spcPct val="150000"/>
              </a:lnSpc>
              <a:buFont typeface="Arial"/>
              <a:buChar char="•"/>
              <a:defRPr/>
            </a:pPr>
            <a:r>
              <a:t>Gruppenbildung</a:t>
            </a:r>
          </a:p>
          <a:p>
            <a:pPr marL="285750" indent="-285750">
              <a:lnSpc>
                <a:spcPct val="150000"/>
              </a:lnSpc>
              <a:buFont typeface="Arial"/>
              <a:buChar char="•"/>
              <a:defRPr/>
            </a:pPr>
            <a:r>
              <a:t>Objekt Auswahl</a:t>
            </a:r>
          </a:p>
          <a:p>
            <a:pPr marL="285750" indent="-285750">
              <a:lnSpc>
                <a:spcPct val="150000"/>
              </a:lnSpc>
              <a:buFont typeface="Arial"/>
              <a:buChar char="•"/>
              <a:defRPr/>
            </a:pPr>
            <a:r>
              <a:t>Brainstorm </a:t>
            </a:r>
          </a:p>
          <a:p>
            <a:pPr marL="285750" indent="-285750">
              <a:lnSpc>
                <a:spcPct val="150000"/>
              </a:lnSpc>
              <a:buFont typeface="Arial"/>
              <a:buChar char="•"/>
              <a:defRPr/>
            </a:pPr>
            <a:r>
              <a:t>Ausprobieren – zu Beachten!!!</a:t>
            </a:r>
          </a:p>
          <a:p>
            <a:pPr marL="285750" indent="-285750">
              <a:lnSpc>
                <a:spcPct val="150000"/>
              </a:lnSpc>
              <a:buFont typeface="Arial"/>
              <a:buChar char="•"/>
              <a:defRPr/>
            </a:pPr>
            <a:r>
              <a:rPr lang="en-GB"/>
              <a:t>M</a:t>
            </a:r>
            <a:r>
              <a:t>ehrere Fotos - bestes via ??? </a:t>
            </a:r>
            <a:r>
              <a:rPr lang="en-GB"/>
              <a:t>S</a:t>
            </a:r>
            <a:r>
              <a:t>chicken</a:t>
            </a:r>
          </a:p>
          <a:p>
            <a:pPr marL="285750" indent="-285750">
              <a:lnSpc>
                <a:spcPct val="150000"/>
              </a:lnSpc>
              <a:buFont typeface="Arial"/>
              <a:buChar char="•"/>
              <a:defRPr/>
            </a:pPr>
            <a:r>
              <a:t>Reflektion: Schwierigkeiten / Happy Accidents / neue Ideen </a:t>
            </a:r>
          </a:p>
          <a:p>
            <a:pPr marL="285750" indent="-285750">
              <a:lnSpc>
                <a:spcPct val="150000"/>
              </a:lnSpc>
              <a:buFont typeface="Arial"/>
              <a:buChar char="•"/>
              <a:defRPr/>
            </a:pPr>
            <a:r>
              <a:t>Gallery walk / Ausstellung etc</a:t>
            </a:r>
          </a:p>
        </p:txBody>
      </p:sp>
      <p:sp>
        <p:nvSpPr>
          <p:cNvPr id="10" name="Textfeld 4"/>
          <p:cNvSpPr txBox="1"/>
          <p:nvPr/>
        </p:nvSpPr>
        <p:spPr bwMode="auto">
          <a:xfrm>
            <a:off x="463424" y="667929"/>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ARTS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709388" y="2037579"/>
            <a:ext cx="7590144" cy="4464859"/>
          </a:xfrm>
        </p:spPr>
        <p:txBody>
          <a:bodyPr>
            <a:normAutofit/>
          </a:bodyPr>
          <a:lstStyle/>
          <a:p>
            <a:pPr>
              <a:buFont typeface="Wingdings"/>
              <a:buChar char="à"/>
              <a:defRPr/>
            </a:pPr>
            <a:r>
              <a:rPr lang="de-DE" sz="1700" b="1" dirty="0">
                <a:solidFill>
                  <a:schemeClr val="tx1"/>
                </a:solidFill>
                <a:latin typeface="Calibri"/>
                <a:cs typeface="Calibri"/>
              </a:rPr>
              <a:t>Partner von </a:t>
            </a:r>
            <a:r>
              <a:rPr lang="de-DE" sz="1700" b="1" dirty="0" err="1">
                <a:solidFill>
                  <a:schemeClr val="tx1"/>
                </a:solidFill>
                <a:latin typeface="Calibri"/>
                <a:cs typeface="Calibri"/>
              </a:rPr>
              <a:t>fobizz</a:t>
            </a:r>
            <a:r>
              <a:rPr lang="de-DE" sz="1700" b="1" dirty="0">
                <a:solidFill>
                  <a:schemeClr val="tx1"/>
                </a:solidFill>
                <a:latin typeface="Calibri"/>
                <a:cs typeface="Calibri"/>
              </a:rPr>
              <a:t> </a:t>
            </a:r>
            <a:endParaRPr dirty="0"/>
          </a:p>
          <a:p>
            <a:pPr>
              <a:buFont typeface="Wingdings"/>
              <a:buChar char="à"/>
              <a:defRPr/>
            </a:pPr>
            <a:r>
              <a:rPr lang="de-DE" sz="1700" b="1" dirty="0">
                <a:solidFill>
                  <a:schemeClr val="tx1"/>
                </a:solidFill>
                <a:latin typeface="Calibri"/>
                <a:cs typeface="Calibri"/>
              </a:rPr>
              <a:t>kostenpflichtig </a:t>
            </a:r>
            <a:endParaRPr dirty="0"/>
          </a:p>
          <a:p>
            <a:pPr>
              <a:buFont typeface="Wingdings"/>
              <a:buChar char="à"/>
              <a:defRPr/>
            </a:pPr>
            <a:r>
              <a:rPr lang="de-DE" sz="1700" b="1" dirty="0">
                <a:solidFill>
                  <a:schemeClr val="tx1"/>
                </a:solidFill>
                <a:latin typeface="Calibri"/>
                <a:cs typeface="Calibri"/>
              </a:rPr>
              <a:t>Beispiel: ein interaktives Arbeitsblatt zu einem </a:t>
            </a:r>
            <a:r>
              <a:rPr lang="de-DE" sz="1700" b="1" dirty="0" err="1">
                <a:solidFill>
                  <a:schemeClr val="tx1"/>
                </a:solidFill>
                <a:latin typeface="Calibri"/>
                <a:cs typeface="Calibri"/>
              </a:rPr>
              <a:t>Youtube</a:t>
            </a:r>
            <a:r>
              <a:rPr lang="de-DE" sz="1700" b="1" dirty="0">
                <a:solidFill>
                  <a:schemeClr val="tx1"/>
                </a:solidFill>
                <a:latin typeface="Calibri"/>
                <a:cs typeface="Calibri"/>
              </a:rPr>
              <a:t> Video erstellen lassen</a:t>
            </a:r>
            <a:endParaRPr dirty="0"/>
          </a:p>
          <a:p>
            <a:pPr>
              <a:buFont typeface="Wingdings"/>
              <a:buChar char="à"/>
              <a:defRPr/>
            </a:pPr>
            <a:r>
              <a:rPr lang="de-DE" sz="1700" b="1" dirty="0">
                <a:solidFill>
                  <a:schemeClr val="tx1"/>
                </a:solidFill>
                <a:latin typeface="Calibri"/>
                <a:cs typeface="Calibri"/>
              </a:rPr>
              <a:t>Kann für jeglichen Inhalt genutzt werden (Beispiel aus </a:t>
            </a:r>
            <a:r>
              <a:rPr lang="de-DE" sz="1700" b="1" dirty="0" err="1">
                <a:solidFill>
                  <a:schemeClr val="tx1"/>
                </a:solidFill>
                <a:latin typeface="Calibri"/>
                <a:cs typeface="Calibri"/>
              </a:rPr>
              <a:t>Geography</a:t>
            </a:r>
            <a:r>
              <a:rPr lang="de-DE" sz="1700" b="1" dirty="0">
                <a:solidFill>
                  <a:schemeClr val="tx1"/>
                </a:solidFill>
                <a:latin typeface="Calibri"/>
                <a:cs typeface="Calibri"/>
              </a:rPr>
              <a:t> bilingual – von Stephanie Hartl)  - </a:t>
            </a:r>
            <a:r>
              <a:rPr lang="de-DE" sz="1700" b="1" dirty="0">
                <a:solidFill>
                  <a:srgbClr val="00B050"/>
                </a:solidFill>
                <a:latin typeface="Calibri"/>
                <a:cs typeface="Calibri"/>
              </a:rPr>
              <a:t>schauen Sie sich kurz um!</a:t>
            </a:r>
            <a:endParaRPr lang="en-US" sz="2000" dirty="0">
              <a:solidFill>
                <a:srgbClr val="00B050"/>
              </a:solidFill>
              <a:latin typeface="Calibri"/>
              <a:cs typeface="Calibri"/>
            </a:endParaRPr>
          </a:p>
        </p:txBody>
      </p:sp>
      <p:sp>
        <p:nvSpPr>
          <p:cNvPr id="9" name="Textfeld 8"/>
          <p:cNvSpPr txBox="1"/>
          <p:nvPr/>
        </p:nvSpPr>
        <p:spPr bwMode="auto">
          <a:xfrm>
            <a:off x="431684" y="1305423"/>
            <a:ext cx="4752528" cy="707886"/>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u="sng" dirty="0">
                <a:latin typeface="Arial Narrow"/>
              </a:rPr>
              <a:t>3.  Material – AI - Websites</a:t>
            </a:r>
            <a:endParaRPr u="sng" dirty="0"/>
          </a:p>
          <a:p>
            <a:pPr>
              <a:defRPr/>
            </a:pPr>
            <a:r>
              <a:rPr lang="de-DE" sz="2000" b="1" dirty="0">
                <a:latin typeface="Arial Narrow"/>
              </a:rPr>
              <a:t>3.1 </a:t>
            </a:r>
            <a:r>
              <a:rPr lang="de-DE" sz="2000" b="1" dirty="0" err="1">
                <a:latin typeface="Arial Narrow"/>
              </a:rPr>
              <a:t>to</a:t>
            </a:r>
            <a:r>
              <a:rPr lang="de-DE" sz="2000" b="1" dirty="0">
                <a:latin typeface="Arial Narrow"/>
              </a:rPr>
              <a:t> </a:t>
            </a:r>
            <a:r>
              <a:rPr lang="de-DE" sz="2000" b="1" dirty="0" err="1">
                <a:latin typeface="Arial Narrow"/>
              </a:rPr>
              <a:t>teach.ai</a:t>
            </a:r>
            <a:r>
              <a:rPr lang="de-DE" sz="2000" b="1" dirty="0">
                <a:latin typeface="Arial Narrow"/>
              </a:rPr>
              <a:t> - AI</a:t>
            </a:r>
            <a:endParaRPr lang="de-DE" sz="2000" b="1" dirty="0"/>
          </a:p>
        </p:txBody>
      </p:sp>
      <p:pic>
        <p:nvPicPr>
          <p:cNvPr id="6" name="Grafik 5" descr="Ein Bild, das Muster, nähen enthält.&#10;&#10;Automatisch generierte Beschreibung"/>
          <p:cNvPicPr>
            <a:picLocks noChangeAspect="1"/>
          </p:cNvPicPr>
          <p:nvPr/>
        </p:nvPicPr>
        <p:blipFill>
          <a:blip r:embed="rId3"/>
          <a:stretch/>
        </p:blipFill>
        <p:spPr bwMode="auto">
          <a:xfrm>
            <a:off x="4954577" y="3682209"/>
            <a:ext cx="2455542" cy="2659604"/>
          </a:xfrm>
          <a:prstGeom prst="rect">
            <a:avLst/>
          </a:prstGeom>
        </p:spPr>
      </p:pic>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pic>
        <p:nvPicPr>
          <p:cNvPr id="8" name="Grafik 7"/>
          <p:cNvPicPr>
            <a:picLocks noChangeAspect="1"/>
          </p:cNvPicPr>
          <p:nvPr/>
        </p:nvPicPr>
        <p:blipFill>
          <a:blip r:embed="rId4"/>
          <a:stretch/>
        </p:blipFill>
        <p:spPr bwMode="auto">
          <a:xfrm>
            <a:off x="8299532" y="866738"/>
            <a:ext cx="676715" cy="5614903"/>
          </a:xfrm>
          <a:prstGeom prst="rect">
            <a:avLst/>
          </a:prstGeom>
        </p:spPr>
      </p:pic>
      <p:pic>
        <p:nvPicPr>
          <p:cNvPr id="4" name="Grafik 3"/>
          <p:cNvPicPr>
            <a:picLocks noChangeAspect="1"/>
          </p:cNvPicPr>
          <p:nvPr/>
        </p:nvPicPr>
        <p:blipFill>
          <a:blip r:embed="rId5"/>
          <a:stretch/>
        </p:blipFill>
        <p:spPr bwMode="auto">
          <a:xfrm>
            <a:off x="971599" y="3682209"/>
            <a:ext cx="2455542" cy="2604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3" name="Textplatzhalter 2"/>
          <p:cNvSpPr>
            <a:spLocks noGrp="1"/>
          </p:cNvSpPr>
          <p:nvPr>
            <p:ph type="body" sz="half" idx="1"/>
          </p:nvPr>
        </p:nvSpPr>
        <p:spPr bwMode="auto">
          <a:xfrm>
            <a:off x="758104" y="1627135"/>
            <a:ext cx="7590144" cy="1584177"/>
          </a:xfrm>
        </p:spPr>
        <p:txBody>
          <a:bodyPr>
            <a:normAutofit/>
          </a:bodyPr>
          <a:lstStyle/>
          <a:p>
            <a:pPr>
              <a:buFont typeface="Wingdings"/>
              <a:buChar char="à"/>
              <a:defRPr/>
            </a:pPr>
            <a:r>
              <a:rPr lang="de-DE" sz="1700" b="1">
                <a:solidFill>
                  <a:schemeClr val="tx1"/>
                </a:solidFill>
                <a:latin typeface="Calibri"/>
                <a:cs typeface="Calibri"/>
              </a:rPr>
              <a:t>Sehr gut für Texte aus Büchern / webpage screen shots / jpeg und mehr</a:t>
            </a:r>
            <a:endParaRPr/>
          </a:p>
          <a:p>
            <a:pPr>
              <a:buFont typeface="Wingdings"/>
              <a:buChar char="à"/>
              <a:defRPr/>
            </a:pPr>
            <a:r>
              <a:rPr lang="de-DE" sz="1700" b="1">
                <a:solidFill>
                  <a:schemeClr val="tx1"/>
                </a:solidFill>
                <a:latin typeface="Calibri"/>
                <a:cs typeface="Calibri"/>
              </a:rPr>
              <a:t>Umwandlung in Word möglich</a:t>
            </a:r>
            <a:endParaRPr/>
          </a:p>
          <a:p>
            <a:pPr>
              <a:buFont typeface="Wingdings"/>
              <a:buChar char="à"/>
              <a:defRPr/>
            </a:pPr>
            <a:r>
              <a:rPr lang="de-DE" sz="1700" b="1">
                <a:solidFill>
                  <a:schemeClr val="tx1"/>
                </a:solidFill>
                <a:latin typeface="Calibri"/>
                <a:cs typeface="Calibri"/>
              </a:rPr>
              <a:t>Zur Weiterbearbeitung / Arbeitsblatterstellung mit anderen AI s </a:t>
            </a:r>
            <a:endParaRPr/>
          </a:p>
          <a:p>
            <a:pPr>
              <a:buFont typeface="Wingdings"/>
              <a:buChar char="à"/>
              <a:defRPr/>
            </a:pPr>
            <a:r>
              <a:rPr lang="de-DE" sz="1700" b="1">
                <a:solidFill>
                  <a:schemeClr val="tx1"/>
                </a:solidFill>
                <a:latin typeface="Calibri"/>
                <a:cs typeface="Calibri"/>
              </a:rPr>
              <a:t>Kann für jeglichen Inhalt genutzt werden</a:t>
            </a:r>
            <a:endParaRPr lang="en-US" sz="2000">
              <a:latin typeface="Calibri"/>
              <a:cs typeface="Calibri"/>
            </a:endParaRPr>
          </a:p>
        </p:txBody>
      </p:sp>
      <p:sp>
        <p:nvSpPr>
          <p:cNvPr id="9" name="Textfeld 8"/>
          <p:cNvSpPr txBox="1"/>
          <p:nvPr/>
        </p:nvSpPr>
        <p:spPr bwMode="auto">
          <a:xfrm>
            <a:off x="669996" y="1217733"/>
            <a:ext cx="4752528"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3.2 picturetotext.info - Website</a:t>
            </a:r>
            <a:endParaRPr lang="de-DE" sz="2000" b="1"/>
          </a:p>
        </p:txBody>
      </p:sp>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728542" y="3032721"/>
            <a:ext cx="7461353" cy="133882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2000" b="1">
                <a:latin typeface="Arial Narrow"/>
              </a:rPr>
              <a:t>3.3 artyfactory- Website </a:t>
            </a:r>
            <a:endParaRPr/>
          </a:p>
          <a:p>
            <a:pPr marL="342900" indent="-342900">
              <a:spcBef>
                <a:spcPts val="600"/>
              </a:spcBef>
              <a:buSzPct val="65000"/>
              <a:buFont typeface="Wingdings"/>
              <a:buChar char="à"/>
              <a:defRPr/>
            </a:pPr>
            <a:r>
              <a:rPr lang="de-DE" sz="1700" b="1">
                <a:solidFill>
                  <a:schemeClr val="tx1"/>
                </a:solidFill>
                <a:latin typeface="Calibri"/>
                <a:cs typeface="Calibri"/>
              </a:rPr>
              <a:t>Stunden mit Templates zur Differenzierung </a:t>
            </a:r>
            <a:endParaRPr/>
          </a:p>
          <a:p>
            <a:pPr marL="342900" indent="-342900">
              <a:spcBef>
                <a:spcPts val="600"/>
              </a:spcBef>
              <a:buSzPct val="65000"/>
              <a:buFont typeface="Wingdings"/>
              <a:buChar char="à"/>
              <a:defRPr/>
            </a:pPr>
            <a:r>
              <a:rPr lang="de-DE" sz="1700" b="1">
                <a:solidFill>
                  <a:schemeClr val="tx1"/>
                </a:solidFill>
                <a:latin typeface="Calibri"/>
                <a:cs typeface="Calibri"/>
              </a:rPr>
              <a:t>Texte für Einstieg können über AI vereinfacht und in Arbeitsblätter umgewandelt werden  </a:t>
            </a:r>
            <a:endParaRPr/>
          </a:p>
        </p:txBody>
      </p:sp>
      <p:sp>
        <p:nvSpPr>
          <p:cNvPr id="10"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Webpages </a:t>
            </a:r>
            <a:endParaRPr/>
          </a:p>
        </p:txBody>
      </p:sp>
      <p:pic>
        <p:nvPicPr>
          <p:cNvPr id="11" name="Picture 10"/>
          <p:cNvPicPr>
            <a:picLocks noChangeAspect="1"/>
          </p:cNvPicPr>
          <p:nvPr/>
        </p:nvPicPr>
        <p:blipFill>
          <a:blip r:embed="rId3"/>
          <a:stretch/>
        </p:blipFill>
        <p:spPr bwMode="auto">
          <a:xfrm>
            <a:off x="784438" y="4349898"/>
            <a:ext cx="6766520" cy="2319461"/>
          </a:xfrm>
          <a:prstGeom prst="rect">
            <a:avLst/>
          </a:prstGeom>
        </p:spPr>
      </p:pic>
      <p:sp>
        <p:nvSpPr>
          <p:cNvPr id="12" name="TextBox 11"/>
          <p:cNvSpPr txBox="1"/>
          <p:nvPr/>
        </p:nvSpPr>
        <p:spPr bwMode="auto">
          <a:xfrm>
            <a:off x="971599" y="6507276"/>
            <a:ext cx="3290534" cy="24622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sz="1000"/>
              <a:t>© Artyfactory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658727" y="1340768"/>
            <a:ext cx="7461353" cy="181588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dirty="0">
                <a:latin typeface="Arial Narrow"/>
              </a:rPr>
              <a:t>3.3 </a:t>
            </a:r>
            <a:r>
              <a:rPr lang="de-DE" sz="1800" b="1" dirty="0" err="1">
                <a:latin typeface="Arial Narrow"/>
              </a:rPr>
              <a:t>artyfactory</a:t>
            </a:r>
            <a:r>
              <a:rPr lang="de-DE" sz="1800" b="1" dirty="0">
                <a:latin typeface="Arial Narrow"/>
              </a:rPr>
              <a:t>- Website</a:t>
            </a:r>
          </a:p>
          <a:p>
            <a:pPr>
              <a:defRPr/>
            </a:pPr>
            <a:endParaRPr lang="de-DE" b="1" dirty="0">
              <a:latin typeface="Arial Narrow"/>
            </a:endParaRPr>
          </a:p>
          <a:p>
            <a:pPr>
              <a:defRPr/>
            </a:pPr>
            <a:endParaRPr lang="de-DE" sz="1800" b="1" dirty="0">
              <a:latin typeface="Arial Narrow"/>
            </a:endParaRPr>
          </a:p>
          <a:p>
            <a:pPr>
              <a:defRPr/>
            </a:pPr>
            <a:endParaRPr dirty="0"/>
          </a:p>
          <a:p>
            <a:pPr>
              <a:defRPr/>
            </a:pPr>
            <a:endParaRPr lang="de-DE" b="1" dirty="0">
              <a:latin typeface="Arial Narrow"/>
            </a:endParaRPr>
          </a:p>
          <a:p>
            <a:pPr marL="342900" indent="-342900">
              <a:spcBef>
                <a:spcPts val="600"/>
              </a:spcBef>
              <a:buSzPct val="65000"/>
              <a:buFont typeface="Wingdings"/>
              <a:buChar char="à"/>
              <a:defRPr/>
            </a:pPr>
            <a:r>
              <a:rPr lang="de-DE" sz="1700" b="1" dirty="0">
                <a:solidFill>
                  <a:schemeClr val="tx1"/>
                </a:solidFill>
                <a:latin typeface="Calibri"/>
                <a:cs typeface="Calibri"/>
              </a:rPr>
              <a:t>EINSTIEG </a:t>
            </a:r>
            <a:r>
              <a:rPr lang="de-DE" sz="1700" b="1" dirty="0" err="1">
                <a:solidFill>
                  <a:schemeClr val="tx1"/>
                </a:solidFill>
                <a:latin typeface="Calibri"/>
                <a:cs typeface="Calibri"/>
              </a:rPr>
              <a:t>ppt</a:t>
            </a:r>
            <a:r>
              <a:rPr lang="de-DE" sz="1700" b="1" dirty="0">
                <a:solidFill>
                  <a:schemeClr val="tx1"/>
                </a:solidFill>
                <a:latin typeface="Calibri"/>
                <a:cs typeface="Calibri"/>
              </a:rPr>
              <a:t> – kurz in Bildern  </a:t>
            </a:r>
            <a:endParaRPr dirty="0"/>
          </a:p>
        </p:txBody>
      </p:sp>
      <p:sp>
        <p:nvSpPr>
          <p:cNvPr id="8" name="TextBox 7"/>
          <p:cNvSpPr txBox="1"/>
          <p:nvPr/>
        </p:nvSpPr>
        <p:spPr bwMode="auto">
          <a:xfrm>
            <a:off x="658727" y="6496129"/>
            <a:ext cx="4451645" cy="24622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sz="1000"/>
              <a:t>Bild urheberrechtlich geschützt</a:t>
            </a:r>
            <a:endParaRPr/>
          </a:p>
        </p:txBody>
      </p:sp>
      <p:sp>
        <p:nvSpPr>
          <p:cNvPr id="9"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Stundenbeispiel mit Artyfactory website</a:t>
            </a:r>
          </a:p>
        </p:txBody>
      </p:sp>
      <p:sp>
        <p:nvSpPr>
          <p:cNvPr id="10" name="TextBox 9">
            <a:extLst>
              <a:ext uri="{FF2B5EF4-FFF2-40B4-BE49-F238E27FC236}">
                <a16:creationId xmlns:a16="http://schemas.microsoft.com/office/drawing/2014/main" id="{151F07BE-871B-6888-095E-005DB4D70522}"/>
              </a:ext>
            </a:extLst>
          </p:cNvPr>
          <p:cNvSpPr txBox="1"/>
          <p:nvPr/>
        </p:nvSpPr>
        <p:spPr bwMode="auto">
          <a:xfrm>
            <a:off x="990192" y="3162906"/>
            <a:ext cx="5256584" cy="92333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r>
              <a:rPr lang="en-DE" dirty="0"/>
              <a:t>Bilder von Roy Lichtenstein – Keith Haring - Andy Warhol. Sowohl Fotos der Künstler, als auch typische Werke</a:t>
            </a:r>
          </a:p>
        </p:txBody>
      </p:sp>
      <p:sp>
        <p:nvSpPr>
          <p:cNvPr id="13" name="TextBox 12">
            <a:extLst>
              <a:ext uri="{FF2B5EF4-FFF2-40B4-BE49-F238E27FC236}">
                <a16:creationId xmlns:a16="http://schemas.microsoft.com/office/drawing/2014/main" id="{677F6C2C-6FA7-CA08-7FCE-3C77283593CA}"/>
              </a:ext>
            </a:extLst>
          </p:cNvPr>
          <p:cNvSpPr txBox="1"/>
          <p:nvPr/>
        </p:nvSpPr>
        <p:spPr bwMode="auto">
          <a:xfrm>
            <a:off x="639039" y="1756266"/>
            <a:ext cx="7461353" cy="98488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dirty="0">
                <a:latin typeface="Arial Narrow"/>
              </a:rPr>
              <a:t>3.3 </a:t>
            </a:r>
            <a:r>
              <a:rPr lang="de-DE" sz="1800" b="1" dirty="0" err="1">
                <a:latin typeface="Arial Narrow"/>
              </a:rPr>
              <a:t>artyfactory</a:t>
            </a:r>
            <a:r>
              <a:rPr lang="de-DE" sz="1800" b="1" dirty="0">
                <a:latin typeface="Arial Narrow"/>
              </a:rPr>
              <a:t>- Website</a:t>
            </a:r>
            <a:endParaRPr dirty="0"/>
          </a:p>
          <a:p>
            <a:pPr>
              <a:defRPr/>
            </a:pPr>
            <a:endParaRPr lang="de-DE" b="1" dirty="0">
              <a:latin typeface="Arial Narrow"/>
            </a:endParaRPr>
          </a:p>
          <a:p>
            <a:pPr marL="342900" indent="-342900">
              <a:spcBef>
                <a:spcPts val="600"/>
              </a:spcBef>
              <a:buSzPct val="65000"/>
              <a:buFont typeface="Wingdings"/>
              <a:buChar char="à"/>
              <a:defRPr/>
            </a:pPr>
            <a:r>
              <a:rPr lang="de-DE" sz="1700" b="1" dirty="0">
                <a:solidFill>
                  <a:schemeClr val="tx1"/>
                </a:solidFill>
                <a:latin typeface="Calibri"/>
                <a:cs typeface="Calibri"/>
              </a:rPr>
              <a:t>Beispiel POP Art - </a:t>
            </a:r>
            <a:r>
              <a:rPr lang="de-DE" sz="1700" b="1" dirty="0" err="1">
                <a:solidFill>
                  <a:schemeClr val="tx1"/>
                </a:solidFill>
                <a:latin typeface="Calibri"/>
                <a:cs typeface="Calibri"/>
              </a:rPr>
              <a:t>year</a:t>
            </a:r>
            <a:r>
              <a:rPr lang="de-DE" sz="1700" b="1" dirty="0">
                <a:solidFill>
                  <a:schemeClr val="tx1"/>
                </a:solidFill>
                <a:latin typeface="Calibri"/>
                <a:cs typeface="Calibri"/>
              </a:rPr>
              <a:t> 9 </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8347394" y="765067"/>
            <a:ext cx="677106" cy="5616624"/>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marL="0" marR="0" indent="0" algn="ctr" defTabSz="914400">
              <a:lnSpc>
                <a:spcPct val="100000"/>
              </a:lnSpc>
              <a:spcBef>
                <a:spcPts val="0"/>
              </a:spcBef>
              <a:spcAft>
                <a:spcPts val="0"/>
              </a:spcAft>
              <a:buClrTx/>
              <a:buSzTx/>
              <a:buFontTx/>
              <a:buNone/>
              <a:defRPr/>
            </a:pPr>
            <a:r>
              <a:rPr lang="de-DE"/>
              <a:t>AGENDA</a:t>
            </a:r>
            <a:endParaRPr lang="de-DE" sz="1800" b="0" i="0" u="none" strike="noStrike" cap="none" spc="0">
              <a:ln>
                <a:noFill/>
              </a:ln>
              <a:solidFill>
                <a:srgbClr val="000000"/>
              </a:solidFill>
              <a:latin typeface="Calibri"/>
              <a:ea typeface="Calibri"/>
              <a:cs typeface="Calibri"/>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
        <p:nvSpPr>
          <p:cNvPr id="8" name="Textfeld 7"/>
          <p:cNvSpPr txBox="1"/>
          <p:nvPr/>
        </p:nvSpPr>
        <p:spPr bwMode="auto">
          <a:xfrm>
            <a:off x="483785" y="692696"/>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4" name="Textfeld 2"/>
          <p:cNvSpPr txBox="1"/>
          <p:nvPr/>
        </p:nvSpPr>
        <p:spPr bwMode="auto">
          <a:xfrm>
            <a:off x="492332" y="1062026"/>
            <a:ext cx="7482228" cy="5016758"/>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1600" u="sng" dirty="0">
                <a:latin typeface="Arial Narrow"/>
              </a:rPr>
              <a:t>Teaser – bilinguale Schnupperstunde in der 6. Jahrgangsstufe</a:t>
            </a:r>
            <a:endParaRPr dirty="0"/>
          </a:p>
          <a:p>
            <a:pPr>
              <a:defRPr sz="2400" b="1"/>
            </a:pPr>
            <a:r>
              <a:rPr lang="de-DE" sz="1600" dirty="0">
                <a:latin typeface="Arial Narrow"/>
              </a:rPr>
              <a:t>1.1	</a:t>
            </a:r>
            <a:r>
              <a:rPr lang="de-DE" sz="1400" dirty="0">
                <a:latin typeface="Arial Narrow"/>
              </a:rPr>
              <a:t>warm </a:t>
            </a:r>
            <a:r>
              <a:rPr lang="de-DE" sz="1400" dirty="0" err="1">
                <a:latin typeface="Arial Narrow"/>
              </a:rPr>
              <a:t>up</a:t>
            </a:r>
            <a:r>
              <a:rPr lang="de-DE" sz="1400" dirty="0">
                <a:latin typeface="Arial Narrow"/>
              </a:rPr>
              <a:t> and </a:t>
            </a:r>
            <a:r>
              <a:rPr lang="de-DE" sz="1400" dirty="0" err="1">
                <a:latin typeface="Arial Narrow"/>
              </a:rPr>
              <a:t>group</a:t>
            </a:r>
            <a:r>
              <a:rPr lang="de-DE" sz="1400" dirty="0">
                <a:latin typeface="Arial Narrow"/>
              </a:rPr>
              <a:t> </a:t>
            </a:r>
            <a:r>
              <a:rPr lang="de-DE" sz="1400" dirty="0" err="1">
                <a:latin typeface="Arial Narrow"/>
              </a:rPr>
              <a:t>up</a:t>
            </a:r>
            <a:r>
              <a:rPr lang="de-DE" sz="1400" dirty="0">
                <a:latin typeface="Arial Narrow"/>
              </a:rPr>
              <a:t> </a:t>
            </a:r>
            <a:r>
              <a:rPr lang="de-DE" sz="1400" dirty="0" err="1">
                <a:latin typeface="Arial Narrow"/>
              </a:rPr>
              <a:t>methods</a:t>
            </a:r>
            <a:endParaRPr lang="de-DE" sz="1400" dirty="0">
              <a:latin typeface="Arial Narrow"/>
            </a:endParaRPr>
          </a:p>
          <a:p>
            <a:pPr>
              <a:defRPr sz="2400" b="1"/>
            </a:pPr>
            <a:r>
              <a:rPr lang="de-DE" sz="1400" dirty="0">
                <a:latin typeface="Arial Narrow"/>
              </a:rPr>
              <a:t>1.2	SEE – THINK – WONDER (</a:t>
            </a:r>
            <a:r>
              <a:rPr lang="de-DE" sz="1400" dirty="0" err="1">
                <a:latin typeface="Arial Narrow"/>
              </a:rPr>
              <a:t>part</a:t>
            </a:r>
            <a:r>
              <a:rPr lang="de-DE" sz="1400" dirty="0">
                <a:latin typeface="Arial Narrow"/>
              </a:rPr>
              <a:t> 1) 	</a:t>
            </a:r>
            <a:endParaRPr sz="1400" dirty="0"/>
          </a:p>
          <a:p>
            <a:pPr>
              <a:defRPr sz="2400" b="1"/>
            </a:pPr>
            <a:r>
              <a:rPr lang="de-DE" sz="1400" dirty="0">
                <a:latin typeface="Arial Narrow"/>
              </a:rPr>
              <a:t>1.3	</a:t>
            </a:r>
            <a:r>
              <a:rPr lang="de-DE" sz="1400" dirty="0" err="1">
                <a:latin typeface="Arial Narrow"/>
              </a:rPr>
              <a:t>Meet</a:t>
            </a:r>
            <a:r>
              <a:rPr lang="de-DE" sz="1400" dirty="0">
                <a:latin typeface="Arial Narrow"/>
              </a:rPr>
              <a:t> </a:t>
            </a:r>
            <a:r>
              <a:rPr lang="de-DE" sz="1400" dirty="0" err="1">
                <a:latin typeface="Arial Narrow"/>
              </a:rPr>
              <a:t>the</a:t>
            </a:r>
            <a:r>
              <a:rPr lang="de-DE" sz="1400" dirty="0">
                <a:latin typeface="Arial Narrow"/>
              </a:rPr>
              <a:t> </a:t>
            </a:r>
            <a:r>
              <a:rPr lang="de-DE" sz="1400" dirty="0" err="1">
                <a:latin typeface="Arial Narrow"/>
              </a:rPr>
              <a:t>painter</a:t>
            </a:r>
            <a:r>
              <a:rPr lang="de-DE" sz="1400" dirty="0">
                <a:latin typeface="Arial Narrow"/>
              </a:rPr>
              <a:t> MIRO via Hörverstehen ( AI unterstützt: Text </a:t>
            </a:r>
            <a:r>
              <a:rPr lang="de-DE" sz="1400" dirty="0" err="1">
                <a:latin typeface="Arial Narrow"/>
              </a:rPr>
              <a:t>ChatGPT</a:t>
            </a:r>
            <a:r>
              <a:rPr lang="de-DE" sz="1400" dirty="0">
                <a:latin typeface="Arial Narrow"/>
              </a:rPr>
              <a:t>/ TWEE und Audio 	</a:t>
            </a:r>
            <a:r>
              <a:rPr lang="de-DE" sz="1400" dirty="0" err="1">
                <a:latin typeface="Arial Narrow"/>
              </a:rPr>
              <a:t>elevenlabs.io</a:t>
            </a:r>
            <a:r>
              <a:rPr lang="de-DE" sz="1400" dirty="0">
                <a:latin typeface="Arial Narrow"/>
              </a:rPr>
              <a:t> / </a:t>
            </a:r>
            <a:r>
              <a:rPr lang="de-DE" sz="1400" dirty="0" err="1">
                <a:latin typeface="Arial Narrow"/>
              </a:rPr>
              <a:t>naturalspeaker.com</a:t>
            </a:r>
            <a:r>
              <a:rPr lang="de-DE" sz="1400" dirty="0">
                <a:latin typeface="Arial Narrow"/>
              </a:rPr>
              <a:t>) </a:t>
            </a:r>
            <a:endParaRPr dirty="0"/>
          </a:p>
          <a:p>
            <a:pPr>
              <a:defRPr sz="2400" b="1"/>
            </a:pPr>
            <a:r>
              <a:rPr lang="de-DE" sz="1400" dirty="0">
                <a:latin typeface="Arial Narrow"/>
              </a:rPr>
              <a:t>1.4 	praktischer Teil </a:t>
            </a:r>
            <a:endParaRPr dirty="0"/>
          </a:p>
          <a:p>
            <a:pPr>
              <a:defRPr sz="2400" b="1"/>
            </a:pPr>
            <a:r>
              <a:rPr lang="de-DE" sz="1400" dirty="0">
                <a:latin typeface="Arial Narrow"/>
              </a:rPr>
              <a:t>1.5	Reflektion zur </a:t>
            </a:r>
            <a:r>
              <a:rPr lang="de-DE" sz="1400" dirty="0" err="1">
                <a:latin typeface="Arial Narrow"/>
              </a:rPr>
              <a:t>TeaserStunde</a:t>
            </a:r>
            <a:endParaRPr lang="de-DE" sz="1400" dirty="0">
              <a:latin typeface="Arial Narrow"/>
            </a:endParaRPr>
          </a:p>
          <a:p>
            <a:pPr>
              <a:defRPr sz="2400" b="1"/>
            </a:pPr>
            <a:endParaRPr lang="de-DE" sz="1400" dirty="0">
              <a:latin typeface="Arial Narrow"/>
            </a:endParaRPr>
          </a:p>
          <a:p>
            <a:pPr>
              <a:defRPr sz="2400" b="1"/>
            </a:pPr>
            <a:endParaRPr lang="de-DE" sz="1400" dirty="0">
              <a:latin typeface="Arial Narrow"/>
            </a:endParaRPr>
          </a:p>
          <a:p>
            <a:pPr marL="342900" indent="-342900">
              <a:buAutoNum type="arabicPeriod" startAt="2"/>
              <a:defRPr sz="2400" b="1"/>
            </a:pPr>
            <a:r>
              <a:rPr lang="de-DE" sz="1400" u="sng" dirty="0">
                <a:latin typeface="Arial Narrow"/>
              </a:rPr>
              <a:t>Hands on CLIL – </a:t>
            </a:r>
            <a:r>
              <a:rPr lang="de-DE" sz="1400" u="sng" dirty="0" err="1">
                <a:latin typeface="Arial Narrow"/>
              </a:rPr>
              <a:t>Scaffolding</a:t>
            </a:r>
            <a:r>
              <a:rPr lang="de-DE" sz="1400" u="sng" dirty="0">
                <a:latin typeface="Arial Narrow"/>
              </a:rPr>
              <a:t> und Einstiege für weitere Klassenstufen</a:t>
            </a:r>
            <a:endParaRPr dirty="0"/>
          </a:p>
          <a:p>
            <a:pPr>
              <a:defRPr sz="2400" b="1"/>
            </a:pPr>
            <a:r>
              <a:rPr lang="de-DE" sz="1400" b="1" dirty="0">
                <a:latin typeface="Arial Narrow"/>
              </a:rPr>
              <a:t>2.1	</a:t>
            </a:r>
            <a:r>
              <a:rPr lang="de-DE" sz="1400" b="1" dirty="0" err="1">
                <a:latin typeface="Arial Narrow"/>
              </a:rPr>
              <a:t>Dictogloss</a:t>
            </a:r>
            <a:r>
              <a:rPr lang="de-DE" sz="1400" b="1" dirty="0">
                <a:latin typeface="Arial Narrow"/>
              </a:rPr>
              <a:t> – am Beispiel des Miro Texts – </a:t>
            </a:r>
            <a:r>
              <a:rPr lang="de-DE" sz="1400" b="1" dirty="0" err="1">
                <a:latin typeface="Arial Narrow"/>
              </a:rPr>
              <a:t>year</a:t>
            </a:r>
            <a:r>
              <a:rPr lang="de-DE" sz="1400" b="1" dirty="0">
                <a:latin typeface="Arial Narrow"/>
              </a:rPr>
              <a:t> 7 </a:t>
            </a:r>
            <a:endParaRPr dirty="0"/>
          </a:p>
          <a:p>
            <a:pPr>
              <a:defRPr sz="2400" b="1"/>
            </a:pPr>
            <a:r>
              <a:rPr lang="de-DE" sz="1400" b="1" dirty="0">
                <a:latin typeface="Arial Narrow"/>
              </a:rPr>
              <a:t>2.2. 	</a:t>
            </a:r>
            <a:r>
              <a:rPr lang="de-DE" sz="1400" dirty="0">
                <a:latin typeface="Arial Narrow"/>
              </a:rPr>
              <a:t> SEE – THINK – WONDER (</a:t>
            </a:r>
            <a:r>
              <a:rPr lang="de-DE" sz="1400" dirty="0" err="1">
                <a:latin typeface="Arial Narrow"/>
              </a:rPr>
              <a:t>part</a:t>
            </a:r>
            <a:r>
              <a:rPr lang="de-DE" sz="1400" dirty="0">
                <a:latin typeface="Arial Narrow"/>
              </a:rPr>
              <a:t> 2) </a:t>
            </a:r>
            <a:endParaRPr dirty="0"/>
          </a:p>
          <a:p>
            <a:pPr>
              <a:defRPr sz="2400" b="1"/>
            </a:pPr>
            <a:r>
              <a:rPr lang="de-DE" sz="1400" b="1" dirty="0">
                <a:latin typeface="Arial Narrow"/>
              </a:rPr>
              <a:t>2.2.1 	Stundenbeispiel “ </a:t>
            </a:r>
            <a:r>
              <a:rPr lang="de-DE" sz="1400" b="1" dirty="0" err="1">
                <a:latin typeface="Arial Narrow"/>
              </a:rPr>
              <a:t>Forced</a:t>
            </a:r>
            <a:r>
              <a:rPr lang="de-DE" sz="1400" b="1" dirty="0">
                <a:latin typeface="Arial Narrow"/>
              </a:rPr>
              <a:t> </a:t>
            </a:r>
            <a:r>
              <a:rPr lang="de-DE" sz="1400" b="1" dirty="0" err="1">
                <a:latin typeface="Arial Narrow"/>
              </a:rPr>
              <a:t>perspective</a:t>
            </a:r>
            <a:r>
              <a:rPr lang="de-DE" sz="1400" b="1" dirty="0">
                <a:latin typeface="Arial Narrow"/>
              </a:rPr>
              <a:t>“ </a:t>
            </a:r>
            <a:endParaRPr dirty="0"/>
          </a:p>
          <a:p>
            <a:pPr>
              <a:defRPr sz="2400" b="1"/>
            </a:pPr>
            <a:endParaRPr lang="de-DE" sz="1400" b="1" dirty="0">
              <a:latin typeface="Arial Narrow"/>
            </a:endParaRPr>
          </a:p>
          <a:p>
            <a:pPr>
              <a:defRPr sz="2400" b="1"/>
            </a:pPr>
            <a:endParaRPr lang="de-DE" sz="1400" b="1" dirty="0">
              <a:latin typeface="Arial Narrow"/>
            </a:endParaRPr>
          </a:p>
          <a:p>
            <a:pPr marL="342900" indent="-342900">
              <a:buAutoNum type="arabicPeriod" startAt="3"/>
              <a:defRPr sz="2400" b="1"/>
            </a:pPr>
            <a:r>
              <a:rPr lang="de-DE" sz="1400" b="1" u="sng" dirty="0">
                <a:latin typeface="Arial Narrow"/>
              </a:rPr>
              <a:t>Material – AI – Websites </a:t>
            </a:r>
            <a:endParaRPr dirty="0"/>
          </a:p>
          <a:p>
            <a:pPr>
              <a:defRPr sz="2400" b="1"/>
            </a:pPr>
            <a:r>
              <a:rPr lang="de-DE" sz="1400" b="1" dirty="0">
                <a:latin typeface="Arial Narrow"/>
              </a:rPr>
              <a:t>3.1	</a:t>
            </a:r>
            <a:r>
              <a:rPr lang="de-DE" sz="1400" b="1" dirty="0" err="1">
                <a:latin typeface="Arial Narrow"/>
              </a:rPr>
              <a:t>toteach.ai</a:t>
            </a:r>
            <a:endParaRPr lang="de-DE" sz="1400" b="1" dirty="0">
              <a:latin typeface="Arial Narrow"/>
            </a:endParaRPr>
          </a:p>
          <a:p>
            <a:pPr>
              <a:defRPr sz="2400" b="1"/>
            </a:pPr>
            <a:r>
              <a:rPr lang="de-DE" sz="1400" b="1" dirty="0">
                <a:latin typeface="Arial Narrow"/>
              </a:rPr>
              <a:t>3.2	</a:t>
            </a:r>
            <a:r>
              <a:rPr lang="de-DE" sz="1400" b="1" dirty="0" err="1">
                <a:latin typeface="Arial Narrow"/>
              </a:rPr>
              <a:t>picture</a:t>
            </a:r>
            <a:r>
              <a:rPr lang="de-DE" sz="1400" b="1" dirty="0">
                <a:latin typeface="Arial Narrow"/>
              </a:rPr>
              <a:t> </a:t>
            </a:r>
            <a:r>
              <a:rPr lang="de-DE" sz="1400" b="1" dirty="0" err="1">
                <a:latin typeface="Arial Narrow"/>
              </a:rPr>
              <a:t>to</a:t>
            </a:r>
            <a:r>
              <a:rPr lang="de-DE" sz="1400" b="1" dirty="0">
                <a:latin typeface="Arial Narrow"/>
              </a:rPr>
              <a:t> </a:t>
            </a:r>
            <a:r>
              <a:rPr lang="de-DE" sz="1400" b="1" dirty="0" err="1">
                <a:latin typeface="Arial Narrow"/>
              </a:rPr>
              <a:t>text</a:t>
            </a:r>
            <a:endParaRPr lang="de-DE" sz="1400" b="1" dirty="0">
              <a:latin typeface="Arial Narrow"/>
            </a:endParaRPr>
          </a:p>
          <a:p>
            <a:pPr>
              <a:defRPr sz="2400" b="1"/>
            </a:pPr>
            <a:r>
              <a:rPr lang="de-DE" sz="1400" b="1" dirty="0">
                <a:latin typeface="Arial Narrow"/>
              </a:rPr>
              <a:t>3.3	</a:t>
            </a:r>
            <a:r>
              <a:rPr lang="de-DE" sz="1400" b="1" dirty="0" err="1">
                <a:latin typeface="Arial Narrow"/>
              </a:rPr>
              <a:t>artyfactory</a:t>
            </a:r>
            <a:endParaRPr lang="de-DE" sz="1400" b="1" dirty="0">
              <a:latin typeface="Arial Narrow"/>
            </a:endParaRPr>
          </a:p>
          <a:p>
            <a:pPr>
              <a:defRPr sz="2400" b="1"/>
            </a:pPr>
            <a:r>
              <a:rPr lang="de-DE" sz="1400" b="1" dirty="0">
                <a:latin typeface="Arial Narrow"/>
              </a:rPr>
              <a:t>3.4	Architektur /  Bildanalyse</a:t>
            </a:r>
          </a:p>
          <a:p>
            <a:pPr>
              <a:defRPr sz="2400" b="1"/>
            </a:pPr>
            <a:r>
              <a:rPr lang="de-DE" sz="1400" b="1" dirty="0">
                <a:latin typeface="Arial Narrow"/>
              </a:rPr>
              <a:t>3.5	rechtliche Hinweise zur Nutzung von AI im Unterricht</a:t>
            </a:r>
            <a:endParaRPr sz="1400" b="1" dirty="0">
              <a:latin typeface="Arial Narrow"/>
            </a:endParaRPr>
          </a:p>
          <a:p>
            <a:pPr>
              <a:defRPr sz="2400" b="1"/>
            </a:pPr>
            <a:r>
              <a:rPr lang="de-DE" sz="1400" b="1" dirty="0">
                <a:latin typeface="Arial Narrow"/>
              </a:rPr>
              <a:t>4.	</a:t>
            </a:r>
            <a:r>
              <a:rPr lang="de-DE" sz="1400" b="1" u="sng" dirty="0">
                <a:latin typeface="Arial Narrow"/>
              </a:rPr>
              <a:t>Fragen, Wünsche, Anregungen</a:t>
            </a:r>
            <a:endParaRPr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488059" y="1152266"/>
            <a:ext cx="7461353" cy="707886"/>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a:latin typeface="Arial Narrow"/>
              </a:rPr>
              <a:t>3.3 artyfactory- Website</a:t>
            </a:r>
            <a:endParaRPr lang="de-DE" b="1">
              <a:latin typeface="Arial Narrow"/>
            </a:endParaRPr>
          </a:p>
          <a:p>
            <a:pPr marL="342900" indent="-342900">
              <a:spcBef>
                <a:spcPts val="600"/>
              </a:spcBef>
              <a:buSzPct val="65000"/>
              <a:buFont typeface="Wingdings"/>
              <a:buChar char="à"/>
              <a:defRPr/>
            </a:pPr>
            <a:r>
              <a:rPr lang="de-DE" sz="1700" b="1">
                <a:solidFill>
                  <a:schemeClr val="tx1"/>
                </a:solidFill>
                <a:latin typeface="Calibri"/>
                <a:cs typeface="Calibri"/>
              </a:rPr>
              <a:t>Weiter zum Arbeitsblatt – erstellt mit AI </a:t>
            </a:r>
            <a:endParaRPr/>
          </a:p>
        </p:txBody>
      </p:sp>
      <p:sp>
        <p:nvSpPr>
          <p:cNvPr id="8" name="TextBox 7"/>
          <p:cNvSpPr txBox="1"/>
          <p:nvPr/>
        </p:nvSpPr>
        <p:spPr bwMode="auto">
          <a:xfrm>
            <a:off x="683568" y="6021288"/>
            <a:ext cx="2520280" cy="553998"/>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000" dirty="0" err="1"/>
              <a:t>Modified</a:t>
            </a:r>
            <a:r>
              <a:rPr lang="de-DE" sz="1000" dirty="0"/>
              <a:t> Arbeitsblatt - typische Werke von Lichtenstein, Warhol und Haring  wurden aus urheberrechtlichen Gründen entfernt</a:t>
            </a:r>
            <a:endParaRPr dirty="0"/>
          </a:p>
        </p:txBody>
      </p:sp>
      <p:sp>
        <p:nvSpPr>
          <p:cNvPr id="9"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Stundenbeispiel mit Artyfactory website</a:t>
            </a:r>
          </a:p>
        </p:txBody>
      </p:sp>
      <p:sp>
        <p:nvSpPr>
          <p:cNvPr id="14" name="TextBox 13"/>
          <p:cNvSpPr txBox="1"/>
          <p:nvPr/>
        </p:nvSpPr>
        <p:spPr bwMode="auto">
          <a:xfrm>
            <a:off x="3520342" y="2123492"/>
            <a:ext cx="3024336" cy="153144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marL="285750" indent="-285750">
              <a:lnSpc>
                <a:spcPct val="150000"/>
              </a:lnSpc>
              <a:buFont typeface="System Font Regular"/>
              <a:buChar char="→"/>
              <a:defRPr/>
            </a:pPr>
            <a:r>
              <a:rPr sz="1600"/>
              <a:t>Text direkt von der Webpage </a:t>
            </a:r>
            <a:endParaRPr/>
          </a:p>
          <a:p>
            <a:pPr marL="285750" indent="-285750">
              <a:lnSpc>
                <a:spcPct val="150000"/>
              </a:lnSpc>
              <a:buFont typeface="System Font Regular"/>
              <a:buChar char="→"/>
              <a:defRPr/>
            </a:pPr>
            <a:r>
              <a:rPr lang="en-GB" sz="1600"/>
              <a:t>M</a:t>
            </a:r>
            <a:r>
              <a:rPr sz="1600"/>
              <a:t>odified by chatGPT 3 version</a:t>
            </a:r>
            <a:endParaRPr/>
          </a:p>
          <a:p>
            <a:pPr marL="285750" indent="-285750">
              <a:lnSpc>
                <a:spcPct val="150000"/>
              </a:lnSpc>
              <a:buFont typeface="System Font Regular"/>
              <a:buChar char="→"/>
              <a:defRPr/>
            </a:pPr>
            <a:r>
              <a:rPr lang="en-GB" sz="1600"/>
              <a:t>M</a:t>
            </a:r>
            <a:r>
              <a:rPr sz="1600"/>
              <a:t>ultiple choice questions via chatGPT / twee </a:t>
            </a:r>
            <a:endParaRPr/>
          </a:p>
        </p:txBody>
      </p:sp>
      <p:pic>
        <p:nvPicPr>
          <p:cNvPr id="15" name="Picture 14"/>
          <p:cNvPicPr>
            <a:picLocks noChangeAspect="1"/>
          </p:cNvPicPr>
          <p:nvPr/>
        </p:nvPicPr>
        <p:blipFill>
          <a:blip r:embed="rId3"/>
          <a:stretch/>
        </p:blipFill>
        <p:spPr bwMode="auto">
          <a:xfrm>
            <a:off x="5392404" y="3244053"/>
            <a:ext cx="2823691" cy="3212976"/>
          </a:xfrm>
          <a:prstGeom prst="rect">
            <a:avLst/>
          </a:prstGeom>
        </p:spPr>
      </p:pic>
      <p:pic>
        <p:nvPicPr>
          <p:cNvPr id="3" name="Picture 2">
            <a:extLst>
              <a:ext uri="{FF2B5EF4-FFF2-40B4-BE49-F238E27FC236}">
                <a16:creationId xmlns:a16="http://schemas.microsoft.com/office/drawing/2014/main" id="{524DE2DB-A173-C7AF-D797-D6A8C5E0206E}"/>
              </a:ext>
            </a:extLst>
          </p:cNvPr>
          <p:cNvPicPr>
            <a:picLocks noChangeAspect="1"/>
          </p:cNvPicPr>
          <p:nvPr/>
        </p:nvPicPr>
        <p:blipFill>
          <a:blip r:embed="rId4"/>
          <a:stretch>
            <a:fillRect/>
          </a:stretch>
        </p:blipFill>
        <p:spPr>
          <a:xfrm>
            <a:off x="488059" y="1967088"/>
            <a:ext cx="3295454" cy="4054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488059" y="1152266"/>
            <a:ext cx="6182905" cy="4370427"/>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dirty="0">
                <a:latin typeface="Arial Narrow"/>
              </a:rPr>
              <a:t>3.3 </a:t>
            </a:r>
            <a:r>
              <a:rPr lang="de-DE" sz="1800" b="1" dirty="0" err="1">
                <a:latin typeface="Arial Narrow"/>
              </a:rPr>
              <a:t>artyfactory</a:t>
            </a:r>
            <a:r>
              <a:rPr lang="de-DE" sz="1800" b="1" dirty="0">
                <a:latin typeface="Arial Narrow"/>
              </a:rPr>
              <a:t>- Website</a:t>
            </a:r>
            <a:endParaRPr lang="de-DE" b="1" dirty="0">
              <a:latin typeface="Arial Narrow"/>
            </a:endParaRPr>
          </a:p>
          <a:p>
            <a:pPr marL="342900" indent="-342900">
              <a:spcBef>
                <a:spcPts val="600"/>
              </a:spcBef>
              <a:buSzPct val="65000"/>
              <a:buFont typeface="Wingdings"/>
              <a:buChar char="à"/>
              <a:defRPr/>
            </a:pPr>
            <a:r>
              <a:rPr lang="de-DE" sz="1700" b="1" dirty="0">
                <a:solidFill>
                  <a:schemeClr val="tx1"/>
                </a:solidFill>
                <a:latin typeface="Calibri"/>
                <a:cs typeface="Calibri"/>
              </a:rPr>
              <a:t>Weiter zur praktischen Arbeitsanleitung – direkt über Webpage </a:t>
            </a:r>
            <a:endParaRPr dirty="0"/>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r>
              <a:rPr lang="de-DE" sz="1700" b="1" u="sng" dirty="0">
                <a:solidFill>
                  <a:schemeClr val="tx1"/>
                </a:solidFill>
                <a:latin typeface="Calibri"/>
                <a:cs typeface="Calibri"/>
                <a:hlinkClick r:id="rId3" tooltip="https://www.artyfactory.com/portraits/pop-art-portraits/pop-art-portrait-lessons.html"/>
              </a:rPr>
              <a:t>PopART instructions</a:t>
            </a: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r>
              <a:rPr lang="de-DE" sz="1700" b="1" dirty="0">
                <a:solidFill>
                  <a:schemeClr val="tx1"/>
                </a:solidFill>
                <a:latin typeface="Calibri"/>
                <a:cs typeface="Calibri"/>
              </a:rPr>
              <a:t>Variationen Möglich – Einzel-, Gruppenprojekt</a:t>
            </a:r>
            <a:endParaRPr dirty="0"/>
          </a:p>
          <a:p>
            <a:pPr marL="342900" indent="-342900">
              <a:spcBef>
                <a:spcPts val="600"/>
              </a:spcBef>
              <a:buSzPct val="65000"/>
              <a:buFont typeface="Wingdings"/>
              <a:buChar char="à"/>
              <a:defRPr/>
            </a:pPr>
            <a:r>
              <a:rPr lang="de-DE" sz="1700" b="1" dirty="0">
                <a:solidFill>
                  <a:schemeClr val="tx1"/>
                </a:solidFill>
                <a:latin typeface="Calibri"/>
                <a:cs typeface="Calibri"/>
              </a:rPr>
              <a:t>Template für weniger motivierte / talentierte Schüler</a:t>
            </a: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r>
              <a:rPr lang="de-DE" sz="1700" b="1" dirty="0">
                <a:solidFill>
                  <a:schemeClr val="tx1"/>
                </a:solidFill>
                <a:latin typeface="Calibri"/>
                <a:cs typeface="Calibri"/>
              </a:rPr>
              <a:t>ZEIT sich UMZUSEHEN …</a:t>
            </a:r>
          </a:p>
          <a:p>
            <a:pPr marL="342900" indent="-342900">
              <a:spcBef>
                <a:spcPts val="600"/>
              </a:spcBef>
              <a:buSzPct val="65000"/>
              <a:buFont typeface="Wingdings"/>
              <a:buChar char="à"/>
              <a:defRPr/>
            </a:pPr>
            <a:endParaRPr dirty="0"/>
          </a:p>
          <a:p>
            <a:pPr>
              <a:spcBef>
                <a:spcPts val="600"/>
              </a:spcBef>
              <a:buSzPct val="65000"/>
              <a:defRPr/>
            </a:pPr>
            <a:endParaRPr lang="de-DE" sz="1700" b="1" dirty="0">
              <a:solidFill>
                <a:schemeClr val="tx1"/>
              </a:solidFill>
              <a:latin typeface="Calibri"/>
              <a:cs typeface="Calibri"/>
            </a:endParaRPr>
          </a:p>
        </p:txBody>
      </p:sp>
      <p:sp>
        <p:nvSpPr>
          <p:cNvPr id="9"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a:t>Hands on CLIL –  Stundenbeispiel mit Artyfactory website</a:t>
            </a:r>
          </a:p>
        </p:txBody>
      </p:sp>
      <p:pic>
        <p:nvPicPr>
          <p:cNvPr id="2" name="Picture 1">
            <a:extLst>
              <a:ext uri="{FF2B5EF4-FFF2-40B4-BE49-F238E27FC236}">
                <a16:creationId xmlns:a16="http://schemas.microsoft.com/office/drawing/2014/main" id="{F1458DFD-9FE7-D709-A440-D5D5030E096D}"/>
              </a:ext>
            </a:extLst>
          </p:cNvPr>
          <p:cNvPicPr>
            <a:picLocks noChangeAspect="1"/>
          </p:cNvPicPr>
          <p:nvPr/>
        </p:nvPicPr>
        <p:blipFill>
          <a:blip r:embed="rId4"/>
          <a:stretch>
            <a:fillRect/>
          </a:stretch>
        </p:blipFill>
        <p:spPr>
          <a:xfrm>
            <a:off x="3275856" y="4365104"/>
            <a:ext cx="1943100" cy="1955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488059" y="1152266"/>
            <a:ext cx="6182905" cy="4985980"/>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dirty="0">
                <a:latin typeface="Arial Narrow"/>
              </a:rPr>
              <a:t>3.4 Gute Seiten für Bildanalyse / Architektur etc</a:t>
            </a:r>
            <a:r>
              <a:rPr lang="de-DE" b="1" dirty="0">
                <a:latin typeface="Arial Narrow"/>
              </a:rPr>
              <a:t>.</a:t>
            </a:r>
          </a:p>
          <a:p>
            <a:pPr marL="342900" indent="-342900">
              <a:spcBef>
                <a:spcPts val="600"/>
              </a:spcBef>
              <a:buSzPct val="65000"/>
              <a:buFont typeface="Wingdings"/>
              <a:buChar char="à"/>
              <a:defRPr/>
            </a:pPr>
            <a:r>
              <a:rPr lang="de-DE" sz="1700" b="1" dirty="0" err="1">
                <a:solidFill>
                  <a:srgbClr val="00B050"/>
                </a:solidFill>
                <a:latin typeface="Calibri"/>
                <a:cs typeface="Calibri"/>
              </a:rPr>
              <a:t>Play.ht</a:t>
            </a:r>
            <a:r>
              <a:rPr lang="de-DE" sz="1700" b="1" dirty="0">
                <a:solidFill>
                  <a:srgbClr val="00B050"/>
                </a:solidFill>
                <a:latin typeface="Calibri"/>
                <a:cs typeface="Calibri"/>
              </a:rPr>
              <a:t> </a:t>
            </a:r>
            <a:r>
              <a:rPr lang="de-DE" sz="1700" b="1" dirty="0">
                <a:solidFill>
                  <a:schemeClr val="tx1"/>
                </a:solidFill>
                <a:latin typeface="Calibri"/>
                <a:cs typeface="Calibri"/>
              </a:rPr>
              <a:t>- ähnlich zu </a:t>
            </a:r>
            <a:r>
              <a:rPr lang="de-DE" sz="1700" b="1" dirty="0" err="1">
                <a:solidFill>
                  <a:schemeClr val="tx1"/>
                </a:solidFill>
                <a:latin typeface="Calibri"/>
                <a:cs typeface="Calibri"/>
              </a:rPr>
              <a:t>Elevenlabs</a:t>
            </a:r>
            <a:r>
              <a:rPr lang="de-DE" sz="1700" b="1" dirty="0">
                <a:solidFill>
                  <a:schemeClr val="tx1"/>
                </a:solidFill>
                <a:latin typeface="Calibri"/>
                <a:cs typeface="Calibri"/>
              </a:rPr>
              <a:t> (kann auch erstellte Dialoge mit zwei versch. Sprechern) </a:t>
            </a: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a:spcBef>
                <a:spcPts val="600"/>
              </a:spcBef>
              <a:buSzPct val="65000"/>
              <a:defRPr/>
            </a:pPr>
            <a:endParaRPr lang="de-DE" dirty="0"/>
          </a:p>
          <a:p>
            <a:pPr marL="342900" indent="-342900">
              <a:spcBef>
                <a:spcPts val="600"/>
              </a:spcBef>
              <a:buSzPct val="65000"/>
              <a:buFont typeface="Wingdings"/>
              <a:buChar char="à"/>
              <a:defRPr/>
            </a:pPr>
            <a:r>
              <a:rPr lang="de-DE" sz="1700" b="1" dirty="0" err="1">
                <a:solidFill>
                  <a:srgbClr val="00B050"/>
                </a:solidFill>
                <a:latin typeface="Calibri"/>
                <a:cs typeface="Calibri"/>
              </a:rPr>
              <a:t>NotebookLM</a:t>
            </a:r>
            <a:r>
              <a:rPr lang="de-DE" sz="1700" b="1" dirty="0">
                <a:solidFill>
                  <a:schemeClr val="tx1"/>
                </a:solidFill>
                <a:latin typeface="Calibri"/>
                <a:cs typeface="Calibri"/>
              </a:rPr>
              <a:t> – PDF / </a:t>
            </a:r>
            <a:r>
              <a:rPr lang="de-DE" sz="1700" b="1" dirty="0" err="1">
                <a:solidFill>
                  <a:schemeClr val="tx1"/>
                </a:solidFill>
                <a:latin typeface="Calibri"/>
                <a:cs typeface="Calibri"/>
              </a:rPr>
              <a:t>VideoLink</a:t>
            </a:r>
            <a:r>
              <a:rPr lang="de-DE" sz="1700" b="1" dirty="0">
                <a:solidFill>
                  <a:schemeClr val="tx1"/>
                </a:solidFill>
                <a:latin typeface="Calibri"/>
                <a:cs typeface="Calibri"/>
              </a:rPr>
              <a:t> /  </a:t>
            </a:r>
            <a:r>
              <a:rPr lang="de-DE" sz="1700" b="1" dirty="0" err="1">
                <a:solidFill>
                  <a:schemeClr val="tx1"/>
                </a:solidFill>
                <a:latin typeface="Calibri"/>
                <a:cs typeface="Calibri"/>
              </a:rPr>
              <a:t>WebSites</a:t>
            </a:r>
            <a:r>
              <a:rPr lang="de-DE" sz="1700" b="1" dirty="0">
                <a:solidFill>
                  <a:schemeClr val="tx1"/>
                </a:solidFill>
                <a:latin typeface="Calibri"/>
                <a:cs typeface="Calibri"/>
              </a:rPr>
              <a:t> / </a:t>
            </a:r>
            <a:r>
              <a:rPr lang="de-DE" sz="1700" b="1" dirty="0" err="1">
                <a:solidFill>
                  <a:schemeClr val="tx1"/>
                </a:solidFill>
                <a:latin typeface="Calibri"/>
                <a:cs typeface="Calibri"/>
              </a:rPr>
              <a:t>ppt</a:t>
            </a:r>
            <a:r>
              <a:rPr lang="de-DE" sz="1700" b="1" dirty="0">
                <a:solidFill>
                  <a:schemeClr val="tx1"/>
                </a:solidFill>
                <a:latin typeface="Calibri"/>
                <a:cs typeface="Calibri"/>
              </a:rPr>
              <a:t> hochladen – verwandelt dies in ein Zwiegespräch </a:t>
            </a: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lang="de-DE" sz="1700" b="1" dirty="0">
              <a:solidFill>
                <a:schemeClr val="tx1"/>
              </a:solidFill>
              <a:latin typeface="Calibri"/>
              <a:cs typeface="Calibri"/>
            </a:endParaRPr>
          </a:p>
          <a:p>
            <a:pPr marL="342900" indent="-342900">
              <a:spcBef>
                <a:spcPts val="600"/>
              </a:spcBef>
              <a:buSzPct val="65000"/>
              <a:buFont typeface="Wingdings"/>
              <a:buChar char="à"/>
              <a:defRPr/>
            </a:pPr>
            <a:endParaRPr dirty="0"/>
          </a:p>
          <a:p>
            <a:pPr>
              <a:spcBef>
                <a:spcPts val="600"/>
              </a:spcBef>
              <a:buSzPct val="65000"/>
              <a:defRPr/>
            </a:pPr>
            <a:endParaRPr lang="de-DE" sz="1700" b="1" dirty="0">
              <a:solidFill>
                <a:schemeClr val="tx1"/>
              </a:solidFill>
              <a:latin typeface="Calibri"/>
              <a:cs typeface="Calibri"/>
            </a:endParaRPr>
          </a:p>
        </p:txBody>
      </p:sp>
      <p:sp>
        <p:nvSpPr>
          <p:cNvPr id="9"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dirty="0"/>
              <a:t>Hands on CLIL –  KI and </a:t>
            </a:r>
            <a:r>
              <a:rPr lang="de-DE" sz="1600" dirty="0" err="1"/>
              <a:t>other</a:t>
            </a:r>
            <a:r>
              <a:rPr lang="de-DE" sz="1600" dirty="0"/>
              <a:t> nice </a:t>
            </a:r>
            <a:r>
              <a:rPr lang="de-DE" sz="1600" dirty="0" err="1"/>
              <a:t>websites</a:t>
            </a:r>
            <a:endParaRPr lang="de-DE" sz="1600" dirty="0"/>
          </a:p>
        </p:txBody>
      </p:sp>
      <p:pic>
        <p:nvPicPr>
          <p:cNvPr id="3" name="Picture 2">
            <a:extLst>
              <a:ext uri="{FF2B5EF4-FFF2-40B4-BE49-F238E27FC236}">
                <a16:creationId xmlns:a16="http://schemas.microsoft.com/office/drawing/2014/main" id="{F017E543-BF80-892D-953F-F9544009092B}"/>
              </a:ext>
            </a:extLst>
          </p:cNvPr>
          <p:cNvPicPr>
            <a:picLocks noChangeAspect="1"/>
          </p:cNvPicPr>
          <p:nvPr/>
        </p:nvPicPr>
        <p:blipFill>
          <a:blip r:embed="rId3"/>
          <a:stretch>
            <a:fillRect/>
          </a:stretch>
        </p:blipFill>
        <p:spPr>
          <a:xfrm>
            <a:off x="827584" y="2468373"/>
            <a:ext cx="1711475" cy="1752715"/>
          </a:xfrm>
          <a:prstGeom prst="rect">
            <a:avLst/>
          </a:prstGeom>
        </p:spPr>
      </p:pic>
      <p:pic>
        <p:nvPicPr>
          <p:cNvPr id="4" name="Picture 3">
            <a:extLst>
              <a:ext uri="{FF2B5EF4-FFF2-40B4-BE49-F238E27FC236}">
                <a16:creationId xmlns:a16="http://schemas.microsoft.com/office/drawing/2014/main" id="{6843D6A5-446C-B701-F88F-C4D7CDE93E07}"/>
              </a:ext>
            </a:extLst>
          </p:cNvPr>
          <p:cNvPicPr>
            <a:picLocks noChangeAspect="1"/>
          </p:cNvPicPr>
          <p:nvPr/>
        </p:nvPicPr>
        <p:blipFill>
          <a:blip r:embed="rId4"/>
          <a:stretch>
            <a:fillRect/>
          </a:stretch>
        </p:blipFill>
        <p:spPr>
          <a:xfrm>
            <a:off x="809745" y="4854054"/>
            <a:ext cx="1752714" cy="1752714"/>
          </a:xfrm>
          <a:prstGeom prst="rect">
            <a:avLst/>
          </a:prstGeom>
        </p:spPr>
      </p:pic>
    </p:spTree>
    <p:extLst>
      <p:ext uri="{BB962C8B-B14F-4D97-AF65-F5344CB8AC3E}">
        <p14:creationId xmlns:p14="http://schemas.microsoft.com/office/powerpoint/2010/main" val="3001760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AI Geography </a:t>
            </a:r>
            <a:endParaRPr/>
          </a:p>
        </p:txBody>
      </p:sp>
      <p:sp>
        <p:nvSpPr>
          <p:cNvPr id="7" name="TextBox 6"/>
          <p:cNvSpPr txBox="1"/>
          <p:nvPr/>
        </p:nvSpPr>
        <p:spPr bwMode="auto">
          <a:xfrm>
            <a:off x="395536" y="1208946"/>
            <a:ext cx="6182905" cy="2092881"/>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lang="de-DE" sz="1800" b="1" dirty="0">
                <a:latin typeface="Arial Narrow"/>
              </a:rPr>
              <a:t>WER HAT DEN ÜBERBLICK???</a:t>
            </a:r>
          </a:p>
          <a:p>
            <a:pPr>
              <a:defRPr/>
            </a:pPr>
            <a:endParaRPr lang="de-DE" b="1" dirty="0">
              <a:latin typeface="Arial Narrow"/>
            </a:endParaRPr>
          </a:p>
          <a:p>
            <a:pPr>
              <a:defRPr/>
            </a:pPr>
            <a:endParaRPr lang="de-DE" b="1" dirty="0">
              <a:latin typeface="Arial Narrow"/>
            </a:endParaRPr>
          </a:p>
          <a:p>
            <a:pPr>
              <a:defRPr/>
            </a:pPr>
            <a:r>
              <a:rPr lang="de-DE" b="1" dirty="0">
                <a:latin typeface="Arial Narrow"/>
                <a:hlinkClick r:id="rId3"/>
              </a:rPr>
              <a:t>https://theresanaiforthat.com</a:t>
            </a:r>
            <a:endParaRPr lang="de-DE" b="1" dirty="0">
              <a:latin typeface="Arial Narrow"/>
            </a:endParaRPr>
          </a:p>
          <a:p>
            <a:pPr>
              <a:defRPr/>
            </a:pPr>
            <a:endParaRPr lang="de-DE" b="1" dirty="0">
              <a:latin typeface="Arial Narrow"/>
            </a:endParaRPr>
          </a:p>
          <a:p>
            <a:pPr>
              <a:defRPr/>
            </a:pPr>
            <a:endParaRPr lang="de-DE" b="1" dirty="0">
              <a:latin typeface="Arial Narrow"/>
            </a:endParaRPr>
          </a:p>
          <a:p>
            <a:pPr>
              <a:spcBef>
                <a:spcPts val="600"/>
              </a:spcBef>
              <a:buSzPct val="65000"/>
              <a:defRPr/>
            </a:pPr>
            <a:endParaRPr lang="de-DE" sz="1700" b="1" dirty="0">
              <a:solidFill>
                <a:schemeClr val="tx1"/>
              </a:solidFill>
              <a:latin typeface="Calibri"/>
              <a:cs typeface="Calibri"/>
            </a:endParaRPr>
          </a:p>
        </p:txBody>
      </p:sp>
      <p:sp>
        <p:nvSpPr>
          <p:cNvPr id="9" name="Textfeld 4"/>
          <p:cNvSpPr txBox="1"/>
          <p:nvPr/>
        </p:nvSpPr>
        <p:spPr bwMode="auto">
          <a:xfrm>
            <a:off x="8679505" y="836712"/>
            <a:ext cx="338552" cy="5951407"/>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algn="ctr">
              <a:defRPr/>
            </a:pPr>
            <a:r>
              <a:rPr lang="de-DE" sz="1600" dirty="0"/>
              <a:t>Hands on CLIL –  KI and </a:t>
            </a:r>
            <a:r>
              <a:rPr lang="de-DE" sz="1600" dirty="0" err="1"/>
              <a:t>other</a:t>
            </a:r>
            <a:r>
              <a:rPr lang="de-DE" sz="1600" dirty="0"/>
              <a:t> nice </a:t>
            </a:r>
            <a:r>
              <a:rPr lang="de-DE" sz="1600" dirty="0" err="1"/>
              <a:t>websites</a:t>
            </a:r>
            <a:endParaRPr lang="de-DE" sz="1600" dirty="0"/>
          </a:p>
        </p:txBody>
      </p:sp>
      <p:pic>
        <p:nvPicPr>
          <p:cNvPr id="2" name="Picture 1">
            <a:extLst>
              <a:ext uri="{FF2B5EF4-FFF2-40B4-BE49-F238E27FC236}">
                <a16:creationId xmlns:a16="http://schemas.microsoft.com/office/drawing/2014/main" id="{DD5CDB66-52A3-2BF4-537B-B709448A6F56}"/>
              </a:ext>
            </a:extLst>
          </p:cNvPr>
          <p:cNvPicPr>
            <a:picLocks noChangeAspect="1"/>
          </p:cNvPicPr>
          <p:nvPr/>
        </p:nvPicPr>
        <p:blipFill>
          <a:blip r:embed="rId4"/>
          <a:stretch>
            <a:fillRect/>
          </a:stretch>
        </p:blipFill>
        <p:spPr>
          <a:xfrm>
            <a:off x="395536" y="2564904"/>
            <a:ext cx="3229185" cy="3207940"/>
          </a:xfrm>
          <a:prstGeom prst="rect">
            <a:avLst/>
          </a:prstGeom>
        </p:spPr>
      </p:pic>
    </p:spTree>
    <p:extLst>
      <p:ext uri="{BB962C8B-B14F-4D97-AF65-F5344CB8AC3E}">
        <p14:creationId xmlns:p14="http://schemas.microsoft.com/office/powerpoint/2010/main" val="3124766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pic>
        <p:nvPicPr>
          <p:cNvPr id="11" name="Grafik 10"/>
          <p:cNvPicPr>
            <a:picLocks noChangeAspect="1"/>
          </p:cNvPicPr>
          <p:nvPr/>
        </p:nvPicPr>
        <p:blipFill>
          <a:blip r:embed="rId3"/>
          <a:stretch/>
        </p:blipFill>
        <p:spPr bwMode="auto">
          <a:xfrm>
            <a:off x="890816" y="1905726"/>
            <a:ext cx="5985440" cy="4612566"/>
          </a:xfrm>
          <a:prstGeom prst="rect">
            <a:avLst/>
          </a:prstGeom>
        </p:spPr>
      </p:pic>
      <p:sp>
        <p:nvSpPr>
          <p:cNvPr id="9" name="Textfeld 8"/>
          <p:cNvSpPr txBox="1"/>
          <p:nvPr/>
        </p:nvSpPr>
        <p:spPr bwMode="auto">
          <a:xfrm>
            <a:off x="442600" y="1505616"/>
            <a:ext cx="8002588"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3.4 Rechtliche Rahmenbedingungen des Einsatzes von KI-Tools in der Schule </a:t>
            </a:r>
            <a:endParaRPr lang="de-DE" sz="2000" b="1"/>
          </a:p>
        </p:txBody>
      </p:sp>
      <p:sp>
        <p:nvSpPr>
          <p:cNvPr id="13" name="Textfeld 12"/>
          <p:cNvSpPr txBox="1"/>
          <p:nvPr/>
        </p:nvSpPr>
        <p:spPr bwMode="auto">
          <a:xfrm>
            <a:off x="790494" y="6400028"/>
            <a:ext cx="4572000" cy="24622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1000">
                <a:solidFill>
                  <a:srgbClr val="000000"/>
                </a:solidFill>
                <a:latin typeface="Calibri Light"/>
                <a:ea typeface="Times New Roman"/>
                <a:cs typeface="Times New Roman"/>
              </a:rPr>
              <a:t>© </a:t>
            </a:r>
            <a:r>
              <a:rPr lang="en-GB" sz="1000">
                <a:latin typeface="Calibri Light"/>
                <a:ea typeface="Times New Roman"/>
                <a:cs typeface="Times New Roman"/>
              </a:rPr>
              <a:t>fobizz</a:t>
            </a:r>
            <a:endParaRPr lang="de-DE" sz="1000">
              <a:latin typeface="Arial"/>
              <a:ea typeface="Times New Roman"/>
              <a:cs typeface="Times New Roman"/>
            </a:endParaRPr>
          </a:p>
        </p:txBody>
      </p:sp>
      <p:sp>
        <p:nvSpPr>
          <p:cNvPr id="5" name="Textfeld 4"/>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ARTS</a:t>
            </a:r>
            <a:endParaRPr/>
          </a:p>
        </p:txBody>
      </p:sp>
      <p:pic>
        <p:nvPicPr>
          <p:cNvPr id="6" name="Grafik 5"/>
          <p:cNvPicPr>
            <a:picLocks noChangeAspect="1"/>
          </p:cNvPicPr>
          <p:nvPr/>
        </p:nvPicPr>
        <p:blipFill>
          <a:blip r:embed="rId4"/>
          <a:stretch/>
        </p:blipFill>
        <p:spPr bwMode="auto">
          <a:xfrm>
            <a:off x="8299532" y="866738"/>
            <a:ext cx="676715" cy="561490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pic>
        <p:nvPicPr>
          <p:cNvPr id="5" name="Grafik 4"/>
          <p:cNvPicPr>
            <a:picLocks noChangeAspect="1"/>
          </p:cNvPicPr>
          <p:nvPr/>
        </p:nvPicPr>
        <p:blipFill>
          <a:blip r:embed="rId3"/>
          <a:stretch/>
        </p:blipFill>
        <p:spPr bwMode="auto">
          <a:xfrm>
            <a:off x="465283" y="2132856"/>
            <a:ext cx="7924800" cy="3790949"/>
          </a:xfrm>
          <a:prstGeom prst="rect">
            <a:avLst/>
          </a:prstGeom>
        </p:spPr>
      </p:pic>
      <p:sp>
        <p:nvSpPr>
          <p:cNvPr id="9" name="Textfeld 8"/>
          <p:cNvSpPr txBox="1"/>
          <p:nvPr/>
        </p:nvSpPr>
        <p:spPr bwMode="auto">
          <a:xfrm>
            <a:off x="674518" y="1404628"/>
            <a:ext cx="5985714"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3.4 KI tools in der Schule: Richtlinien zur Nutzung</a:t>
            </a:r>
            <a:endParaRPr lang="de-DE" sz="2000" b="1"/>
          </a:p>
        </p:txBody>
      </p:sp>
      <p:sp>
        <p:nvSpPr>
          <p:cNvPr id="8" name="Textfeld 7"/>
          <p:cNvSpPr txBox="1"/>
          <p:nvPr/>
        </p:nvSpPr>
        <p:spPr bwMode="auto">
          <a:xfrm>
            <a:off x="899592" y="5926222"/>
            <a:ext cx="4572000" cy="24622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just">
              <a:spcBef>
                <a:spcPts val="600"/>
              </a:spcBef>
              <a:spcAft>
                <a:spcPts val="600"/>
              </a:spcAft>
              <a:defRPr/>
            </a:pPr>
            <a:r>
              <a:rPr lang="en-GB" sz="1000">
                <a:solidFill>
                  <a:srgbClr val="000000"/>
                </a:solidFill>
                <a:latin typeface="Calibri Light"/>
                <a:ea typeface="Times New Roman"/>
                <a:cs typeface="Times New Roman"/>
              </a:rPr>
              <a:t>© fobizz</a:t>
            </a:r>
            <a:endParaRPr lang="de-DE" sz="1000">
              <a:latin typeface="Arial"/>
              <a:ea typeface="Times New Roman"/>
              <a:cs typeface="Times New Roman"/>
            </a:endParaRPr>
          </a:p>
        </p:txBody>
      </p:sp>
      <p:pic>
        <p:nvPicPr>
          <p:cNvPr id="6" name="Grafik 5"/>
          <p:cNvPicPr>
            <a:picLocks noChangeAspect="1"/>
          </p:cNvPicPr>
          <p:nvPr/>
        </p:nvPicPr>
        <p:blipFill>
          <a:blip r:embed="rId4"/>
          <a:stretch/>
        </p:blipFill>
        <p:spPr bwMode="auto">
          <a:xfrm>
            <a:off x="8299532" y="866738"/>
            <a:ext cx="676715" cy="5614903"/>
          </a:xfrm>
          <a:prstGeom prst="rect">
            <a:avLst/>
          </a:prstGeom>
        </p:spPr>
      </p:pic>
      <p:sp>
        <p:nvSpPr>
          <p:cNvPr id="10" name="Textfeld 9"/>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ARTS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feld 2"/>
          <p:cNvSpPr txBox="1"/>
          <p:nvPr/>
        </p:nvSpPr>
        <p:spPr bwMode="auto">
          <a:xfrm>
            <a:off x="1547664" y="3258270"/>
            <a:ext cx="5310336" cy="101566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ctr">
              <a:defRPr/>
            </a:pPr>
            <a:r>
              <a:rPr lang="de-DE" sz="2400" b="1" u="sng" dirty="0">
                <a:latin typeface="Arial Narrow"/>
              </a:rPr>
              <a:t>4.    Fragen, Wünsche, Anregungen?</a:t>
            </a:r>
            <a:endParaRPr sz="2400" b="1" u="sng" dirty="0">
              <a:latin typeface="Arial Narrow"/>
            </a:endParaRPr>
          </a:p>
          <a:p>
            <a:pPr algn="ctr">
              <a:defRPr/>
            </a:pPr>
            <a:endParaRPr lang="de-DE" sz="1800" b="1" dirty="0"/>
          </a:p>
          <a:p>
            <a:pPr algn="ctr">
              <a:defRPr/>
            </a:pPr>
            <a:endParaRPr lang="de-DE" sz="1800" b="1" dirty="0"/>
          </a:p>
        </p:txBody>
      </p:sp>
      <p:pic>
        <p:nvPicPr>
          <p:cNvPr id="4" name="Picture 2" descr="C:\Users\di36pir\Filr\Meine Dateien\AK_BILI\08_PORTAL_NEU NEU\00_bildchen\bili-guru\01_IMG_6870_weiß_cut.jpg"/>
          <p:cNvPicPr>
            <a:picLocks noChangeAspect="1" noChangeArrowheads="1"/>
          </p:cNvPicPr>
          <p:nvPr/>
        </p:nvPicPr>
        <p:blipFill>
          <a:blip r:embed="rId3"/>
          <a:stretch/>
        </p:blipFill>
        <p:spPr bwMode="auto">
          <a:xfrm>
            <a:off x="2123728" y="3933056"/>
            <a:ext cx="3808068" cy="1711155"/>
          </a:xfrm>
          <a:prstGeom prst="rect">
            <a:avLst/>
          </a:prstGeom>
          <a:noFill/>
        </p:spPr>
      </p:pic>
      <p:sp>
        <p:nvSpPr>
          <p:cNvPr id="6" name="Textfeld 8">
            <a:extLst>
              <a:ext uri="{FF2B5EF4-FFF2-40B4-BE49-F238E27FC236}">
                <a16:creationId xmlns:a16="http://schemas.microsoft.com/office/drawing/2014/main" id="{6A01BB89-A5D2-ADC3-ADF9-9089C2E8B337}"/>
              </a:ext>
            </a:extLst>
          </p:cNvPr>
          <p:cNvSpPr txBox="1"/>
          <p:nvPr/>
        </p:nvSpPr>
        <p:spPr bwMode="auto">
          <a:xfrm>
            <a:off x="539552" y="1029796"/>
            <a:ext cx="7713906" cy="2062103"/>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800" b="1" dirty="0" err="1">
                <a:solidFill>
                  <a:srgbClr val="00B050"/>
                </a:solidFill>
                <a:latin typeface="Arial Narrow"/>
              </a:rPr>
              <a:t>Stay</a:t>
            </a:r>
            <a:r>
              <a:rPr lang="de-DE" sz="2800" b="1" dirty="0">
                <a:solidFill>
                  <a:srgbClr val="00B050"/>
                </a:solidFill>
                <a:latin typeface="Arial Narrow"/>
              </a:rPr>
              <a:t> </a:t>
            </a:r>
            <a:r>
              <a:rPr lang="de-DE" sz="2800" b="1" dirty="0" err="1">
                <a:solidFill>
                  <a:srgbClr val="00B050"/>
                </a:solidFill>
                <a:latin typeface="Arial Narrow"/>
              </a:rPr>
              <a:t>tuned</a:t>
            </a:r>
            <a:r>
              <a:rPr lang="de-DE" sz="2800" b="1" dirty="0">
                <a:solidFill>
                  <a:srgbClr val="00B050"/>
                </a:solidFill>
                <a:latin typeface="Arial Narrow"/>
              </a:rPr>
              <a:t> – Ausblick auf die nächste </a:t>
            </a:r>
            <a:r>
              <a:rPr lang="de-DE" sz="2800" b="1" dirty="0" err="1">
                <a:solidFill>
                  <a:srgbClr val="00B050"/>
                </a:solidFill>
                <a:latin typeface="Arial Narrow"/>
              </a:rPr>
              <a:t>eSession</a:t>
            </a:r>
            <a:r>
              <a:rPr lang="de-DE" sz="2800" b="1" dirty="0">
                <a:solidFill>
                  <a:srgbClr val="00B050"/>
                </a:solidFill>
                <a:latin typeface="Arial Narrow"/>
              </a:rPr>
              <a:t>: </a:t>
            </a:r>
          </a:p>
          <a:p>
            <a:pPr>
              <a:defRPr/>
            </a:pPr>
            <a:endParaRPr lang="de-DE" sz="2000" b="1" dirty="0">
              <a:latin typeface="Arial Narrow"/>
            </a:endParaRPr>
          </a:p>
          <a:p>
            <a:pPr marL="342900" indent="-342900">
              <a:buFont typeface="Arial" panose="020B0604020202020204" pitchFamily="34" charset="0"/>
              <a:buChar char="•"/>
              <a:defRPr/>
            </a:pPr>
            <a:r>
              <a:rPr lang="de-DE" sz="2000" b="1" dirty="0">
                <a:latin typeface="Arial Narrow"/>
              </a:rPr>
              <a:t>Noch mehr gute Einstiege &amp; </a:t>
            </a:r>
            <a:r>
              <a:rPr lang="de-DE" sz="2000" b="1" dirty="0" err="1">
                <a:latin typeface="Arial Narrow"/>
              </a:rPr>
              <a:t>Scaffolding</a:t>
            </a:r>
            <a:r>
              <a:rPr lang="de-DE" sz="2000" b="1" dirty="0">
                <a:latin typeface="Arial Narrow"/>
              </a:rPr>
              <a:t> Möglichkeiten</a:t>
            </a:r>
          </a:p>
          <a:p>
            <a:pPr marL="342900" indent="-342900">
              <a:buFont typeface="Arial" panose="020B0604020202020204" pitchFamily="34" charset="0"/>
              <a:buChar char="•"/>
              <a:defRPr/>
            </a:pPr>
            <a:r>
              <a:rPr lang="de-DE" sz="2000" b="1" dirty="0">
                <a:latin typeface="Arial Narrow"/>
              </a:rPr>
              <a:t>Noch mehr Konkrete Stundenbeispiele </a:t>
            </a:r>
          </a:p>
          <a:p>
            <a:pPr marL="342900" indent="-342900">
              <a:buFont typeface="Arial" panose="020B0604020202020204" pitchFamily="34" charset="0"/>
              <a:buChar char="•"/>
              <a:defRPr/>
            </a:pPr>
            <a:r>
              <a:rPr lang="de-DE" sz="2000" b="1" dirty="0">
                <a:latin typeface="Arial Narrow"/>
              </a:rPr>
              <a:t>und natürlich …Eingehen auf Ihre: </a:t>
            </a:r>
          </a:p>
          <a:p>
            <a:pPr>
              <a:defRPr/>
            </a:pPr>
            <a:endParaRPr lang="de-DE"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3"/>
          <p:cNvPicPr>
            <a:picLocks noChangeAspect="1" noChangeArrowheads="1"/>
          </p:cNvPicPr>
          <p:nvPr/>
        </p:nvPicPr>
        <p:blipFill>
          <a:blip r:embed="rId3"/>
          <a:stretch/>
        </p:blipFill>
        <p:spPr bwMode="auto">
          <a:xfrm>
            <a:off x="755576" y="3874858"/>
            <a:ext cx="1679229" cy="1854786"/>
          </a:xfrm>
          <a:prstGeom prst="rect">
            <a:avLst/>
          </a:prstGeom>
          <a:noFill/>
          <a:ln>
            <a:noFill/>
          </a:ln>
          <a:effectLst/>
        </p:spPr>
      </p:pic>
      <p:sp>
        <p:nvSpPr>
          <p:cNvPr id="5" name="Rechteck 4"/>
          <p:cNvSpPr/>
          <p:nvPr/>
        </p:nvSpPr>
        <p:spPr bwMode="auto">
          <a:xfrm>
            <a:off x="827584" y="1916832"/>
            <a:ext cx="6912768" cy="1574846"/>
          </a:xfrm>
          <a:prstGeom prst="rect">
            <a:avLst/>
          </a:prstGeom>
          <a:solidFill>
            <a:schemeClr val="accent3">
              <a:lumOff val="44000"/>
            </a:schemeClr>
          </a:solidFill>
          <a:ln w="25400" cap="flat">
            <a:solidFill>
              <a:schemeClr val="accent1"/>
            </a:solidFill>
            <a:prstDash val="solid"/>
            <a:round/>
          </a:ln>
        </p:spPr>
        <p:style>
          <a:lnRef idx="0">
            <a:srgbClr val="000000"/>
          </a:lnRef>
          <a:fillRef idx="0">
            <a:srgbClr val="000000"/>
          </a:fillRef>
          <a:effectRef idx="0">
            <a:srgbClr val="000000"/>
          </a:effectRef>
          <a:fontRef idx="none"/>
        </p:style>
        <p:txBody>
          <a:bodyPr rtlCol="0" anchor="ctr"/>
          <a:lstStyle/>
          <a:p>
            <a:pPr algn="ctr">
              <a:defRPr/>
            </a:pPr>
            <a:r>
              <a:rPr lang="de-DE" sz="3600" b="1">
                <a:latin typeface="Arial Narrow"/>
              </a:rPr>
              <a:t>Vielen Dank für Ihre Aufmerksamkeit!</a:t>
            </a:r>
            <a:endParaRPr>
              <a:latin typeface="Arial Narrow"/>
            </a:endParaRPr>
          </a:p>
        </p:txBody>
      </p:sp>
      <p:sp>
        <p:nvSpPr>
          <p:cNvPr id="6" name="Textfeld 10"/>
          <p:cNvSpPr txBox="1"/>
          <p:nvPr/>
        </p:nvSpPr>
        <p:spPr bwMode="auto">
          <a:xfrm>
            <a:off x="2411760" y="4294420"/>
            <a:ext cx="3744416" cy="1015661"/>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a:defRPr sz="1600">
                <a:solidFill>
                  <a:srgbClr val="A6A6A6"/>
                </a:solidFill>
              </a:defRPr>
            </a:pPr>
            <a:r>
              <a:rPr lang="de-DE" sz="2000">
                <a:solidFill>
                  <a:srgbClr val="339966"/>
                </a:solidFill>
                <a:latin typeface="Calibri"/>
                <a:ea typeface="Calibri"/>
                <a:cs typeface="Calibri"/>
              </a:rPr>
              <a:t>StRin Miriam Puireux</a:t>
            </a:r>
            <a:endParaRPr lang="de-DE" sz="2000">
              <a:solidFill>
                <a:srgbClr val="339966"/>
              </a:solidFill>
              <a:latin typeface="Calibri"/>
              <a:ea typeface="Verdana"/>
              <a:cs typeface="Verdana"/>
            </a:endParaRPr>
          </a:p>
          <a:p>
            <a:pPr>
              <a:defRPr sz="1600">
                <a:solidFill>
                  <a:srgbClr val="A6A6A6"/>
                </a:solidFill>
              </a:defRPr>
            </a:pPr>
            <a:r>
              <a:rPr lang="de-DE" sz="2000">
                <a:solidFill>
                  <a:srgbClr val="339966"/>
                </a:solidFill>
                <a:latin typeface="Calibri"/>
                <a:ea typeface="Calibri"/>
                <a:cs typeface="Calibri"/>
              </a:rPr>
              <a:t>Arbeitskreis Bilingual am ISB</a:t>
            </a:r>
            <a:br>
              <a:rPr lang="de-DE" sz="2000">
                <a:solidFill>
                  <a:srgbClr val="339966"/>
                </a:solidFill>
                <a:latin typeface="Calibri"/>
                <a:ea typeface="Calibri"/>
                <a:cs typeface="Calibri"/>
              </a:rPr>
            </a:br>
            <a:r>
              <a:rPr lang="de-DE" sz="2000">
                <a:solidFill>
                  <a:srgbClr val="339966"/>
                </a:solidFill>
                <a:latin typeface="Calibri"/>
                <a:ea typeface="Calibri"/>
                <a:cs typeface="Calibri"/>
              </a:rPr>
              <a:t>miriam.puireux@schule.bayern.de</a:t>
            </a:r>
            <a:endParaRPr lang="de-DE" sz="2000" u="sng">
              <a:solidFill>
                <a:srgbClr val="009999"/>
              </a:solidFill>
              <a:latin typeface="Calibri"/>
              <a:ea typeface="Calibri"/>
              <a:cs typeface="Calibri"/>
            </a:endParaRPr>
          </a:p>
        </p:txBody>
      </p:sp>
      <p:pic>
        <p:nvPicPr>
          <p:cNvPr id="7" name="Picture 6"/>
          <p:cNvPicPr>
            <a:picLocks noChangeAspect="1"/>
          </p:cNvPicPr>
          <p:nvPr/>
        </p:nvPicPr>
        <p:blipFill>
          <a:blip r:embed="rId4"/>
          <a:stretch/>
        </p:blipFill>
        <p:spPr bwMode="auto">
          <a:xfrm>
            <a:off x="6156176" y="3789040"/>
            <a:ext cx="1679229" cy="1679229"/>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br>
              <a:rPr lang="de-DE" sz="3200">
                <a:latin typeface="Arial Narrow"/>
              </a:rPr>
            </a:br>
            <a:endParaRPr lang="de-DE"/>
          </a:p>
        </p:txBody>
      </p:sp>
      <p:sp>
        <p:nvSpPr>
          <p:cNvPr id="9" name="Textfeld 8"/>
          <p:cNvSpPr txBox="1"/>
          <p:nvPr/>
        </p:nvSpPr>
        <p:spPr bwMode="auto">
          <a:xfrm>
            <a:off x="366893" y="1137121"/>
            <a:ext cx="7335567" cy="40011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defRPr/>
            </a:pPr>
            <a:r>
              <a:rPr lang="de-DE" sz="2000" b="1">
                <a:latin typeface="Arial Narrow"/>
              </a:rPr>
              <a:t>REFERENCES</a:t>
            </a:r>
            <a:endParaRPr lang="de-DE" sz="2000" b="1"/>
          </a:p>
        </p:txBody>
      </p:sp>
      <p:pic>
        <p:nvPicPr>
          <p:cNvPr id="6" name="Grafik 5"/>
          <p:cNvPicPr>
            <a:picLocks noChangeAspect="1"/>
          </p:cNvPicPr>
          <p:nvPr/>
        </p:nvPicPr>
        <p:blipFill>
          <a:blip r:embed="rId3"/>
          <a:stretch/>
        </p:blipFill>
        <p:spPr bwMode="auto">
          <a:xfrm>
            <a:off x="8299532" y="866738"/>
            <a:ext cx="676715" cy="5614903"/>
          </a:xfrm>
          <a:prstGeom prst="rect">
            <a:avLst/>
          </a:prstGeom>
        </p:spPr>
      </p:pic>
      <p:sp>
        <p:nvSpPr>
          <p:cNvPr id="10" name="Textfeld 9"/>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&amp; ARTS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7"/>
          <p:cNvSpPr txBox="1"/>
          <p:nvPr/>
        </p:nvSpPr>
        <p:spPr bwMode="auto">
          <a:xfrm>
            <a:off x="488059" y="83671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a:t>
            </a:r>
            <a:endParaRPr/>
          </a:p>
        </p:txBody>
      </p:sp>
      <p:sp>
        <p:nvSpPr>
          <p:cNvPr id="4" name="Textfeld 2"/>
          <p:cNvSpPr txBox="1"/>
          <p:nvPr/>
        </p:nvSpPr>
        <p:spPr bwMode="auto">
          <a:xfrm>
            <a:off x="597982" y="1206042"/>
            <a:ext cx="7629944" cy="5684120"/>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dirty="0">
                <a:latin typeface="Arial Narrow"/>
              </a:rPr>
              <a:t>Teaser – bilinguale Schnupperstunde in der 6. Jahrgangsstufe</a:t>
            </a:r>
            <a:endParaRPr dirty="0"/>
          </a:p>
          <a:p>
            <a:pPr>
              <a:lnSpc>
                <a:spcPct val="150000"/>
              </a:lnSpc>
              <a:defRPr sz="2400" b="1"/>
            </a:pPr>
            <a:r>
              <a:rPr lang="de-DE" sz="2000" dirty="0">
                <a:latin typeface="Arial Narrow"/>
              </a:rPr>
              <a:t>1.1 warm </a:t>
            </a:r>
            <a:r>
              <a:rPr lang="de-DE" sz="2000" dirty="0" err="1">
                <a:latin typeface="Arial Narrow"/>
              </a:rPr>
              <a:t>up</a:t>
            </a:r>
            <a:r>
              <a:rPr lang="de-DE" sz="2000" dirty="0">
                <a:latin typeface="Arial Narrow"/>
              </a:rPr>
              <a:t> – </a:t>
            </a:r>
            <a:r>
              <a:rPr lang="de-DE" sz="2000" dirty="0" err="1">
                <a:latin typeface="Arial Narrow"/>
              </a:rPr>
              <a:t>group</a:t>
            </a:r>
            <a:r>
              <a:rPr lang="de-DE" sz="2000" dirty="0">
                <a:latin typeface="Arial Narrow"/>
              </a:rPr>
              <a:t> </a:t>
            </a:r>
            <a:r>
              <a:rPr lang="de-DE" sz="2000" dirty="0" err="1">
                <a:latin typeface="Arial Narrow"/>
              </a:rPr>
              <a:t>up</a:t>
            </a:r>
            <a:r>
              <a:rPr lang="de-DE" sz="2000" dirty="0">
                <a:latin typeface="Arial Narrow"/>
              </a:rPr>
              <a:t> </a:t>
            </a:r>
            <a:endParaRPr sz="2000" dirty="0"/>
          </a:p>
          <a:p>
            <a:pPr marL="285750" indent="-285750">
              <a:lnSpc>
                <a:spcPct val="150000"/>
              </a:lnSpc>
              <a:buFont typeface="Wingdings"/>
              <a:buChar char="à"/>
              <a:defRPr sz="2400" b="1"/>
            </a:pPr>
            <a:r>
              <a:rPr lang="de-DE" sz="1700" dirty="0"/>
              <a:t>"Find </a:t>
            </a:r>
            <a:r>
              <a:rPr lang="de-DE" sz="1700" dirty="0" err="1"/>
              <a:t>your</a:t>
            </a:r>
            <a:r>
              <a:rPr lang="de-DE" sz="1700" dirty="0"/>
              <a:t> match“ – Einstieg und </a:t>
            </a:r>
            <a:r>
              <a:rPr lang="de-DE" sz="1700" dirty="0" err="1"/>
              <a:t>Scaffolding</a:t>
            </a:r>
            <a:endParaRPr lang="de-DE" sz="1700" dirty="0"/>
          </a:p>
          <a:p>
            <a:pPr marL="285750" indent="-285750">
              <a:lnSpc>
                <a:spcPct val="150000"/>
              </a:lnSpc>
              <a:buFont typeface="Wingdings"/>
              <a:buChar char="à"/>
              <a:defRPr sz="2400" b="1"/>
            </a:pPr>
            <a:r>
              <a:rPr lang="de-DE" sz="1700" dirty="0"/>
              <a:t>Jeder Schüler ein Bild mit Begriff </a:t>
            </a:r>
            <a:endParaRPr dirty="0"/>
          </a:p>
          <a:p>
            <a:pPr marL="285750" indent="-285750">
              <a:lnSpc>
                <a:spcPct val="150000"/>
              </a:lnSpc>
              <a:buFont typeface="Wingdings"/>
              <a:buChar char="à"/>
              <a:defRPr sz="2400" b="1"/>
            </a:pPr>
            <a:r>
              <a:rPr lang="de-DE" sz="1700" dirty="0"/>
              <a:t>Paarsuche – mehrere Optionen möglich</a:t>
            </a:r>
            <a:endParaRPr dirty="0"/>
          </a:p>
          <a:p>
            <a:pPr marL="285750" indent="-285750">
              <a:lnSpc>
                <a:spcPct val="150000"/>
              </a:lnSpc>
              <a:buFont typeface="Wingdings"/>
              <a:buChar char="à"/>
              <a:defRPr sz="2400" b="1"/>
            </a:pPr>
            <a:r>
              <a:rPr lang="de-DE" sz="1700" dirty="0"/>
              <a:t>Erklären warum ihr „ein Paar seid“  </a:t>
            </a:r>
            <a:endParaRPr dirty="0"/>
          </a:p>
          <a:p>
            <a:pPr>
              <a:lnSpc>
                <a:spcPct val="150000"/>
              </a:lnSpc>
              <a:defRPr sz="2400" b="1"/>
            </a:pPr>
            <a:endParaRPr lang="de-DE" sz="1700" dirty="0"/>
          </a:p>
          <a:p>
            <a:pPr>
              <a:lnSpc>
                <a:spcPct val="150000"/>
              </a:lnSpc>
              <a:defRPr sz="2400" b="1"/>
            </a:pPr>
            <a:endParaRPr lang="de-DE" sz="1700" dirty="0"/>
          </a:p>
          <a:p>
            <a:pPr>
              <a:lnSpc>
                <a:spcPct val="150000"/>
              </a:lnSpc>
              <a:defRPr sz="2400" b="1"/>
            </a:pPr>
            <a:r>
              <a:rPr lang="de-DE" sz="1700" dirty="0"/>
              <a:t>      VORTEIL?</a:t>
            </a:r>
            <a:endParaRPr dirty="0"/>
          </a:p>
          <a:p>
            <a:pPr marL="285750" indent="-285750">
              <a:lnSpc>
                <a:spcPct val="150000"/>
              </a:lnSpc>
              <a:buFont typeface="Wingdings"/>
              <a:buChar char="à"/>
              <a:defRPr sz="2400" b="1"/>
            </a:pPr>
            <a:r>
              <a:rPr lang="de-DE" sz="1700" dirty="0"/>
              <a:t> Begriffe werden eingeführt</a:t>
            </a:r>
            <a:endParaRPr dirty="0"/>
          </a:p>
          <a:p>
            <a:pPr marL="285750" indent="-285750">
              <a:lnSpc>
                <a:spcPct val="150000"/>
              </a:lnSpc>
              <a:buFont typeface="Wingdings"/>
              <a:buChar char="à"/>
              <a:defRPr sz="2400" b="1"/>
            </a:pPr>
            <a:r>
              <a:rPr lang="de-DE" sz="1700" dirty="0"/>
              <a:t>Paare gebildet </a:t>
            </a:r>
            <a:endParaRPr dirty="0"/>
          </a:p>
          <a:p>
            <a:pPr>
              <a:lnSpc>
                <a:spcPct val="150000"/>
              </a:lnSpc>
              <a:defRPr sz="2400" b="1"/>
            </a:pPr>
            <a:r>
              <a:rPr lang="de-DE" sz="1700" dirty="0"/>
              <a:t>      Lines / Shapes / Forms / </a:t>
            </a:r>
            <a:r>
              <a:rPr lang="de-DE" sz="1700" dirty="0" err="1"/>
              <a:t>Expressions</a:t>
            </a:r>
            <a:r>
              <a:rPr lang="de-DE" sz="1700" dirty="0"/>
              <a:t> </a:t>
            </a:r>
            <a:endParaRPr dirty="0"/>
          </a:p>
          <a:p>
            <a:pPr>
              <a:lnSpc>
                <a:spcPct val="150000"/>
              </a:lnSpc>
              <a:defRPr sz="2400" b="1"/>
            </a:pPr>
            <a:endParaRPr lang="de-DE" sz="1700" dirty="0"/>
          </a:p>
          <a:p>
            <a:pPr>
              <a:lnSpc>
                <a:spcPct val="150000"/>
              </a:lnSpc>
              <a:defRPr sz="2400" b="1"/>
            </a:pPr>
            <a:endParaRPr lang="de-DE" sz="1700" dirty="0"/>
          </a:p>
        </p:txBody>
      </p:sp>
      <p:sp>
        <p:nvSpPr>
          <p:cNvPr id="6"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pic>
        <p:nvPicPr>
          <p:cNvPr id="5" name="Picture 4">
            <a:extLst>
              <a:ext uri="{FF2B5EF4-FFF2-40B4-BE49-F238E27FC236}">
                <a16:creationId xmlns:a16="http://schemas.microsoft.com/office/drawing/2014/main" id="{B7379A50-E17D-D06B-1832-B5AB2846AFA3}"/>
              </a:ext>
            </a:extLst>
          </p:cNvPr>
          <p:cNvPicPr>
            <a:picLocks noChangeAspect="1"/>
          </p:cNvPicPr>
          <p:nvPr/>
        </p:nvPicPr>
        <p:blipFill>
          <a:blip r:embed="rId3"/>
          <a:stretch>
            <a:fillRect/>
          </a:stretch>
        </p:blipFill>
        <p:spPr>
          <a:xfrm>
            <a:off x="5194029" y="1980776"/>
            <a:ext cx="2607545" cy="3606446"/>
          </a:xfrm>
          <a:prstGeom prst="rect">
            <a:avLst/>
          </a:prstGeom>
        </p:spPr>
      </p:pic>
      <p:sp>
        <p:nvSpPr>
          <p:cNvPr id="7" name="TextBox 6">
            <a:extLst>
              <a:ext uri="{FF2B5EF4-FFF2-40B4-BE49-F238E27FC236}">
                <a16:creationId xmlns:a16="http://schemas.microsoft.com/office/drawing/2014/main" id="{8EB7DA01-5194-064F-7065-F8C5435D0B60}"/>
              </a:ext>
            </a:extLst>
          </p:cNvPr>
          <p:cNvSpPr txBox="1"/>
          <p:nvPr/>
        </p:nvSpPr>
        <p:spPr bwMode="auto">
          <a:xfrm>
            <a:off x="4846020" y="5467292"/>
            <a:ext cx="3478837" cy="369332"/>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none" rtlCol="0">
            <a:spAutoFit/>
          </a:bodyPr>
          <a:lstStyle/>
          <a:p>
            <a:r>
              <a:rPr lang="en-DE" sz="1200" dirty="0"/>
              <a:t>Urheberrechtlich geschützte Bilder wurden entfernt</a:t>
            </a:r>
            <a:r>
              <a:rPr lang="en-DE"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dirty="0">
              <a:latin typeface="Arial Narrow"/>
              <a:cs typeface="Arial"/>
            </a:endParaRPr>
          </a:p>
          <a:p>
            <a:pPr>
              <a:defRPr/>
            </a:pPr>
            <a:endParaRPr lang="de-DE" sz="1800" dirty="0"/>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a:t>
            </a:r>
            <a:endParaRPr/>
          </a:p>
        </p:txBody>
      </p:sp>
      <p:sp>
        <p:nvSpPr>
          <p:cNvPr id="10" name="Textfeld 2"/>
          <p:cNvSpPr txBox="1"/>
          <p:nvPr/>
        </p:nvSpPr>
        <p:spPr bwMode="auto">
          <a:xfrm>
            <a:off x="611560" y="1149317"/>
            <a:ext cx="7200800" cy="2877711"/>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dirty="0">
                <a:latin typeface="Arial Narrow"/>
              </a:rPr>
              <a:t>Teaser – bilinguale Schnupperstunde in der 6. Jahrgangsstufe</a:t>
            </a:r>
            <a:endParaRPr lang="de-DE" sz="2000" b="1" dirty="0"/>
          </a:p>
          <a:p>
            <a:pPr>
              <a:lnSpc>
                <a:spcPct val="150000"/>
              </a:lnSpc>
              <a:defRPr sz="2400" b="1"/>
            </a:pPr>
            <a:r>
              <a:rPr lang="de-DE" sz="2000" b="1" dirty="0">
                <a:latin typeface="Arial Narrow"/>
              </a:rPr>
              <a:t>1.2. Bildanalyse via </a:t>
            </a:r>
            <a:r>
              <a:rPr lang="de-DE" sz="2000" b="1" u="sng" dirty="0">
                <a:solidFill>
                  <a:srgbClr val="92D050"/>
                </a:solidFill>
                <a:latin typeface="Arial Narrow"/>
              </a:rPr>
              <a:t>SEE</a:t>
            </a:r>
            <a:r>
              <a:rPr lang="de-DE" sz="2000" b="1" dirty="0">
                <a:latin typeface="Arial Narrow"/>
              </a:rPr>
              <a:t> – THINK – WONDER </a:t>
            </a:r>
            <a:endParaRPr dirty="0"/>
          </a:p>
          <a:p>
            <a:pPr marL="285750" indent="-285750">
              <a:lnSpc>
                <a:spcPct val="150000"/>
              </a:lnSpc>
              <a:buFont typeface="Wingdings"/>
              <a:buChar char="à"/>
              <a:defRPr sz="2400" b="1"/>
            </a:pPr>
            <a:r>
              <a:rPr lang="de-DE" sz="1700" dirty="0" err="1"/>
              <a:t>Applying</a:t>
            </a:r>
            <a:r>
              <a:rPr lang="de-DE" sz="1700" dirty="0"/>
              <a:t> </a:t>
            </a:r>
            <a:r>
              <a:rPr lang="de-DE" sz="1700" dirty="0" err="1"/>
              <a:t>new</a:t>
            </a:r>
            <a:r>
              <a:rPr lang="de-DE" sz="1700" dirty="0"/>
              <a:t> </a:t>
            </a:r>
            <a:r>
              <a:rPr lang="de-DE" sz="1700" dirty="0" err="1"/>
              <a:t>vocabulary</a:t>
            </a:r>
            <a:r>
              <a:rPr lang="de-DE" sz="1700" dirty="0"/>
              <a:t> – WS “pair </a:t>
            </a:r>
            <a:r>
              <a:rPr lang="de-DE" sz="1700" dirty="0" err="1"/>
              <a:t>up</a:t>
            </a:r>
            <a:r>
              <a:rPr lang="de-DE" sz="1700" dirty="0"/>
              <a:t>“ on </a:t>
            </a:r>
            <a:r>
              <a:rPr lang="de-DE" sz="1700" dirty="0" err="1"/>
              <a:t>display</a:t>
            </a:r>
            <a:r>
              <a:rPr lang="de-DE" sz="1700" dirty="0"/>
              <a:t> (austeilen, via </a:t>
            </a:r>
            <a:r>
              <a:rPr lang="de-DE" sz="1700" dirty="0" err="1"/>
              <a:t>Beamer</a:t>
            </a:r>
            <a:r>
              <a:rPr lang="de-DE" sz="1700" dirty="0"/>
              <a:t>…) </a:t>
            </a:r>
            <a:endParaRPr dirty="0"/>
          </a:p>
          <a:p>
            <a:pPr>
              <a:defRPr/>
            </a:pPr>
            <a:r>
              <a:rPr lang="de-DE" sz="1700" dirty="0"/>
              <a:t>     Zwei Bilder von Miro – </a:t>
            </a:r>
            <a:r>
              <a:rPr lang="de-DE" sz="1700" b="1" dirty="0">
                <a:solidFill>
                  <a:srgbClr val="92D050"/>
                </a:solidFill>
              </a:rPr>
              <a:t>SEE</a:t>
            </a:r>
            <a:r>
              <a:rPr lang="de-DE" sz="1700" b="1" dirty="0"/>
              <a:t> </a:t>
            </a:r>
            <a:r>
              <a:rPr lang="en-US" dirty="0">
                <a:latin typeface="Arial"/>
                <a:cs typeface="Arial"/>
              </a:rPr>
              <a:t>	</a:t>
            </a:r>
            <a:r>
              <a:rPr lang="en-US" sz="1700" dirty="0"/>
              <a:t>What do you see? </a:t>
            </a:r>
            <a:endParaRPr dirty="0"/>
          </a:p>
          <a:p>
            <a:pPr marL="175260">
              <a:defRPr/>
            </a:pPr>
            <a:r>
              <a:rPr lang="en-US" sz="1700" dirty="0"/>
              <a:t>			Only what you really can SEE! </a:t>
            </a:r>
            <a:endParaRPr dirty="0"/>
          </a:p>
          <a:p>
            <a:pPr marL="175260">
              <a:defRPr/>
            </a:pPr>
            <a:r>
              <a:rPr lang="en-US" sz="1700" dirty="0"/>
              <a:t>			NOT what you think you can see</a:t>
            </a:r>
            <a:endParaRPr dirty="0"/>
          </a:p>
          <a:p>
            <a:pPr marL="175260">
              <a:defRPr/>
            </a:pPr>
            <a:r>
              <a:rPr lang="en-US" dirty="0">
                <a:latin typeface="Arial"/>
                <a:cs typeface="Arial"/>
              </a:rPr>
              <a:t>			(</a:t>
            </a:r>
            <a:r>
              <a:rPr lang="en-US" dirty="0" err="1">
                <a:latin typeface="Arial"/>
                <a:cs typeface="Arial"/>
              </a:rPr>
              <a:t>colours</a:t>
            </a:r>
            <a:r>
              <a:rPr lang="en-US" dirty="0">
                <a:latin typeface="Arial"/>
                <a:cs typeface="Arial"/>
              </a:rPr>
              <a:t> / shapes / lines …) </a:t>
            </a:r>
            <a:r>
              <a:rPr lang="en-US" sz="1700" dirty="0"/>
              <a:t> </a:t>
            </a:r>
            <a:endParaRPr dirty="0"/>
          </a:p>
        </p:txBody>
      </p:sp>
      <p:sp>
        <p:nvSpPr>
          <p:cNvPr id="11"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
        <p:nvSpPr>
          <p:cNvPr id="8" name="TextBox 7">
            <a:extLst>
              <a:ext uri="{FF2B5EF4-FFF2-40B4-BE49-F238E27FC236}">
                <a16:creationId xmlns:a16="http://schemas.microsoft.com/office/drawing/2014/main" id="{41D5B9D8-1B69-9F8B-C23D-80448B19B97B}"/>
              </a:ext>
            </a:extLst>
          </p:cNvPr>
          <p:cNvSpPr txBox="1"/>
          <p:nvPr/>
        </p:nvSpPr>
        <p:spPr bwMode="auto">
          <a:xfrm>
            <a:off x="3419873" y="4425210"/>
            <a:ext cx="3024336" cy="369332"/>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r>
              <a:rPr lang="en-GB" b="0" i="1" u="none" strike="noStrike" dirty="0">
                <a:solidFill>
                  <a:srgbClr val="202122"/>
                </a:solidFill>
                <a:effectLst/>
                <a:latin typeface="Arial" panose="020B0604020202020204" pitchFamily="34" charset="0"/>
              </a:rPr>
              <a:t>Bild: Le </a:t>
            </a:r>
            <a:r>
              <a:rPr lang="en-GB" b="0" i="1" u="none" strike="noStrike" dirty="0" err="1">
                <a:solidFill>
                  <a:srgbClr val="202122"/>
                </a:solidFill>
                <a:effectLst/>
                <a:latin typeface="Arial" panose="020B0604020202020204" pitchFamily="34" charset="0"/>
              </a:rPr>
              <a:t>carnaval</a:t>
            </a:r>
            <a:r>
              <a:rPr lang="en-GB" b="0" i="1" u="none" strike="noStrike" dirty="0">
                <a:solidFill>
                  <a:srgbClr val="202122"/>
                </a:solidFill>
                <a:effectLst/>
                <a:latin typeface="Arial" panose="020B0604020202020204" pitchFamily="34" charset="0"/>
              </a:rPr>
              <a:t> </a:t>
            </a:r>
            <a:r>
              <a:rPr lang="en-GB" b="0" i="1" u="none" strike="noStrike" dirty="0" err="1">
                <a:solidFill>
                  <a:srgbClr val="202122"/>
                </a:solidFill>
                <a:effectLst/>
                <a:latin typeface="Arial" panose="020B0604020202020204" pitchFamily="34" charset="0"/>
              </a:rPr>
              <a:t>d’Arlequin</a:t>
            </a:r>
            <a:endParaRPr lang="en-DE" dirty="0"/>
          </a:p>
        </p:txBody>
      </p:sp>
      <p:sp>
        <p:nvSpPr>
          <p:cNvPr id="12" name="TextBox 11">
            <a:extLst>
              <a:ext uri="{FF2B5EF4-FFF2-40B4-BE49-F238E27FC236}">
                <a16:creationId xmlns:a16="http://schemas.microsoft.com/office/drawing/2014/main" id="{900A992D-E261-3182-A34C-D8E184963E98}"/>
              </a:ext>
            </a:extLst>
          </p:cNvPr>
          <p:cNvSpPr txBox="1"/>
          <p:nvPr/>
        </p:nvSpPr>
        <p:spPr bwMode="auto">
          <a:xfrm>
            <a:off x="819800" y="3524343"/>
            <a:ext cx="2456056" cy="2308324"/>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wrap="square">
            <a:spAutoFit/>
          </a:bodyPr>
          <a:lstStyle/>
          <a:p>
            <a:pPr algn="l"/>
            <a:r>
              <a:rPr lang="en-GB" i="0" u="none" strike="noStrike" dirty="0">
                <a:solidFill>
                  <a:srgbClr val="000000"/>
                </a:solidFill>
                <a:effectLst/>
                <a:latin typeface="Roboto Condensed" panose="020F0502020204030204" pitchFamily="34" charset="0"/>
              </a:rPr>
              <a:t>Bild: The Beautiful Bird Revealing the Unknown to a Pair of Lovers (from the Constellation series) </a:t>
            </a:r>
          </a:p>
          <a:p>
            <a:pPr algn="l"/>
            <a:endParaRPr lang="en-GB" dirty="0">
              <a:latin typeface="Roboto Condensed" panose="020F0502020204030204" pitchFamily="34" charset="0"/>
            </a:endParaRPr>
          </a:p>
          <a:p>
            <a:pPr algn="l"/>
            <a:r>
              <a:rPr lang="en-GB" i="0" u="none" strike="noStrike" dirty="0">
                <a:solidFill>
                  <a:srgbClr val="000000"/>
                </a:solidFill>
                <a:effectLst/>
                <a:latin typeface="Roboto Condensed" panose="020F0502020204030204" pitchFamily="34" charset="0"/>
              </a:rPr>
              <a:t>Oder </a:t>
            </a:r>
            <a:r>
              <a:rPr lang="en-GB" i="0" u="none" strike="noStrike" dirty="0" err="1">
                <a:solidFill>
                  <a:srgbClr val="000000"/>
                </a:solidFill>
                <a:effectLst/>
                <a:latin typeface="Roboto Condensed" panose="020F0502020204030204" pitchFamily="34" charset="0"/>
              </a:rPr>
              <a:t>auch</a:t>
            </a:r>
            <a:r>
              <a:rPr lang="en-GB" i="0" u="none" strike="noStrike" dirty="0">
                <a:solidFill>
                  <a:srgbClr val="000000"/>
                </a:solidFill>
                <a:effectLst/>
                <a:latin typeface="Roboto Condensed" panose="020F0502020204030204" pitchFamily="34" charset="0"/>
              </a:rPr>
              <a:t> </a:t>
            </a:r>
            <a:r>
              <a:rPr lang="en-GB" i="0" u="none" strike="noStrike" dirty="0" err="1">
                <a:solidFill>
                  <a:srgbClr val="000000"/>
                </a:solidFill>
                <a:effectLst/>
                <a:latin typeface="Roboto Condensed" panose="020F0502020204030204" pitchFamily="34" charset="0"/>
              </a:rPr>
              <a:t>jedes</a:t>
            </a:r>
            <a:r>
              <a:rPr lang="en-GB" i="0" u="none" strike="noStrike" dirty="0">
                <a:solidFill>
                  <a:srgbClr val="000000"/>
                </a:solidFill>
                <a:effectLst/>
                <a:latin typeface="Roboto Condensed" panose="020F0502020204030204" pitchFamily="34" charset="0"/>
              </a:rPr>
              <a:t> </a:t>
            </a:r>
            <a:r>
              <a:rPr lang="en-GB" i="0" u="none" strike="noStrike" dirty="0" err="1">
                <a:solidFill>
                  <a:srgbClr val="000000"/>
                </a:solidFill>
                <a:effectLst/>
                <a:latin typeface="Roboto Condensed" panose="020F0502020204030204" pitchFamily="34" charset="0"/>
              </a:rPr>
              <a:t>andere</a:t>
            </a:r>
            <a:r>
              <a:rPr lang="en-GB" i="0" u="none" strike="noStrike" dirty="0">
                <a:solidFill>
                  <a:srgbClr val="000000"/>
                </a:solidFill>
                <a:effectLst/>
                <a:latin typeface="Roboto Condensed" panose="020F0502020204030204" pitchFamily="34" charset="0"/>
              </a:rPr>
              <a:t> von der “Constellation Serie”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a:t>
            </a:r>
            <a:endParaRPr/>
          </a:p>
        </p:txBody>
      </p:sp>
      <p:sp>
        <p:nvSpPr>
          <p:cNvPr id="10" name="Textfeld 2"/>
          <p:cNvSpPr txBox="1"/>
          <p:nvPr/>
        </p:nvSpPr>
        <p:spPr bwMode="auto">
          <a:xfrm>
            <a:off x="611560" y="1149317"/>
            <a:ext cx="7200800" cy="5060873"/>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dirty="0">
                <a:latin typeface="Arial Narrow"/>
              </a:rPr>
              <a:t>Teaser – bilinguale Schnupperstunde in der 6. Jahrgangsstufe</a:t>
            </a:r>
            <a:endParaRPr lang="de-DE" sz="2000" b="1" dirty="0"/>
          </a:p>
          <a:p>
            <a:pPr>
              <a:lnSpc>
                <a:spcPct val="150000"/>
              </a:lnSpc>
              <a:defRPr sz="2400" b="1"/>
            </a:pPr>
            <a:r>
              <a:rPr lang="de-DE" sz="2000" b="1" dirty="0">
                <a:latin typeface="Arial Narrow"/>
              </a:rPr>
              <a:t>1.2  Bildanalyse via SEE – </a:t>
            </a:r>
            <a:r>
              <a:rPr lang="de-DE" sz="2000" b="1" u="sng" dirty="0">
                <a:solidFill>
                  <a:srgbClr val="92D050"/>
                </a:solidFill>
                <a:latin typeface="Arial Narrow"/>
              </a:rPr>
              <a:t>THINK</a:t>
            </a:r>
            <a:r>
              <a:rPr lang="de-DE" sz="2000" b="1" dirty="0">
                <a:latin typeface="Arial Narrow"/>
              </a:rPr>
              <a:t> – WONDER </a:t>
            </a:r>
            <a:endParaRPr lang="de-DE" sz="1700" dirty="0"/>
          </a:p>
          <a:p>
            <a:pPr>
              <a:lnSpc>
                <a:spcPct val="150000"/>
              </a:lnSpc>
              <a:defRPr sz="2400" b="1"/>
            </a:pPr>
            <a:r>
              <a:rPr lang="de-DE" sz="1700" dirty="0">
                <a:solidFill>
                  <a:srgbClr val="92D050"/>
                </a:solidFill>
              </a:rPr>
              <a:t>        </a:t>
            </a:r>
            <a:endParaRPr lang="de-DE" dirty="0">
              <a:solidFill>
                <a:srgbClr val="92D050"/>
              </a:solidFill>
            </a:endParaRPr>
          </a:p>
          <a:p>
            <a:pPr marL="285750" indent="-285750">
              <a:lnSpc>
                <a:spcPct val="150000"/>
              </a:lnSpc>
              <a:buFont typeface="Wingdings"/>
              <a:buChar char="à"/>
              <a:defRPr sz="2400" b="1"/>
            </a:pPr>
            <a:r>
              <a:rPr lang="de-DE" sz="1700" dirty="0"/>
              <a:t>passt mein Begriff zu dem Bild? Warum? </a:t>
            </a:r>
            <a:endParaRPr dirty="0"/>
          </a:p>
          <a:p>
            <a:pPr marL="285750" indent="-285750">
              <a:lnSpc>
                <a:spcPct val="150000"/>
              </a:lnSpc>
              <a:buFont typeface="Wingdings"/>
              <a:buChar char="à"/>
              <a:defRPr sz="2400" b="1"/>
            </a:pPr>
            <a:r>
              <a:rPr lang="de-DE" sz="1700" dirty="0">
                <a:solidFill>
                  <a:srgbClr val="92D050"/>
                </a:solidFill>
              </a:rPr>
              <a:t>THINK</a:t>
            </a:r>
            <a:r>
              <a:rPr lang="de-DE" sz="1700" dirty="0"/>
              <a:t> - </a:t>
            </a:r>
            <a:r>
              <a:rPr lang="en-US" sz="1700" dirty="0"/>
              <a:t>What do you think is going on?</a:t>
            </a:r>
            <a:endParaRPr dirty="0"/>
          </a:p>
          <a:p>
            <a:pPr marL="285750" indent="-285750">
              <a:lnSpc>
                <a:spcPct val="150000"/>
              </a:lnSpc>
              <a:buFont typeface="Wingdings"/>
              <a:buChar char="à"/>
              <a:defRPr sz="2400" b="1"/>
            </a:pPr>
            <a:endParaRPr lang="en-US" sz="1700" dirty="0"/>
          </a:p>
          <a:p>
            <a:pPr marL="285750" indent="-285750">
              <a:lnSpc>
                <a:spcPct val="150000"/>
              </a:lnSpc>
              <a:buFont typeface="Wingdings"/>
              <a:buChar char="à"/>
              <a:defRPr sz="2400" b="1"/>
            </a:pPr>
            <a:endParaRPr lang="en-US" sz="1700" dirty="0"/>
          </a:p>
          <a:p>
            <a:pPr>
              <a:lnSpc>
                <a:spcPct val="150000"/>
              </a:lnSpc>
              <a:defRPr sz="2400" b="1"/>
            </a:pPr>
            <a:endParaRPr lang="en-US" sz="1700" dirty="0"/>
          </a:p>
          <a:p>
            <a:pPr>
              <a:lnSpc>
                <a:spcPct val="150000"/>
              </a:lnSpc>
              <a:defRPr sz="2400" b="1"/>
            </a:pPr>
            <a:endParaRPr lang="en-US" sz="1700" dirty="0"/>
          </a:p>
          <a:p>
            <a:pPr>
              <a:lnSpc>
                <a:spcPct val="150000"/>
              </a:lnSpc>
              <a:defRPr sz="2400" b="1"/>
            </a:pPr>
            <a:endParaRPr lang="en-US" sz="1700" dirty="0"/>
          </a:p>
          <a:p>
            <a:pPr>
              <a:lnSpc>
                <a:spcPct val="150000"/>
              </a:lnSpc>
              <a:defRPr sz="2400" b="1"/>
            </a:pPr>
            <a:endParaRPr lang="en-US" sz="1700" dirty="0"/>
          </a:p>
          <a:p>
            <a:pPr marL="285750" indent="-285750">
              <a:lnSpc>
                <a:spcPct val="150000"/>
              </a:lnSpc>
              <a:buFont typeface="Wingdings"/>
              <a:buChar char="à"/>
              <a:defRPr sz="2400" b="1"/>
            </a:pPr>
            <a:r>
              <a:rPr lang="en-US" sz="1700" dirty="0" err="1"/>
              <a:t>Weiter</a:t>
            </a:r>
            <a:r>
              <a:rPr lang="en-US" sz="1700" dirty="0"/>
              <a:t> </a:t>
            </a:r>
            <a:r>
              <a:rPr lang="en-US" sz="1700" dirty="0" err="1"/>
              <a:t>zur</a:t>
            </a:r>
            <a:r>
              <a:rPr lang="en-US" sz="1700" dirty="0"/>
              <a:t> </a:t>
            </a:r>
            <a:r>
              <a:rPr lang="en-US" sz="1700" dirty="0" err="1"/>
              <a:t>Gruppenbildung</a:t>
            </a:r>
            <a:r>
              <a:rPr lang="en-US" sz="1700" dirty="0"/>
              <a:t> – some more thinking to be done</a:t>
            </a:r>
            <a:endParaRPr lang="de-DE" sz="1700" dirty="0"/>
          </a:p>
        </p:txBody>
      </p:sp>
      <p:sp>
        <p:nvSpPr>
          <p:cNvPr id="11"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pic>
        <p:nvPicPr>
          <p:cNvPr id="2" name="Picture 1"/>
          <p:cNvPicPr>
            <a:picLocks noChangeAspect="1"/>
          </p:cNvPicPr>
          <p:nvPr/>
        </p:nvPicPr>
        <p:blipFill>
          <a:blip r:embed="rId3"/>
          <a:srcRect l="32930" r="34294"/>
          <a:stretch/>
        </p:blipFill>
        <p:spPr bwMode="auto">
          <a:xfrm>
            <a:off x="6200448" y="3663026"/>
            <a:ext cx="1368152" cy="1709765"/>
          </a:xfrm>
          <a:prstGeom prst="rect">
            <a:avLst/>
          </a:prstGeom>
        </p:spPr>
      </p:pic>
      <p:sp>
        <p:nvSpPr>
          <p:cNvPr id="7" name="TextBox 6"/>
          <p:cNvSpPr txBox="1"/>
          <p:nvPr/>
        </p:nvSpPr>
        <p:spPr bwMode="auto">
          <a:xfrm>
            <a:off x="677190" y="3502245"/>
            <a:ext cx="7135170" cy="2031325"/>
          </a:xfrm>
          <a:prstGeom prst="rect">
            <a:avLst/>
          </a:prstGeom>
          <a:noFill/>
          <a:ln w="12700" cap="flat">
            <a:solidFill>
              <a:schemeClr val="accent4">
                <a:lumMod val="60000"/>
                <a:lumOff val="40000"/>
              </a:schemeClr>
            </a:solid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a:solidFill>
                  <a:srgbClr val="00B050"/>
                </a:solidFill>
              </a:rPr>
              <a:t>SCAFFOLDING</a:t>
            </a:r>
            <a:r>
              <a:t> </a:t>
            </a:r>
            <a:r>
              <a:rPr>
                <a:solidFill>
                  <a:srgbClr val="00B050"/>
                </a:solidFill>
              </a:rPr>
              <a:t>&amp; PROMPS</a:t>
            </a:r>
            <a:endParaRPr/>
          </a:p>
          <a:p>
            <a:pPr>
              <a:defRPr/>
            </a:pPr>
            <a:endParaRPr/>
          </a:p>
          <a:p>
            <a:pPr marL="285750" indent="-285750">
              <a:buFont typeface="Arial"/>
              <a:buChar char="•"/>
              <a:defRPr/>
            </a:pPr>
            <a:r>
              <a:rPr lang="de-DE"/>
              <a:t>What is going on in the picture?</a:t>
            </a:r>
            <a:endParaRPr/>
          </a:p>
          <a:p>
            <a:pPr marL="285750" indent="-285750">
              <a:buFont typeface="Arial"/>
              <a:buChar char="•"/>
              <a:defRPr/>
            </a:pPr>
            <a:r>
              <a:rPr lang="de-DE"/>
              <a:t>I think I see a …. (ballon, table, child)</a:t>
            </a:r>
            <a:endParaRPr/>
          </a:p>
          <a:p>
            <a:pPr marL="285750" indent="-285750">
              <a:buFont typeface="Arial"/>
              <a:buChar char="•"/>
              <a:defRPr/>
            </a:pPr>
            <a:r>
              <a:rPr lang="en-GB"/>
              <a:t>I think this is a … (room, a party, a lollipop)</a:t>
            </a:r>
            <a:endParaRPr/>
          </a:p>
          <a:p>
            <a:pPr marL="285750" indent="-285750">
              <a:buFont typeface="Arial"/>
              <a:buChar char="•"/>
              <a:defRPr/>
            </a:pPr>
            <a:r>
              <a:t>I think there are … (people, women)</a:t>
            </a:r>
          </a:p>
          <a:p>
            <a:pPr marL="285750" indent="-285750">
              <a:buFont typeface="Arial"/>
              <a:buChar char="•"/>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a:t>
            </a:r>
            <a:endParaRPr/>
          </a:p>
        </p:txBody>
      </p:sp>
      <p:sp>
        <p:nvSpPr>
          <p:cNvPr id="10" name="Textfeld 2"/>
          <p:cNvSpPr txBox="1"/>
          <p:nvPr/>
        </p:nvSpPr>
        <p:spPr bwMode="auto">
          <a:xfrm>
            <a:off x="545856" y="1139990"/>
            <a:ext cx="7920955" cy="4899290"/>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dirty="0">
                <a:latin typeface="Arial Narrow"/>
              </a:rPr>
              <a:t>Teaser – bilinguale Schnupperstunde in der 6. Jahrgangsstufe</a:t>
            </a:r>
            <a:endParaRPr lang="de-DE" sz="2000" b="1" dirty="0"/>
          </a:p>
          <a:p>
            <a:pPr>
              <a:lnSpc>
                <a:spcPct val="150000"/>
              </a:lnSpc>
              <a:defRPr sz="2400" b="1"/>
            </a:pPr>
            <a:r>
              <a:rPr lang="de-DE" sz="2000" b="1" dirty="0">
                <a:latin typeface="Arial Narrow"/>
              </a:rPr>
              <a:t>1.2 Bildanalyse via SEE – </a:t>
            </a:r>
            <a:r>
              <a:rPr lang="de-DE" sz="2000" b="1" u="sng" dirty="0">
                <a:solidFill>
                  <a:srgbClr val="92D050"/>
                </a:solidFill>
                <a:latin typeface="Arial Narrow"/>
              </a:rPr>
              <a:t>THINK</a:t>
            </a:r>
            <a:r>
              <a:rPr lang="de-DE" sz="2000" b="1" dirty="0">
                <a:latin typeface="Arial Narrow"/>
              </a:rPr>
              <a:t> – </a:t>
            </a:r>
            <a:r>
              <a:rPr lang="de-DE" sz="2000" b="1" dirty="0">
                <a:solidFill>
                  <a:schemeClr val="tx1"/>
                </a:solidFill>
                <a:latin typeface="Arial Narrow"/>
              </a:rPr>
              <a:t>WONDER</a:t>
            </a:r>
            <a:r>
              <a:rPr lang="de-DE" sz="2000" b="1" u="sng" dirty="0">
                <a:solidFill>
                  <a:srgbClr val="92D050"/>
                </a:solidFill>
                <a:latin typeface="Arial Narrow"/>
              </a:rPr>
              <a:t> </a:t>
            </a:r>
            <a:endParaRPr dirty="0"/>
          </a:p>
          <a:p>
            <a:pPr marL="285750" indent="-285750">
              <a:lnSpc>
                <a:spcPct val="150000"/>
              </a:lnSpc>
              <a:buFont typeface="Wingdings"/>
              <a:buChar char="à"/>
              <a:defRPr sz="2400" b="1"/>
            </a:pPr>
            <a:r>
              <a:rPr lang="de-DE" sz="1700" dirty="0" err="1"/>
              <a:t>What</a:t>
            </a:r>
            <a:r>
              <a:rPr lang="de-DE" sz="1700" dirty="0"/>
              <a:t> </a:t>
            </a:r>
            <a:r>
              <a:rPr lang="de-DE" sz="1700" dirty="0" err="1"/>
              <a:t>else</a:t>
            </a:r>
            <a:r>
              <a:rPr lang="de-DE" sz="1700" dirty="0"/>
              <a:t> </a:t>
            </a:r>
            <a:r>
              <a:rPr lang="de-DE" sz="1700" dirty="0" err="1"/>
              <a:t>can</a:t>
            </a:r>
            <a:r>
              <a:rPr lang="de-DE" sz="1700" dirty="0"/>
              <a:t> I </a:t>
            </a:r>
            <a:r>
              <a:rPr lang="de-DE" sz="1700" dirty="0" err="1"/>
              <a:t>see</a:t>
            </a:r>
            <a:r>
              <a:rPr lang="de-DE" sz="1700" dirty="0"/>
              <a:t>/</a:t>
            </a:r>
            <a:r>
              <a:rPr lang="de-DE" sz="1700" dirty="0" err="1"/>
              <a:t>spot</a:t>
            </a:r>
            <a:r>
              <a:rPr lang="de-DE" sz="1700" dirty="0"/>
              <a:t>? (Gruppenbildung, Anwenden der neuen Wörter - </a:t>
            </a:r>
            <a:r>
              <a:rPr lang="de-DE" sz="1700" dirty="0" err="1"/>
              <a:t>part</a:t>
            </a:r>
            <a:r>
              <a:rPr lang="de-DE" sz="1700" dirty="0"/>
              <a:t> 2)</a:t>
            </a:r>
            <a:endParaRPr dirty="0"/>
          </a:p>
          <a:p>
            <a:pPr marL="342900" indent="-342900">
              <a:lnSpc>
                <a:spcPct val="150000"/>
              </a:lnSpc>
              <a:buFont typeface="+mj-lt"/>
              <a:buAutoNum type="arabicPeriod"/>
              <a:defRPr sz="2400" b="1"/>
            </a:pPr>
            <a:r>
              <a:rPr lang="de-DE" sz="1700" dirty="0" err="1"/>
              <a:t>lines</a:t>
            </a:r>
            <a:r>
              <a:rPr lang="de-DE" sz="1700" dirty="0"/>
              <a:t> </a:t>
            </a:r>
            <a:endParaRPr dirty="0"/>
          </a:p>
          <a:p>
            <a:pPr>
              <a:lnSpc>
                <a:spcPct val="150000"/>
              </a:lnSpc>
              <a:defRPr sz="2400" b="1"/>
            </a:pPr>
            <a:endParaRPr lang="de-DE" sz="1700" dirty="0"/>
          </a:p>
          <a:p>
            <a:pPr>
              <a:lnSpc>
                <a:spcPct val="150000"/>
              </a:lnSpc>
              <a:defRPr sz="2400" b="1"/>
            </a:pPr>
            <a:endParaRPr lang="de-DE" sz="1700" dirty="0"/>
          </a:p>
          <a:p>
            <a:pPr>
              <a:lnSpc>
                <a:spcPct val="150000"/>
              </a:lnSpc>
              <a:defRPr sz="2400" b="1"/>
            </a:pPr>
            <a:r>
              <a:rPr lang="de-DE" sz="1700" dirty="0"/>
              <a:t>2. 2D-shapes</a:t>
            </a:r>
            <a:endParaRPr dirty="0"/>
          </a:p>
          <a:p>
            <a:pPr>
              <a:lnSpc>
                <a:spcPct val="150000"/>
              </a:lnSpc>
              <a:defRPr sz="2400" b="1"/>
            </a:pPr>
            <a:r>
              <a:rPr lang="de-DE" sz="1700" dirty="0"/>
              <a:t> </a:t>
            </a:r>
            <a:endParaRPr dirty="0"/>
          </a:p>
          <a:p>
            <a:pPr>
              <a:lnSpc>
                <a:spcPct val="150000"/>
              </a:lnSpc>
              <a:defRPr sz="2400" b="1"/>
            </a:pPr>
            <a:r>
              <a:rPr lang="de-DE" sz="1700" dirty="0"/>
              <a:t>3. 3D-shapes  (sechs Bilder von dreidimensionalen Formen) </a:t>
            </a:r>
            <a:endParaRPr dirty="0"/>
          </a:p>
          <a:p>
            <a:pPr>
              <a:lnSpc>
                <a:spcPct val="150000"/>
              </a:lnSpc>
              <a:defRPr sz="2400" b="1"/>
            </a:pPr>
            <a:r>
              <a:rPr lang="de-DE" sz="1700" dirty="0"/>
              <a:t>     &amp; </a:t>
            </a:r>
            <a:r>
              <a:rPr lang="de-DE" sz="1700" dirty="0" err="1"/>
              <a:t>types</a:t>
            </a:r>
            <a:r>
              <a:rPr lang="de-DE" sz="1700" dirty="0"/>
              <a:t> </a:t>
            </a:r>
            <a:r>
              <a:rPr lang="de-DE" sz="1700" dirty="0" err="1"/>
              <a:t>of</a:t>
            </a:r>
            <a:r>
              <a:rPr lang="de-DE" sz="1700" dirty="0"/>
              <a:t> </a:t>
            </a:r>
            <a:r>
              <a:rPr lang="de-DE" sz="1700" dirty="0" err="1"/>
              <a:t>shapes</a:t>
            </a:r>
            <a:r>
              <a:rPr lang="de-DE" sz="1700" dirty="0"/>
              <a:t> </a:t>
            </a:r>
            <a:endParaRPr dirty="0"/>
          </a:p>
          <a:p>
            <a:pPr>
              <a:lnSpc>
                <a:spcPct val="150000"/>
              </a:lnSpc>
              <a:defRPr sz="2400" b="1"/>
            </a:pPr>
            <a:r>
              <a:rPr lang="de-DE" sz="1700" dirty="0"/>
              <a:t>4. Painting       (sechs Bilder von Pinseln, Farbstiften, Kreiden, Farbkasten etc.)</a:t>
            </a:r>
          </a:p>
          <a:p>
            <a:pPr>
              <a:lnSpc>
                <a:spcPct val="150000"/>
              </a:lnSpc>
              <a:defRPr sz="2400" b="1"/>
            </a:pPr>
            <a:r>
              <a:rPr lang="de-DE" sz="1700" dirty="0"/>
              <a:t>5. </a:t>
            </a:r>
            <a:r>
              <a:rPr lang="de-DE" sz="1700" dirty="0" err="1"/>
              <a:t>drawing</a:t>
            </a:r>
            <a:r>
              <a:rPr lang="de-DE" sz="1700" dirty="0"/>
              <a:t>        (sechs Bilder von Federn, Tusche, Bleistiften, Skizzenheft etc.)</a:t>
            </a:r>
            <a:endParaRPr dirty="0"/>
          </a:p>
        </p:txBody>
      </p:sp>
      <p:sp>
        <p:nvSpPr>
          <p:cNvPr id="11"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
        <p:nvSpPr>
          <p:cNvPr id="16" name="Oval 15"/>
          <p:cNvSpPr/>
          <p:nvPr/>
        </p:nvSpPr>
        <p:spPr bwMode="auto">
          <a:xfrm flipV="1">
            <a:off x="2821788" y="3615197"/>
            <a:ext cx="419100" cy="418465"/>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sp>
        <p:nvSpPr>
          <p:cNvPr id="17" name="Oval 16"/>
          <p:cNvSpPr/>
          <p:nvPr/>
        </p:nvSpPr>
        <p:spPr bwMode="auto">
          <a:xfrm>
            <a:off x="1973890" y="3596628"/>
            <a:ext cx="666114" cy="471170"/>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sp>
        <p:nvSpPr>
          <p:cNvPr id="18" name="Diamond 17"/>
          <p:cNvSpPr/>
          <p:nvPr/>
        </p:nvSpPr>
        <p:spPr bwMode="auto">
          <a:xfrm>
            <a:off x="3485537" y="3487244"/>
            <a:ext cx="717550" cy="674370"/>
          </a:xfrm>
          <a:prstGeom prst="diamond">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sp>
        <p:nvSpPr>
          <p:cNvPr id="19" name="Triangle 18"/>
          <p:cNvSpPr/>
          <p:nvPr/>
        </p:nvSpPr>
        <p:spPr bwMode="auto">
          <a:xfrm>
            <a:off x="4317690" y="3566937"/>
            <a:ext cx="608965" cy="466725"/>
          </a:xfrm>
          <a:prstGeom prst="triangle">
            <a:avLst>
              <a:gd name="adj" fmla="val 50000"/>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sp>
        <p:nvSpPr>
          <p:cNvPr id="20" name="Rectangle 19"/>
          <p:cNvSpPr/>
          <p:nvPr/>
        </p:nvSpPr>
        <p:spPr bwMode="auto">
          <a:xfrm>
            <a:off x="6176031" y="3426880"/>
            <a:ext cx="629920" cy="62928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sp>
        <p:nvSpPr>
          <p:cNvPr id="21" name="Rectangle 20"/>
          <p:cNvSpPr/>
          <p:nvPr/>
        </p:nvSpPr>
        <p:spPr bwMode="auto">
          <a:xfrm>
            <a:off x="5125861" y="3539632"/>
            <a:ext cx="818515" cy="49403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defRPr/>
            </a:pPr>
            <a:endParaRPr lang="en-GB"/>
          </a:p>
        </p:txBody>
      </p:sp>
      <p:cxnSp>
        <p:nvCxnSpPr>
          <p:cNvPr id="22" name="Straight Connector 21"/>
          <p:cNvCxnSpPr>
            <a:cxnSpLocks/>
          </p:cNvCxnSpPr>
          <p:nvPr/>
        </p:nvCxnSpPr>
        <p:spPr bwMode="auto">
          <a:xfrm flipV="1">
            <a:off x="1331640" y="2636912"/>
            <a:ext cx="612775" cy="451485"/>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bwMode="auto">
          <a:xfrm flipV="1">
            <a:off x="1638026" y="2575892"/>
            <a:ext cx="838186" cy="606796"/>
          </a:xfrm>
          <a:prstGeom prst="line">
            <a:avLst/>
          </a:prstGeom>
          <a:ln w="41275">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p:nvPicPr>
        <p:blipFill>
          <a:blip r:embed="rId3"/>
          <a:srcRect l="4332" t="5347" b="12620"/>
          <a:stretch/>
        </p:blipFill>
        <p:spPr bwMode="auto">
          <a:xfrm>
            <a:off x="2633142" y="2559256"/>
            <a:ext cx="1113691" cy="606796"/>
          </a:xfrm>
          <a:prstGeom prst="rect">
            <a:avLst/>
          </a:prstGeom>
        </p:spPr>
      </p:pic>
      <p:pic>
        <p:nvPicPr>
          <p:cNvPr id="27" name="Picture 26"/>
          <p:cNvPicPr>
            <a:picLocks noChangeAspect="1"/>
          </p:cNvPicPr>
          <p:nvPr/>
        </p:nvPicPr>
        <p:blipFill>
          <a:blip r:embed="rId4"/>
          <a:srcRect t="4219" b="5634"/>
          <a:stretch/>
        </p:blipFill>
        <p:spPr bwMode="auto">
          <a:xfrm>
            <a:off x="3758319" y="2498774"/>
            <a:ext cx="890838" cy="597152"/>
          </a:xfrm>
          <a:prstGeom prst="rect">
            <a:avLst/>
          </a:prstGeom>
        </p:spPr>
      </p:pic>
      <p:pic>
        <p:nvPicPr>
          <p:cNvPr id="28" name="Ink 27"/>
          <p:cNvPicPr/>
          <p:nvPr/>
        </p:nvPicPr>
        <p:blipFill>
          <a:blip r:embed="rId5"/>
          <a:stretch/>
        </p:blipFill>
        <p:spPr bwMode="auto">
          <a:xfrm>
            <a:off x="4804205" y="2480774"/>
            <a:ext cx="597593" cy="618496"/>
          </a:xfrm>
          <a:prstGeom prst="rect">
            <a:avLst/>
          </a:prstGeom>
        </p:spPr>
      </p:pic>
      <p:pic>
        <p:nvPicPr>
          <p:cNvPr id="29" name="Ink 28"/>
          <p:cNvPicPr/>
          <p:nvPr/>
        </p:nvPicPr>
        <p:blipFill>
          <a:blip r:embed="rId6"/>
          <a:stretch/>
        </p:blipFill>
        <p:spPr bwMode="auto">
          <a:xfrm>
            <a:off x="5539208" y="2480786"/>
            <a:ext cx="756995" cy="570920"/>
          </a:xfrm>
          <a:prstGeom prst="rect">
            <a:avLst/>
          </a:prstGeom>
        </p:spPr>
      </p:pic>
      <p:sp>
        <p:nvSpPr>
          <p:cNvPr id="51" name="Rectangle 6"/>
          <p:cNvSpPr>
            <a:spLocks noChangeArrowheads="1"/>
          </p:cNvSpPr>
          <p:nvPr/>
        </p:nvSpPr>
        <p:spPr bwMode="auto">
          <a:xfrm>
            <a:off x="1782242" y="5179829"/>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a:p>
        </p:txBody>
      </p:sp>
      <p:sp>
        <p:nvSpPr>
          <p:cNvPr id="1028" name="Rectangle 32"/>
          <p:cNvSpPr>
            <a:spLocks noChangeArrowheads="1"/>
          </p:cNvSpPr>
          <p:nvPr/>
        </p:nvSpPr>
        <p:spPr bwMode="auto">
          <a:xfrm>
            <a:off x="0" y="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a:p>
        </p:txBody>
      </p:sp>
      <p:sp>
        <p:nvSpPr>
          <p:cNvPr id="1060" name="Rectangle 54"/>
          <p:cNvSpPr>
            <a:spLocks noChangeArrowheads="1"/>
          </p:cNvSpPr>
          <p:nvPr/>
        </p:nvSpPr>
        <p:spPr bwMode="auto">
          <a:xfrm>
            <a:off x="6622437" y="5329406"/>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a:defRPr/>
            </a:pPr>
            <a:endParaRPr/>
          </a:p>
        </p:txBody>
      </p:sp>
      <p:sp>
        <p:nvSpPr>
          <p:cNvPr id="2" name="TextBox 1"/>
          <p:cNvSpPr txBox="1"/>
          <p:nvPr/>
        </p:nvSpPr>
        <p:spPr bwMode="auto">
          <a:xfrm>
            <a:off x="7304776" y="6587486"/>
            <a:ext cx="1584175" cy="215444"/>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sz="800"/>
              <a:t>Bilder urheberrechtlich geschützt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654264" y="1916831"/>
            <a:ext cx="7590144" cy="4464859"/>
          </a:xfrm>
        </p:spPr>
        <p:txBody>
          <a:bodyPr>
            <a:normAutofit/>
          </a:bodyPr>
          <a:lstStyle/>
          <a:p>
            <a:pPr>
              <a:lnSpc>
                <a:spcPct val="170000"/>
              </a:lnSpc>
              <a:defRPr/>
            </a:pPr>
            <a:endParaRPr lang="de-DE" sz="2000">
              <a:latin typeface="Arial Narrow"/>
              <a:cs typeface="Arial"/>
            </a:endParaRPr>
          </a:p>
          <a:p>
            <a:pPr>
              <a:defRPr/>
            </a:pPr>
            <a:endParaRPr lang="de-DE" sz="1800"/>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10" name="Textfeld 2"/>
          <p:cNvSpPr txBox="1"/>
          <p:nvPr/>
        </p:nvSpPr>
        <p:spPr bwMode="auto">
          <a:xfrm>
            <a:off x="611560" y="1149317"/>
            <a:ext cx="7200800" cy="1759969"/>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a:latin typeface="Arial Narrow"/>
              </a:rPr>
              <a:t>Teaser – bilinguale Schnupperstunde in der 6. Jahrgangsstufe</a:t>
            </a:r>
            <a:endParaRPr lang="de-DE" sz="2000" b="1"/>
          </a:p>
          <a:p>
            <a:pPr>
              <a:lnSpc>
                <a:spcPct val="150000"/>
              </a:lnSpc>
              <a:defRPr sz="2400" b="1"/>
            </a:pPr>
            <a:r>
              <a:rPr lang="de-DE" sz="2000" b="1">
                <a:latin typeface="Arial Narrow"/>
              </a:rPr>
              <a:t>1.2. Bildanalyse via SEE – THINK – </a:t>
            </a:r>
            <a:r>
              <a:rPr lang="de-DE" sz="2000" b="1" u="sng">
                <a:solidFill>
                  <a:srgbClr val="92D050"/>
                </a:solidFill>
                <a:latin typeface="Arial Narrow"/>
              </a:rPr>
              <a:t>WONDER</a:t>
            </a:r>
            <a:r>
              <a:rPr lang="de-DE" sz="2000" b="1">
                <a:latin typeface="Arial Narrow"/>
              </a:rPr>
              <a:t> </a:t>
            </a:r>
            <a:endParaRPr/>
          </a:p>
          <a:p>
            <a:pPr marL="285750" indent="-285750">
              <a:lnSpc>
                <a:spcPct val="150000"/>
              </a:lnSpc>
              <a:buFont typeface="Wingdings"/>
              <a:buChar char="à"/>
              <a:defRPr sz="2400" b="1"/>
            </a:pPr>
            <a:r>
              <a:rPr lang="de-DE" sz="1700">
                <a:solidFill>
                  <a:schemeClr val="tx1"/>
                </a:solidFill>
              </a:rPr>
              <a:t>What does it make you wonder?</a:t>
            </a:r>
            <a:endParaRPr lang="de-DE" sz="1700">
              <a:solidFill>
                <a:schemeClr val="tx1"/>
              </a:solidFill>
              <a:highlight>
                <a:srgbClr val="FF00FF"/>
              </a:highlight>
            </a:endParaRPr>
          </a:p>
          <a:p>
            <a:pPr>
              <a:lnSpc>
                <a:spcPct val="150000"/>
              </a:lnSpc>
              <a:defRPr sz="2400" b="1"/>
            </a:pPr>
            <a:r>
              <a:rPr lang="de-DE" sz="1700">
                <a:solidFill>
                  <a:schemeClr val="tx1"/>
                </a:solidFill>
              </a:rPr>
              <a:t>      </a:t>
            </a:r>
            <a:endParaRPr lang="de-DE" sz="1600"/>
          </a:p>
        </p:txBody>
      </p:sp>
      <p:sp>
        <p:nvSpPr>
          <p:cNvPr id="11"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sp>
        <p:nvSpPr>
          <p:cNvPr id="2" name="TextBox 1"/>
          <p:cNvSpPr txBox="1"/>
          <p:nvPr/>
        </p:nvSpPr>
        <p:spPr bwMode="auto">
          <a:xfrm>
            <a:off x="519271" y="4509120"/>
            <a:ext cx="7200800" cy="2031325"/>
          </a:xfrm>
          <a:prstGeom prst="rect">
            <a:avLst/>
          </a:prstGeom>
          <a:noFill/>
          <a:ln w="12700" cap="flat">
            <a:noFill/>
            <a:miter lim="400000"/>
          </a:ln>
        </p:spPr>
        <p:style>
          <a:lnRef idx="0">
            <a:srgbClr val="000000"/>
          </a:lnRef>
          <a:fillRef idx="0">
            <a:srgbClr val="000000"/>
          </a:fillRef>
          <a:effectRef idx="0">
            <a:srgbClr val="000000"/>
          </a:effectRef>
          <a:fontRef idx="none"/>
        </p:style>
        <p:txBody>
          <a:bodyPr wrap="square" rtlCol="0">
            <a:spAutoFit/>
          </a:bodyPr>
          <a:lstStyle/>
          <a:p>
            <a:pPr>
              <a:defRPr/>
            </a:pPr>
            <a:r>
              <a:rPr dirty="0">
                <a:solidFill>
                  <a:srgbClr val="00B050"/>
                </a:solidFill>
              </a:rPr>
              <a:t>SCAFFOLDING</a:t>
            </a:r>
            <a:r>
              <a:rPr dirty="0"/>
              <a:t> </a:t>
            </a:r>
          </a:p>
          <a:p>
            <a:pPr>
              <a:defRPr/>
            </a:pPr>
            <a:endParaRPr dirty="0"/>
          </a:p>
          <a:p>
            <a:pPr marL="285750" indent="-285750">
              <a:buFont typeface="Arial"/>
              <a:buChar char="•"/>
              <a:defRPr/>
            </a:pPr>
            <a:r>
              <a:rPr lang="en-GB" dirty="0"/>
              <a:t>W</a:t>
            </a:r>
            <a:r>
              <a:rPr dirty="0"/>
              <a:t>ho made this painting?</a:t>
            </a:r>
          </a:p>
          <a:p>
            <a:pPr marL="285750" indent="-285750">
              <a:buFont typeface="Arial"/>
              <a:buChar char="•"/>
              <a:defRPr/>
            </a:pPr>
            <a:r>
              <a:rPr lang="en-GB" dirty="0"/>
              <a:t>W</a:t>
            </a:r>
            <a:r>
              <a:rPr dirty="0"/>
              <a:t>hen did the painter paint it?</a:t>
            </a:r>
          </a:p>
          <a:p>
            <a:pPr marL="285750" indent="-285750">
              <a:buFont typeface="Arial"/>
              <a:buChar char="•"/>
              <a:defRPr/>
            </a:pPr>
            <a:r>
              <a:rPr dirty="0"/>
              <a:t>Is it a</a:t>
            </a:r>
            <a:r>
              <a:rPr lang="de-DE" dirty="0" err="1"/>
              <a:t>n</a:t>
            </a:r>
            <a:r>
              <a:rPr dirty="0"/>
              <a:t> old painting? Is it modern? </a:t>
            </a:r>
          </a:p>
          <a:p>
            <a:pPr marL="285750" indent="-285750">
              <a:buFont typeface="Arial"/>
              <a:buChar char="•"/>
              <a:defRPr/>
            </a:pPr>
            <a:r>
              <a:rPr dirty="0"/>
              <a:t>What does the painter want to say / show with this painting?  </a:t>
            </a:r>
          </a:p>
          <a:p>
            <a:pPr marL="285750" indent="-285750">
              <a:buFont typeface="Arial"/>
              <a:buChar char="•"/>
              <a:defRPr/>
            </a:pPr>
            <a:endParaRPr dirty="0"/>
          </a:p>
        </p:txBody>
      </p:sp>
      <p:pic>
        <p:nvPicPr>
          <p:cNvPr id="4" name="Picture 3"/>
          <p:cNvPicPr>
            <a:picLocks noChangeAspect="1"/>
          </p:cNvPicPr>
          <p:nvPr/>
        </p:nvPicPr>
        <p:blipFill>
          <a:blip r:embed="rId3"/>
          <a:srcRect l="64687"/>
          <a:stretch/>
        </p:blipFill>
        <p:spPr bwMode="auto">
          <a:xfrm>
            <a:off x="899592" y="2557786"/>
            <a:ext cx="1449423" cy="16812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549442" y="2162881"/>
            <a:ext cx="7590144" cy="1506956"/>
          </a:xfrm>
        </p:spPr>
        <p:txBody>
          <a:bodyPr>
            <a:normAutofit/>
          </a:bodyPr>
          <a:lstStyle/>
          <a:p>
            <a:pPr marL="285750" indent="-285750">
              <a:buFont typeface="Wingdings"/>
              <a:buChar char="à"/>
              <a:defRPr sz="2400" b="1"/>
            </a:pPr>
            <a:r>
              <a:rPr lang="de-DE" sz="2000">
                <a:latin typeface="Calibri"/>
                <a:cs typeface="Calibri"/>
              </a:rPr>
              <a:t>Kurzer Hörtext mit Lücken </a:t>
            </a:r>
            <a:endParaRPr/>
          </a:p>
          <a:p>
            <a:pPr marL="0" indent="0">
              <a:buNone/>
              <a:defRPr sz="2400" b="1"/>
            </a:pPr>
            <a:r>
              <a:rPr lang="de-DE" sz="2000">
                <a:latin typeface="Calibri"/>
                <a:cs typeface="Calibri"/>
              </a:rPr>
              <a:t>    (generiert mit GPT und elevenlabs)</a:t>
            </a:r>
            <a:endParaRPr/>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2" name="Textfeld 2"/>
          <p:cNvSpPr txBox="1"/>
          <p:nvPr/>
        </p:nvSpPr>
        <p:spPr bwMode="auto">
          <a:xfrm>
            <a:off x="611560" y="1149317"/>
            <a:ext cx="7200800" cy="956929"/>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a:latin typeface="Arial Narrow"/>
              </a:rPr>
              <a:t>Teaser – bilinguale Schnupperstunde in der 6. Jahrgangsstufe</a:t>
            </a:r>
            <a:endParaRPr lang="de-DE" sz="1700"/>
          </a:p>
          <a:p>
            <a:pPr>
              <a:lnSpc>
                <a:spcPct val="150000"/>
              </a:lnSpc>
              <a:defRPr sz="2400" b="1"/>
            </a:pPr>
            <a:r>
              <a:rPr lang="de-DE" sz="2000" b="1">
                <a:latin typeface="Arial Narrow"/>
              </a:rPr>
              <a:t>      1.3 Aufgaben zu Hörverstehenstext  „Meet the painter  MIRO“ </a:t>
            </a:r>
            <a:r>
              <a:rPr lang="de-DE" sz="1600"/>
              <a:t> </a:t>
            </a:r>
            <a:endParaRPr/>
          </a:p>
        </p:txBody>
      </p:sp>
      <p:sp>
        <p:nvSpPr>
          <p:cNvPr id="4"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pic>
        <p:nvPicPr>
          <p:cNvPr id="7" name="Miro year 6 .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p:blipFill>
        <p:spPr bwMode="auto">
          <a:xfrm>
            <a:off x="2051720" y="3176445"/>
            <a:ext cx="812800" cy="812800"/>
          </a:xfrm>
          <a:prstGeom prst="rect">
            <a:avLst/>
          </a:prstGeom>
        </p:spPr>
      </p:pic>
      <p:pic>
        <p:nvPicPr>
          <p:cNvPr id="6" name="Picture 5">
            <a:extLst>
              <a:ext uri="{FF2B5EF4-FFF2-40B4-BE49-F238E27FC236}">
                <a16:creationId xmlns:a16="http://schemas.microsoft.com/office/drawing/2014/main" id="{B994BBFB-562B-2273-ED67-E8AF16C5D55A}"/>
              </a:ext>
            </a:extLst>
          </p:cNvPr>
          <p:cNvPicPr>
            <a:picLocks noChangeAspect="1"/>
          </p:cNvPicPr>
          <p:nvPr/>
        </p:nvPicPr>
        <p:blipFill>
          <a:blip r:embed="rId6"/>
          <a:stretch>
            <a:fillRect/>
          </a:stretch>
        </p:blipFill>
        <p:spPr>
          <a:xfrm>
            <a:off x="5235845" y="1792721"/>
            <a:ext cx="2907928" cy="43930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2217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extplatzhalter 2"/>
          <p:cNvSpPr>
            <a:spLocks noGrp="1"/>
          </p:cNvSpPr>
          <p:nvPr>
            <p:ph type="body" sz="half" idx="1"/>
          </p:nvPr>
        </p:nvSpPr>
        <p:spPr bwMode="auto">
          <a:xfrm>
            <a:off x="549442" y="2162881"/>
            <a:ext cx="7590144" cy="4267200"/>
          </a:xfrm>
        </p:spPr>
        <p:txBody>
          <a:bodyPr>
            <a:normAutofit/>
          </a:bodyPr>
          <a:lstStyle/>
          <a:p>
            <a:pPr marL="285750" indent="-285750">
              <a:buFont typeface="Wingdings"/>
              <a:buChar char="à"/>
              <a:defRPr sz="2400" b="1"/>
            </a:pPr>
            <a:r>
              <a:rPr lang="de-DE" sz="2000" dirty="0">
                <a:latin typeface="Calibri"/>
                <a:cs typeface="Calibri"/>
              </a:rPr>
              <a:t>Kurze </a:t>
            </a:r>
            <a:r>
              <a:rPr lang="de-DE" sz="2000" dirty="0" err="1">
                <a:latin typeface="Calibri"/>
                <a:cs typeface="Calibri"/>
              </a:rPr>
              <a:t>Begriffklärung</a:t>
            </a:r>
            <a:r>
              <a:rPr lang="de-DE" sz="2000" dirty="0">
                <a:latin typeface="Calibri"/>
                <a:cs typeface="Calibri"/>
              </a:rPr>
              <a:t> – Rückseite AB</a:t>
            </a:r>
            <a:endParaRPr dirty="0"/>
          </a:p>
          <a:p>
            <a:pPr marL="285750" indent="-285750">
              <a:buFont typeface="Wingdings"/>
              <a:buChar char="à"/>
              <a:defRPr sz="2400" b="1"/>
            </a:pPr>
            <a:r>
              <a:rPr lang="de-DE" sz="2000" dirty="0">
                <a:latin typeface="Calibri"/>
                <a:cs typeface="Calibri"/>
              </a:rPr>
              <a:t>Partnerarbeit / Gruppen </a:t>
            </a:r>
            <a:endParaRPr dirty="0"/>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endParaRPr lang="de-DE" sz="2000" dirty="0">
              <a:latin typeface="Calibri"/>
              <a:cs typeface="Calibri"/>
            </a:endParaRPr>
          </a:p>
          <a:p>
            <a:pPr marL="285750" indent="-285750">
              <a:buFont typeface="Wingdings"/>
              <a:buChar char="à"/>
              <a:defRPr sz="2400" b="1"/>
            </a:pPr>
            <a:r>
              <a:rPr lang="de-DE" sz="2000" dirty="0">
                <a:latin typeface="Calibri"/>
                <a:cs typeface="Calibri"/>
              </a:rPr>
              <a:t>Auflösen / Besprechen</a:t>
            </a:r>
            <a:endParaRPr dirty="0"/>
          </a:p>
        </p:txBody>
      </p:sp>
      <p:sp>
        <p:nvSpPr>
          <p:cNvPr id="5" name="Textfeld 4"/>
          <p:cNvSpPr txBox="1"/>
          <p:nvPr/>
        </p:nvSpPr>
        <p:spPr bwMode="auto">
          <a:xfrm>
            <a:off x="488059" y="723352"/>
            <a:ext cx="8167882" cy="369330"/>
          </a:xfrm>
          <a:prstGeom prst="rect">
            <a:avLst/>
          </a:prstGeom>
          <a:no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r>
              <a:rPr lang="de-DE">
                <a:solidFill>
                  <a:srgbClr val="4F7921"/>
                </a:solidFill>
              </a:rPr>
              <a:t>Hands on CLIL – ARTS </a:t>
            </a:r>
            <a:endParaRPr/>
          </a:p>
        </p:txBody>
      </p:sp>
      <p:sp>
        <p:nvSpPr>
          <p:cNvPr id="2" name="Textfeld 2"/>
          <p:cNvSpPr txBox="1"/>
          <p:nvPr/>
        </p:nvSpPr>
        <p:spPr bwMode="auto">
          <a:xfrm>
            <a:off x="611560" y="1149317"/>
            <a:ext cx="7200800" cy="956929"/>
          </a:xfrm>
          <a:prstGeom prst="rect">
            <a:avLst/>
          </a:prstGeom>
          <a:ln w="12700">
            <a:miter lim="400000"/>
          </a:ln>
        </p:spPr>
        <p:txBody>
          <a:bodyPr wrap="square" lIns="45719" rIns="45719">
            <a:spAutoFit/>
          </a:bodyPr>
          <a:lstStyle/>
          <a:p>
            <a:pPr marL="342900" indent="-342900">
              <a:lnSpc>
                <a:spcPct val="150000"/>
              </a:lnSpc>
              <a:buAutoNum type="arabicPeriod"/>
              <a:defRPr sz="2400" b="1"/>
            </a:pPr>
            <a:r>
              <a:rPr lang="de-DE" sz="2000" u="sng">
                <a:latin typeface="Arial Narrow"/>
              </a:rPr>
              <a:t>Teaser – bilinguale Schnupperstunde in der 6. Jahrgangsstufe</a:t>
            </a:r>
            <a:endParaRPr lang="de-DE" sz="1700"/>
          </a:p>
          <a:p>
            <a:pPr>
              <a:lnSpc>
                <a:spcPct val="150000"/>
              </a:lnSpc>
              <a:defRPr sz="2400" b="1"/>
            </a:pPr>
            <a:r>
              <a:rPr lang="de-DE" sz="2000" b="1">
                <a:latin typeface="Arial Narrow"/>
              </a:rPr>
              <a:t>      1.3 Aufgaben zu Hörverstehenstext  „Meet the painter  MIRO“ </a:t>
            </a:r>
            <a:r>
              <a:rPr lang="de-DE" sz="1600"/>
              <a:t> </a:t>
            </a:r>
            <a:endParaRPr/>
          </a:p>
        </p:txBody>
      </p:sp>
      <p:sp>
        <p:nvSpPr>
          <p:cNvPr id="4" name="Textfeld 4"/>
          <p:cNvSpPr txBox="1"/>
          <p:nvPr/>
        </p:nvSpPr>
        <p:spPr bwMode="auto">
          <a:xfrm>
            <a:off x="8466811" y="807542"/>
            <a:ext cx="677106" cy="5968498"/>
          </a:xfrm>
          <a:prstGeom prst="rect">
            <a:avLst/>
          </a:prstGeom>
          <a:solidFill>
            <a:schemeClr val="bg1">
              <a:lumMod val="95000"/>
            </a:schemeClr>
          </a:solidFill>
          <a:ln w="12700" cap="flat">
            <a:noFill/>
            <a:miter lim="400000"/>
          </a:ln>
          <a:effectLst/>
        </p:spPr>
        <p:style>
          <a:lnRef idx="0">
            <a:srgbClr val="000000"/>
          </a:lnRef>
          <a:fillRef idx="0">
            <a:srgbClr val="000000"/>
          </a:fillRef>
          <a:effectRef idx="0">
            <a:srgbClr val="000000"/>
          </a:effectRef>
          <a:fontRef idx="none"/>
        </p:style>
        <p:txBody>
          <a:bodyPr rot="0" spcFirstLastPara="1" vertOverflow="overflow" horzOverflow="overflow" vert="vert" wrap="square" lIns="45719" tIns="45719" rIns="45719" bIns="45719" numCol="1" spcCol="38100" rtlCol="0" anchor="t">
            <a:spAutoFit/>
          </a:bodyPr>
          <a:lstStyle/>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a:p>
            <a:pPr algn="ctr">
              <a:defRPr/>
            </a:pPr>
            <a:r>
              <a:rPr lang="de-DE"/>
              <a:t>Teaser – bilinguale Schnupperstunde in der 6. Jahrgangsstufe</a:t>
            </a:r>
            <a:endParaRPr/>
          </a:p>
          <a:p>
            <a:pPr marL="0" marR="0" indent="0" algn="ctr" defTabSz="914400">
              <a:lnSpc>
                <a:spcPct val="100000"/>
              </a:lnSpc>
              <a:spcBef>
                <a:spcPts val="0"/>
              </a:spcBef>
              <a:spcAft>
                <a:spcPts val="0"/>
              </a:spcAft>
              <a:buClrTx/>
              <a:buSzTx/>
              <a:buFontTx/>
              <a:buNone/>
              <a:defRPr/>
            </a:pPr>
            <a:endParaRPr lang="de-DE" sz="1000" b="0" i="0" u="none" strike="noStrike" cap="none" spc="0">
              <a:ln>
                <a:noFill/>
              </a:ln>
              <a:solidFill>
                <a:srgbClr val="000000"/>
              </a:solidFill>
              <a:latin typeface="Calibri"/>
              <a:ea typeface="Calibri"/>
              <a:cs typeface="Calibri"/>
            </a:endParaRPr>
          </a:p>
        </p:txBody>
      </p:sp>
      <p:pic>
        <p:nvPicPr>
          <p:cNvPr id="6" name="Picture 5"/>
          <p:cNvPicPr>
            <a:picLocks noChangeAspect="1"/>
          </p:cNvPicPr>
          <p:nvPr/>
        </p:nvPicPr>
        <p:blipFill>
          <a:blip r:embed="rId3"/>
          <a:stretch/>
        </p:blipFill>
        <p:spPr bwMode="auto">
          <a:xfrm>
            <a:off x="4721799" y="2219516"/>
            <a:ext cx="3581400" cy="426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andarddesign">
      <a:majorFont>
        <a:latin typeface="Calibri"/>
        <a:ea typeface="Calibri"/>
        <a:cs typeface="Calibri"/>
      </a:majorFont>
      <a:minorFont>
        <a:latin typeface="Helvetica"/>
        <a:ea typeface="Helvetica"/>
        <a:cs typeface="Helvetica"/>
      </a:minorFont>
    </a:fontScheme>
    <a:fmtScheme name="Standard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lumOff val="44000"/>
          </a:schemeClr>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ppt/theme/theme2.xml><?xml version="1.0" encoding="utf-8"?>
<a:theme xmlns:a="http://schemas.openxmlformats.org/drawingml/2006/main" name="Standarddesign">
  <a:themeElements>
    <a:clrScheme name="Standarddesign">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Standarddesign">
      <a:majorFont>
        <a:latin typeface="Calibri"/>
        <a:ea typeface="Calibri"/>
        <a:cs typeface="Calibri"/>
      </a:majorFont>
      <a:minorFont>
        <a:latin typeface="Helvetica"/>
        <a:ea typeface="Helvetica"/>
        <a:cs typeface="Helvetica"/>
      </a:minorFont>
    </a:fontScheme>
    <a:fmtScheme name="Standarddesign">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spDef>
      <a:spPr bwMode="auto">
        <a:prstGeom prst="rect">
          <a:avLst/>
        </a:prstGeom>
        <a:solidFill>
          <a:schemeClr val="accent3">
            <a:lumOff val="44000"/>
          </a:schemeClr>
        </a:solid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spDef>
    <a:lnDef>
      <a:spPr bwMode="auto">
        <a:prstGeom prst="rect">
          <a:avLst/>
        </a:prstGeom>
        <a:noFill/>
        <a:ln w="25400" cap="flat">
          <a:solidFill>
            <a:schemeClr val="accent1"/>
          </a:solidFill>
          <a:prstDash val="solid"/>
          <a:round/>
        </a:ln>
      </a:spPr>
      <a:bodyPr/>
      <a:lstStyle/>
      <a:style>
        <a:lnRef idx="0">
          <a:srgbClr val="000000"/>
        </a:lnRef>
        <a:fillRef idx="0">
          <a:srgbClr val="000000"/>
        </a:fillRef>
        <a:effectRef idx="0">
          <a:srgbClr val="000000"/>
        </a:effectRef>
        <a:fontRef idx="none"/>
      </a:style>
    </a:lnDef>
    <a:txDef>
      <a:spPr bwMode="auto">
        <a:prstGeom prst="rect">
          <a:avLst/>
        </a:prstGeom>
        <a:noFill/>
        <a:ln w="12700" cap="flat">
          <a:noFill/>
          <a:miter lim="400000"/>
        </a:ln>
      </a:spPr>
      <a:bodyPr/>
      <a:lstStyle/>
      <a:style>
        <a:lnRef idx="0">
          <a:srgbClr val="000000"/>
        </a:lnRef>
        <a:fillRef idx="0">
          <a:srgbClr val="000000"/>
        </a:fillRef>
        <a:effectRef idx="0">
          <a:srgbClr val="00000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3234</TotalTime>
  <Words>2099</Words>
  <Application>Microsoft Macintosh PowerPoint</Application>
  <DocSecurity>0</DocSecurity>
  <PresentationFormat>On-screen Show (4:3)</PresentationFormat>
  <Paragraphs>392</Paragraphs>
  <Slides>28</Slides>
  <Notes>28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Arial Narrow</vt:lpstr>
      <vt:lpstr>Calibri</vt:lpstr>
      <vt:lpstr>Calibri Light</vt:lpstr>
      <vt:lpstr>Roboto Condensed</vt:lpstr>
      <vt:lpstr>System Font Regular</vt:lpstr>
      <vt:lpstr>Times New Roman</vt:lpstr>
      <vt:lpstr>Verdana</vt:lpstr>
      <vt:lpstr>Wingdings</vt:lpstr>
      <vt:lpstr>Standarddesign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Sailer, Ariane</dc:creator>
  <cp:keywords/>
  <dc:description/>
  <cp:lastModifiedBy>miriam.puireux@rs-neusaess.de</cp:lastModifiedBy>
  <cp:revision>388</cp:revision>
  <dcterms:modified xsi:type="dcterms:W3CDTF">2025-02-08T10:57:43Z</dcterms:modified>
  <cp:category/>
  <dc:identifier/>
  <cp:contentStatus/>
  <dc:language/>
  <cp:version/>
</cp:coreProperties>
</file>