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1" r:id="rId2"/>
    <p:sldId id="292" r:id="rId3"/>
    <p:sldId id="293" r:id="rId4"/>
    <p:sldId id="294" r:id="rId5"/>
    <p:sldId id="296" r:id="rId6"/>
    <p:sldId id="297" r:id="rId7"/>
    <p:sldId id="298" r:id="rId8"/>
    <p:sldId id="299" r:id="rId9"/>
    <p:sldId id="300" r:id="rId10"/>
    <p:sldId id="301" r:id="rId11"/>
    <p:sldId id="274" r:id="rId12"/>
    <p:sldId id="316" r:id="rId13"/>
    <p:sldId id="302" r:id="rId14"/>
    <p:sldId id="303" r:id="rId15"/>
    <p:sldId id="304" r:id="rId16"/>
    <p:sldId id="305" r:id="rId17"/>
    <p:sldId id="314" r:id="rId18"/>
    <p:sldId id="315" r:id="rId19"/>
    <p:sldId id="306" r:id="rId20"/>
    <p:sldId id="317" r:id="rId21"/>
    <p:sldId id="318" r:id="rId22"/>
    <p:sldId id="308" r:id="rId23"/>
    <p:sldId id="289" r:id="rId24"/>
    <p:sldId id="313" r:id="rId25"/>
  </p:sldIdLst>
  <p:sldSz cx="12192000" cy="6858000"/>
  <p:notesSz cx="6797675" cy="9926638"/>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90" d="100"/>
          <a:sy n="90" d="100"/>
        </p:scale>
        <p:origin x="394" y="67"/>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2:24:11.755"/>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2:28:31.151"/>
    </inkml:context>
    <inkml:brush xml:id="br0">
      <inkml:brushProperty name="width" value="0.035" units="cm"/>
      <inkml:brushProperty name="height" value="0.03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2:24:45.157"/>
    </inkml:context>
    <inkml:brush xml:id="br0">
      <inkml:brushProperty name="width" value="0.035" units="cm"/>
      <inkml:brushProperty name="height" value="0.035" units="cm"/>
    </inkml:brush>
  </inkml:definitions>
  <inkml:trace contextRef="#ctx0" brushRef="#br0">3316 436 24524,'-1'17'0,"-3"0"0,-2 0 0,-3 0 0,-3 0 0,-2-1 0,-2 1 0,-3-1 0,-2 1 0,-3-2 0,-2 1 0,-3 0 0,-1-1 0,-3-1 0,-2 1 0,-3-1 0,-1-1 0,-2 1 0,-2-2 0,-2 1 0,-2-1 0,-2-1 0,-1 0 0,-2-1 0,-2 0 0,-1-1 0,-1 0 0,-1-1 0,-2-1 0,0 0 0,-2-1 0,0 0 0,-2-1 0,0-1 0,0 0 0,-1-1 0,-1-1 0,0 0 0,0-1 0,0-1 0,0 0 0,0-1 0,1-1 0,-1 0 0,1-1 0,0-1 0,1 0 0,1-1 0,1-1 0,0 0 0,1-1 0,2 0 0,0-1 0,2-1 0,1 0 0,2-1 0,1 0 0,2-1 0,1 0 0,2-1 0,2-1 0,2 1 0,2-2 0,1 1 0,3-1 0,2-1 0,2 1 0,2-1 0,3-1 0,2 0 0,2 1 0,3-2 0,2 1 0,3-1 0,2 1 0,2-1 0,3 0 0,3 0 0,2 0 0,3 0 0,2 0 0,3 0 0,2 0 0,3 0 0,3 0 0,2 0 0,2 1 0,3-1 0,2 1 0,3 0 0,2 0 0,2 1 0,3 0 0,2 0 0,2 1 0,2 0 0,3 0 0,1 1 0,2 0 0,2 1 0,2 0 0,2 1 0,1 0 0,2 0 0,1 2 0,2-1 0,1 2 0,2 0 0,0 0 0,2 1 0,1 1 0,0 1 0,1 0 0,1 0 0,1 2 0,0 0 0,1 0 0,-1 2 0,1 0 0,0 0 0,0 2 0,0 0 0,0 0 0,0 2 0,-1 0 0,-1 0 0,0 2 0,0 0 0,-2 0 0,0 1 0,-2 1 0,0 1 0,-2 0 0,-1 0 0,-1 2 0,-1-1 0,-2 2 0,-2 0 0,-1 0 0,-2 1 0,-2 0 0,-2 1 0,-2 0 0,-2 1 0,-1 0 0,-3 0 0,-2 1 0,-3 0 0,-1 0 0,-3 1 0,-2 0 0,-3 0 0,-2 1 0,-3-1 0,-2 1 0,-2 0 0,-3 0 0,-3 0 0,-2 0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2:25:08.558"/>
    </inkml:context>
    <inkml:brush xml:id="br0">
      <inkml:brushProperty name="width" value="0.035" units="cm"/>
      <inkml:brushProperty name="height" value="0.035" units="cm"/>
    </inkml:brush>
  </inkml:definitions>
  <inkml:trace contextRef="#ctx0" brushRef="#br0">3114 309 24481,'-1'12'0,"-2"0"0,-3 0 0,-3 0 0,-2 0 0,-2 0 0,-2 0 0,-3-1 0,-2 1 0,-2-1 0,-3 0 0,-1 0 0,-3 0 0,-2-1 0,-2 0 0,-2 0 0,-2 0 0,-2-1 0,-1 0 0,-3 0 0,-1 0 0,-1-1 0,-3-1 0,0 1 0,-3-1 0,0-1 0,-2 0 0,-1 0 0,-1-1 0,-1 0 0,-1 0 0,-1-2 0,0 1 0,-1-1 0,-1 0 0,0-1 0,-1-1 0,0 1 0,0-2 0,0 1 0,0-2 0,0 1 0,0-2 0,1 1 0,-1-1 0,2-1 0,0 0 0,0-1 0,1 1 0,1-2 0,1 0 0,1 0 0,1-1 0,2 0 0,0 0 0,2-1 0,1-1 0,2 1 0,1-1 0,2-1 0,2 0 0,1 0 0,2 0 0,2-1 0,2 0 0,2 0 0,3 0 0,1-1 0,2 0 0,3 0 0,1 0 0,3-1 0,2 1 0,3-1 0,2 0 0,2 0 0,3 0 0,2 0 0,2 0 0,3 0 0,2 0 0,3 0 0,2 0 0,2-1 0,3 2 0,2-1 0,2 0 0,3 0 0,2 1 0,3 0 0,1 0 0,3 0 0,2 0 0,1 0 0,3 1 0,2 0 0,2 1 0,2-1 0,2 1 0,1 0 0,2 1 0,2 0 0,1 0 0,2 1 0,1 0 0,2 1 0,0-1 0,2 2 0,1-1 0,1 2 0,1-1 0,1 1 0,1 1 0,0 0 0,0 0 0,2 1 0,-1 0 0,1 1 0,0 0 0,0 1 0,0 0 0,0 1 0,0 0 0,0 1 0,-1 0 0,0 1 0,-1 0 0,-1 0 0,0 1 0,-1 1 0,-1-1 0,-1 2 0,-1-1 0,-1 2 0,-2-1 0,0 1 0,-3 0 0,0 1 0,-3 0 0,-1 0 0,-1 1 0,-3 0 0,-1 1 0,-2-1 0,-2 1 0,-2 0 0,-2 1 0,-2 0 0,-3 0 0,-1 0 0,-3 0 0,-2 0 0,-2 1 0,-3 0 0,-2 0 0,-2-1 0,-2 2 0,-3-1 0,-3 0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2:24:11.755"/>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2:26:50.654"/>
    </inkml:context>
    <inkml:brush xml:id="br0">
      <inkml:brushProperty name="width" value="0.035" units="cm"/>
      <inkml:brushProperty name="height" value="0.035" units="cm"/>
    </inkml:brush>
  </inkml:definitions>
  <inkml:trace contextRef="#ctx0" brushRef="#br0">0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2:27:54.407"/>
    </inkml:context>
    <inkml:brush xml:id="br0">
      <inkml:brushProperty name="width" value="0.035" units="cm"/>
      <inkml:brushProperty name="height" value="0.035" units="cm"/>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2:28:10.869"/>
    </inkml:context>
    <inkml:brush xml:id="br0">
      <inkml:brushProperty name="width" value="0.035" units="cm"/>
      <inkml:brushProperty name="height" value="0.035"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2:28:13.234"/>
    </inkml:context>
    <inkml:brush xml:id="br0">
      <inkml:brushProperty name="width" value="0.035" units="cm"/>
      <inkml:brushProperty name="height" value="0.035" units="cm"/>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2T12:28:14.244"/>
    </inkml:context>
    <inkml:brush xml:id="br0">
      <inkml:brushProperty name="width" value="0.035" units="cm"/>
      <inkml:brushProperty name="height" value="0.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45659" cy="498056"/>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50443" y="0"/>
            <a:ext cx="2945659" cy="498056"/>
          </a:xfrm>
          <a:prstGeom prst="rect">
            <a:avLst/>
          </a:prstGeom>
        </p:spPr>
        <p:txBody>
          <a:bodyPr vert="horz" lIns="91440" tIns="45720" rIns="91440" bIns="45720" rtlCol="0"/>
          <a:lstStyle>
            <a:lvl1pPr algn="r">
              <a:defRPr sz="1200"/>
            </a:lvl1pPr>
          </a:lstStyle>
          <a:p>
            <a:pPr>
              <a:defRPr/>
            </a:pPr>
            <a:fld id="{E3B12630-CD1D-47E1-A48F-7DB3BABDE4B7}" type="datetimeFigureOut">
              <a:rPr lang="de-DE"/>
              <a:t>31.01.2025</a:t>
            </a:fld>
            <a:endParaRPr lang="de-DE"/>
          </a:p>
        </p:txBody>
      </p:sp>
      <p:sp>
        <p:nvSpPr>
          <p:cNvPr id="4" name="Folienbildplatzhalter 3"/>
          <p:cNvSpPr>
            <a:spLocks noGrp="1" noRot="1" noChangeAspect="1"/>
          </p:cNvSpPr>
          <p:nvPr>
            <p:ph type="sldImg" idx="2"/>
          </p:nvPr>
        </p:nvSpPr>
        <p:spPr bwMode="auto">
          <a:xfrm>
            <a:off x="422275" y="1241425"/>
            <a:ext cx="5953125" cy="33496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79768" y="4777194"/>
            <a:ext cx="5438140" cy="3908614"/>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9428584"/>
            <a:ext cx="2945659" cy="498055"/>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50443" y="9428584"/>
            <a:ext cx="2945659" cy="498055"/>
          </a:xfrm>
          <a:prstGeom prst="rect">
            <a:avLst/>
          </a:prstGeom>
        </p:spPr>
        <p:txBody>
          <a:bodyPr vert="horz" lIns="91440" tIns="45720" rIns="91440" bIns="45720" rtlCol="0" anchor="b"/>
          <a:lstStyle>
            <a:lvl1pPr algn="r">
              <a:defRPr sz="1200"/>
            </a:lvl1pPr>
          </a:lstStyle>
          <a:p>
            <a:pPr>
              <a:defRPr/>
            </a:pPr>
            <a:fld id="{09217C3B-68D2-49FD-8CB1-57EABD844BDF}"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04775" y="750888"/>
            <a:ext cx="6678613" cy="3757612"/>
          </a:xfrm>
        </p:spPr>
      </p:sp>
      <p:sp>
        <p:nvSpPr>
          <p:cNvPr id="3" name="Notizenplatzhalter 2"/>
          <p:cNvSpPr>
            <a:spLocks noGrp="1"/>
          </p:cNvSpPr>
          <p:nvPr>
            <p:ph type="body" idx="1"/>
          </p:nvPr>
        </p:nvSpPr>
        <p:spPr bwMode="auto"/>
        <p:txBody>
          <a:bodyPr/>
          <a:lstStyle/>
          <a:p>
            <a:pPr>
              <a:defRPr/>
            </a:pPr>
            <a:r>
              <a:rPr lang="de-DE"/>
              <a:t>A) Grundlagen der Bewertung von Schreiben</a:t>
            </a:r>
            <a:endParaRPr/>
          </a:p>
          <a:p>
            <a:pPr>
              <a:defRPr/>
            </a:pPr>
            <a:r>
              <a:rPr lang="de-DE"/>
              <a:t>B) Ausgangsbasis</a:t>
            </a:r>
            <a:br>
              <a:rPr lang="de-DE"/>
            </a:br>
            <a:r>
              <a:rPr lang="de-DE"/>
              <a:t>Entwicklungsprozess</a:t>
            </a:r>
            <a:endParaRPr/>
          </a:p>
          <a:p>
            <a:pPr>
              <a:defRPr/>
            </a:pPr>
            <a:r>
              <a:rPr lang="de-DE"/>
              <a:t>Neuerungen</a:t>
            </a:r>
            <a:endParaRPr/>
          </a:p>
          <a:p>
            <a:pPr>
              <a:defRPr/>
            </a:pPr>
            <a:r>
              <a:rPr lang="de-DE"/>
              <a:t>Bewertungskriterien</a:t>
            </a:r>
            <a:endParaRPr/>
          </a:p>
          <a:p>
            <a:pPr>
              <a:defRPr/>
            </a:pPr>
            <a:r>
              <a:rPr lang="de-DE"/>
              <a:t>Begleitmaterialien</a:t>
            </a:r>
            <a:endParaRPr/>
          </a:p>
          <a:p>
            <a:pPr>
              <a:defRPr/>
            </a:pPr>
            <a:r>
              <a:rPr lang="de-DE"/>
              <a:t>c) Praxisteil: schreiben – bewerten – auswerten (Google Statistik Tool)</a:t>
            </a:r>
            <a:endParaRPr/>
          </a:p>
          <a:p>
            <a:pPr>
              <a:defRPr/>
            </a:pPr>
            <a:r>
              <a:rPr lang="de-DE"/>
              <a:t>D) Gelegenheit zu Fragen und Gesprächen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93860FB-68AD-4082-340A-A0899149230B}" type="slidenum">
              <a:rPr/>
              <a:t>11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3B9E9-3A40-010B-942B-08352DF6EBD0}"/>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DDA99B03-0C3D-13E8-BF9B-7FAEF7DBB94C}"/>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A76437BB-995E-FBE3-D749-A02E9A146E0F}"/>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D806380C-9FB6-5EF0-F6D7-CC47E68973C6}"/>
              </a:ext>
            </a:extLst>
          </p:cNvPr>
          <p:cNvSpPr>
            <a:spLocks noGrp="1"/>
          </p:cNvSpPr>
          <p:nvPr>
            <p:ph type="sldNum" sz="quarter" idx="10"/>
          </p:nvPr>
        </p:nvSpPr>
        <p:spPr bwMode="auto"/>
        <p:txBody>
          <a:bodyPr/>
          <a:lstStyle/>
          <a:p>
            <a:pPr>
              <a:defRPr/>
            </a:pPr>
            <a:fld id="{E93860FB-68AD-4082-340A-A0899149230B}" type="slidenum">
              <a:rPr/>
              <a:t>12</a:t>
            </a:fld>
            <a:endParaRPr/>
          </a:p>
        </p:txBody>
      </p:sp>
    </p:spTree>
    <p:extLst>
      <p:ext uri="{BB962C8B-B14F-4D97-AF65-F5344CB8AC3E}">
        <p14:creationId xmlns:p14="http://schemas.microsoft.com/office/powerpoint/2010/main" val="283851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4775" y="750888"/>
            <a:ext cx="6678613" cy="3757612"/>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94175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09C2A-3CC5-BE2E-AA7A-9A4F3AC3D5D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1D513F-A549-4A1D-AF00-FDC60FD1C95A}"/>
              </a:ext>
            </a:extLst>
          </p:cNvPr>
          <p:cNvSpPr>
            <a:spLocks noGrp="1" noRot="1" noChangeAspect="1"/>
          </p:cNvSpPr>
          <p:nvPr>
            <p:ph type="sldImg"/>
          </p:nvPr>
        </p:nvSpPr>
        <p:spPr>
          <a:xfrm>
            <a:off x="104775" y="750888"/>
            <a:ext cx="6678613" cy="3757612"/>
          </a:xfrm>
        </p:spPr>
      </p:sp>
      <p:sp>
        <p:nvSpPr>
          <p:cNvPr id="3" name="Notizenplatzhalter 2">
            <a:extLst>
              <a:ext uri="{FF2B5EF4-FFF2-40B4-BE49-F238E27FC236}">
                <a16:creationId xmlns:a16="http://schemas.microsoft.com/office/drawing/2014/main" id="{E9AE1E81-AB1B-4FAE-5513-09014920D724}"/>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167046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E43CE-B46D-F71B-F273-3C394D52317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31E565B-FF54-AEB0-74CF-356FBE5D99FB}"/>
              </a:ext>
            </a:extLst>
          </p:cNvPr>
          <p:cNvSpPr>
            <a:spLocks noGrp="1" noRot="1" noChangeAspect="1"/>
          </p:cNvSpPr>
          <p:nvPr>
            <p:ph type="sldImg"/>
          </p:nvPr>
        </p:nvSpPr>
        <p:spPr>
          <a:xfrm>
            <a:off x="104775" y="750888"/>
            <a:ext cx="6678613" cy="3757612"/>
          </a:xfrm>
        </p:spPr>
      </p:sp>
      <p:sp>
        <p:nvSpPr>
          <p:cNvPr id="3" name="Notizenplatzhalter 2">
            <a:extLst>
              <a:ext uri="{FF2B5EF4-FFF2-40B4-BE49-F238E27FC236}">
                <a16:creationId xmlns:a16="http://schemas.microsoft.com/office/drawing/2014/main" id="{C6EE364E-9644-27AE-5F11-11FF6190808C}"/>
              </a:ext>
            </a:extLst>
          </p:cNvPr>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25062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CF29220-E9B3-9E88-4F57-3BC1482754F0}" type="slidenum">
              <a:rPr/>
              <a:t>23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7" name="Title 1"/>
          <p:cNvSpPr>
            <a:spLocks noGrp="1"/>
          </p:cNvSpPr>
          <p:nvPr>
            <p:ph type="title"/>
          </p:nvPr>
        </p:nvSpPr>
        <p:spPr bwMode="auto">
          <a:xfrm>
            <a:off x="677335" y="2700867"/>
            <a:ext cx="8596668" cy="1826581"/>
          </a:xfrm>
        </p:spPr>
        <p:txBody>
          <a:bodyPr anchor="b">
            <a:normAutofit/>
          </a:bodyPr>
          <a:lstStyle>
            <a:lvl1pPr algn="r">
              <a:defRPr sz="5400" b="0" cap="none"/>
            </a:lvl1pPr>
          </a:lstStyle>
          <a:p>
            <a:pPr>
              <a:defRPr/>
            </a:pPr>
            <a:r>
              <a:rPr lang="de-DE"/>
              <a:t>Mastertitelformat bearbeiten</a:t>
            </a:r>
            <a:endParaRPr lang="en-US"/>
          </a:p>
        </p:txBody>
      </p:sp>
      <p:sp>
        <p:nvSpPr>
          <p:cNvPr id="8" name="Text Placeholder 2"/>
          <p:cNvSpPr>
            <a:spLocks noGrp="1"/>
          </p:cNvSpPr>
          <p:nvPr>
            <p:ph type="body" idx="1"/>
          </p:nvPr>
        </p:nvSpPr>
        <p:spPr bwMode="auto">
          <a:xfrm>
            <a:off x="677335" y="4527448"/>
            <a:ext cx="8596668" cy="860400"/>
          </a:xfrm>
        </p:spPr>
        <p:txBody>
          <a:bodyPr anchor="t"/>
          <a:lstStyle>
            <a:lvl1pPr marL="0" indent="0" algn="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1498604"/>
            <a:ext cx="3854528" cy="1278466"/>
          </a:xfrm>
        </p:spPr>
        <p:txBody>
          <a:bodyPr anchor="b">
            <a:normAutofit/>
          </a:bodyPr>
          <a:lstStyle>
            <a:lvl1pPr>
              <a:defRPr sz="2000"/>
            </a:lvl1pPr>
          </a:lstStyle>
          <a:p>
            <a:pPr>
              <a:defRPr/>
            </a:pPr>
            <a:r>
              <a:rPr lang="de-DE"/>
              <a:t>Mastertitelformat bearbeiten</a:t>
            </a:r>
            <a:endParaRPr lang="en-US"/>
          </a:p>
        </p:txBody>
      </p:sp>
      <p:sp>
        <p:nvSpPr>
          <p:cNvPr id="3" name="Content Placeholder 2"/>
          <p:cNvSpPr>
            <a:spLocks noGrp="1"/>
          </p:cNvSpPr>
          <p:nvPr>
            <p:ph idx="1"/>
          </p:nvPr>
        </p:nvSpPr>
        <p:spPr bwMode="auto">
          <a:xfrm>
            <a:off x="4760461" y="514924"/>
            <a:ext cx="4513541" cy="5526437"/>
          </a:xfrm>
        </p:spPr>
        <p:txBody>
          <a:bodyPr>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4800600"/>
            <a:ext cx="8596667" cy="566738"/>
          </a:xfrm>
        </p:spPr>
        <p:txBody>
          <a:bodyPr anchor="b">
            <a:normAutofit/>
          </a:bodyPr>
          <a:lstStyle>
            <a:lvl1pPr algn="l">
              <a:defRPr sz="2400" b="0"/>
            </a:lvl1pPr>
          </a:lstStyle>
          <a:p>
            <a:pPr>
              <a:defRPr/>
            </a:pPr>
            <a:r>
              <a:rPr lang="de-DE"/>
              <a:t>Mastertitelformat bearbeiten</a:t>
            </a:r>
            <a:endParaRPr lang="en-US"/>
          </a:p>
        </p:txBody>
      </p:sp>
      <p:sp>
        <p:nvSpPr>
          <p:cNvPr id="3" name="Picture Placeholder 2"/>
          <p:cNvSpPr>
            <a:spLocks noGrp="1" noChangeAspect="1"/>
          </p:cNvSpPr>
          <p:nvPr>
            <p:ph type="pic" idx="1"/>
          </p:nvPr>
        </p:nvSpPr>
        <p:spPr bwMode="auto">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de-DE"/>
              <a:t>Mastertextformat bearbeiten</a:t>
            </a:r>
            <a:endParaRPr/>
          </a:p>
        </p:txBody>
      </p:sp>
      <p:sp>
        <p:nvSpPr>
          <p:cNvPr id="5" name="Date Placeholder 4"/>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el und Beschriftun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609600"/>
            <a:ext cx="8596668" cy="3403600"/>
          </a:xfrm>
        </p:spPr>
        <p:txBody>
          <a:bodyPr anchor="ctr">
            <a:normAutofit/>
          </a:bodyPr>
          <a:lstStyle>
            <a:lvl1pPr algn="l">
              <a:defRPr sz="4400" b="0" cap="none"/>
            </a:lvl1pPr>
          </a:lstStyle>
          <a:p>
            <a:pPr>
              <a:defRPr/>
            </a:pPr>
            <a:r>
              <a:rPr lang="de-DE"/>
              <a:t>Mastertitelformat bearbeiten</a:t>
            </a:r>
            <a:endParaRPr lang="en-US"/>
          </a:p>
        </p:txBody>
      </p:sp>
      <p:sp>
        <p:nvSpPr>
          <p:cNvPr id="3" name="Text Placeholder 2"/>
          <p:cNvSpPr>
            <a:spLocks noGrp="1"/>
          </p:cNvSpPr>
          <p:nvPr>
            <p:ph type="body" idx="1"/>
          </p:nvPr>
        </p:nvSpPr>
        <p:spPr bwMode="auto">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Zitat mit Beschriftun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1334" y="609600"/>
            <a:ext cx="8094134" cy="3022600"/>
          </a:xfrm>
        </p:spPr>
        <p:txBody>
          <a:bodyPr anchor="ctr">
            <a:normAutofit/>
          </a:bodyPr>
          <a:lstStyle>
            <a:lvl1pPr algn="l">
              <a:defRPr sz="4400" b="0" cap="none"/>
            </a:lvl1pPr>
          </a:lstStyle>
          <a:p>
            <a:pPr>
              <a:defRPr/>
            </a:pPr>
            <a:r>
              <a:rPr lang="de-DE"/>
              <a:t>Mastertitelformat bearbeiten</a:t>
            </a:r>
            <a:endParaRPr lang="en-US"/>
          </a:p>
        </p:txBody>
      </p:sp>
      <p:sp>
        <p:nvSpPr>
          <p:cNvPr id="23" name="Text Placeholder 9"/>
          <p:cNvSpPr>
            <a:spLocks noGrp="1"/>
          </p:cNvSpPr>
          <p:nvPr>
            <p:ph type="body" sz="quarter" idx="13"/>
          </p:nvPr>
        </p:nvSpPr>
        <p:spPr bwMode="auto">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Mastertextformat bearbeiten</a:t>
            </a:r>
            <a:endParaRPr/>
          </a:p>
        </p:txBody>
      </p:sp>
      <p:sp>
        <p:nvSpPr>
          <p:cNvPr id="3" name="Text Placeholder 2"/>
          <p:cNvSpPr>
            <a:spLocks noGrp="1"/>
          </p:cNvSpPr>
          <p:nvPr>
            <p:ph type="body" idx="1"/>
          </p:nvPr>
        </p:nvSpPr>
        <p:spPr bwMode="auto">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20" name="TextBox 19"/>
          <p:cNvSpPr txBox="1"/>
          <p:nvPr/>
        </p:nvSpPr>
        <p:spPr bwMode="auto">
          <a:xfrm>
            <a:off x="541870" y="790378"/>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a:p>
        </p:txBody>
      </p:sp>
      <p:sp>
        <p:nvSpPr>
          <p:cNvPr id="22" name="TextBox 21"/>
          <p:cNvSpPr txBox="1"/>
          <p:nvPr/>
        </p:nvSpPr>
        <p:spPr bwMode="auto">
          <a:xfrm>
            <a:off x="8893011" y="2886556"/>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lang="en-US">
              <a:solidFill>
                <a:schemeClr val="accent1"/>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Namenskar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1931988"/>
            <a:ext cx="8596668" cy="2595460"/>
          </a:xfrm>
        </p:spPr>
        <p:txBody>
          <a:bodyPr anchor="b">
            <a:normAutofit/>
          </a:bodyPr>
          <a:lstStyle>
            <a:lvl1pPr algn="l">
              <a:defRPr sz="4400" b="0" cap="none"/>
            </a:lvl1pPr>
          </a:lstStyle>
          <a:p>
            <a:pPr>
              <a:defRPr/>
            </a:pPr>
            <a:r>
              <a:rPr lang="de-DE"/>
              <a:t>Mastertitelformat bearbeiten</a:t>
            </a:r>
            <a:endParaRPr lang="en-US"/>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Namenskarte für Zita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31334" y="609600"/>
            <a:ext cx="8094134" cy="3022600"/>
          </a:xfrm>
        </p:spPr>
        <p:txBody>
          <a:bodyPr anchor="ctr">
            <a:normAutofit/>
          </a:bodyPr>
          <a:lstStyle>
            <a:lvl1pPr algn="l">
              <a:defRPr sz="4400" b="0" cap="none"/>
            </a:lvl1pPr>
          </a:lstStyle>
          <a:p>
            <a:pPr>
              <a:defRPr/>
            </a:pPr>
            <a:r>
              <a:rPr lang="de-DE"/>
              <a:t>Mastertitelformat bearbeiten</a:t>
            </a:r>
            <a:endParaRPr lang="en-US"/>
          </a:p>
        </p:txBody>
      </p:sp>
      <p:sp>
        <p:nvSpPr>
          <p:cNvPr id="23" name="Text Placeholder 9"/>
          <p:cNvSpPr>
            <a:spLocks noGrp="1"/>
          </p:cNvSpPr>
          <p:nvPr>
            <p:ph type="body" sz="quarter" idx="13"/>
          </p:nvPr>
        </p:nvSpPr>
        <p:spPr bwMode="auto">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Mastertextformat bearbeiten</a:t>
            </a:r>
            <a:endParaRPr/>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24" name="TextBox 23"/>
          <p:cNvSpPr txBox="1"/>
          <p:nvPr/>
        </p:nvSpPr>
        <p:spPr bwMode="auto">
          <a:xfrm>
            <a:off x="541870" y="790378"/>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a:p>
        </p:txBody>
      </p:sp>
      <p:sp>
        <p:nvSpPr>
          <p:cNvPr id="25" name="TextBox 24"/>
          <p:cNvSpPr txBox="1"/>
          <p:nvPr/>
        </p:nvSpPr>
        <p:spPr bwMode="auto">
          <a:xfrm>
            <a:off x="8893011" y="2886556"/>
            <a:ext cx="609600" cy="584775"/>
          </a:xfrm>
          <a:prstGeom prst="rect">
            <a:avLst/>
          </a:prstGeom>
        </p:spPr>
        <p:txBody>
          <a:bodyPr vert="horz" lIns="91440" tIns="45720" rIns="91440" bIns="45720" rtlCol="0" anchor="ctr">
            <a:noAutofit/>
          </a:bodyPr>
          <a:lstStyle/>
          <a:p>
            <a:pPr lvl="0">
              <a:defRPr/>
            </a:pPr>
            <a:r>
              <a:rPr lang="en-US" sz="8000">
                <a:ln w="3175" cmpd="sng">
                  <a:noFill/>
                </a:ln>
                <a:solidFill>
                  <a:schemeClr val="accent1"/>
                </a:solidFill>
                <a:latin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Wahr oder Fals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85799" y="609600"/>
            <a:ext cx="8588203" cy="3022600"/>
          </a:xfrm>
        </p:spPr>
        <p:txBody>
          <a:bodyPr anchor="ctr">
            <a:normAutofit/>
          </a:bodyPr>
          <a:lstStyle>
            <a:lvl1pPr algn="l">
              <a:defRPr sz="4400" b="0" cap="none"/>
            </a:lvl1pPr>
          </a:lstStyle>
          <a:p>
            <a:pPr>
              <a:defRPr/>
            </a:pPr>
            <a:r>
              <a:rPr lang="de-DE"/>
              <a:t>Mastertitelformat bearbeiten</a:t>
            </a:r>
            <a:endParaRPr lang="en-US"/>
          </a:p>
        </p:txBody>
      </p:sp>
      <p:sp>
        <p:nvSpPr>
          <p:cNvPr id="23" name="Text Placeholder 9"/>
          <p:cNvSpPr>
            <a:spLocks noGrp="1"/>
          </p:cNvSpPr>
          <p:nvPr>
            <p:ph type="body" sz="quarter" idx="13"/>
          </p:nvPr>
        </p:nvSpPr>
        <p:spPr bwMode="auto">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defRPr/>
            </a:pPr>
            <a:r>
              <a:rPr lang="de-DE"/>
              <a:t>Mastertextformat bearbeiten</a:t>
            </a:r>
            <a:endParaRPr/>
          </a:p>
        </p:txBody>
      </p:sp>
      <p:sp>
        <p:nvSpPr>
          <p:cNvPr id="3" name="Text Placeholder 2"/>
          <p:cNvSpPr>
            <a:spLocks noGrp="1"/>
          </p:cNvSpPr>
          <p:nvPr>
            <p:ph type="body" idx="1"/>
          </p:nvPr>
        </p:nvSpPr>
        <p:spPr bwMode="auto">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7967673" y="609599"/>
            <a:ext cx="1304743" cy="5251451"/>
          </a:xfrm>
        </p:spPr>
        <p:txBody>
          <a:bodyPr vert="eaVert" anchor="ctr"/>
          <a:lstStyle/>
          <a:p>
            <a:pPr>
              <a:defRPr/>
            </a:pPr>
            <a:r>
              <a:rPr lang="de-DE"/>
              <a:t>Mastertitelformat bearbeiten</a:t>
            </a:r>
            <a:endParaRPr lang="en-US"/>
          </a:p>
        </p:txBody>
      </p:sp>
      <p:sp>
        <p:nvSpPr>
          <p:cNvPr id="3" name="Vertical Text Placeholder 2"/>
          <p:cNvSpPr>
            <a:spLocks noGrp="1"/>
          </p:cNvSpPr>
          <p:nvPr>
            <p:ph type="body" orient="vert" idx="1"/>
          </p:nvPr>
        </p:nvSpPr>
        <p:spPr bwMode="auto">
          <a:xfrm>
            <a:off x="677335" y="609600"/>
            <a:ext cx="7060150" cy="5251450"/>
          </a:xfrm>
        </p:spPr>
        <p:txBody>
          <a:bodyPr vert="eaVert"/>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x" userDrawn="1">
  <p:cSld name="Zwei Inhalte">
    <p:spTree>
      <p:nvGrpSpPr>
        <p:cNvPr id="1" name=""/>
        <p:cNvGrpSpPr/>
        <p:nvPr/>
      </p:nvGrpSpPr>
      <p:grpSpPr bwMode="auto">
        <a:xfrm>
          <a:off x="0" y="0"/>
          <a:ext cx="0" cy="0"/>
          <a:chOff x="0" y="0"/>
          <a:chExt cx="0" cy="0"/>
        </a:xfrm>
      </p:grpSpPr>
      <p:sp>
        <p:nvSpPr>
          <p:cNvPr id="40" name="Titeltext"/>
          <p:cNvSpPr txBox="1">
            <a:spLocks noGrp="1"/>
          </p:cNvSpPr>
          <p:nvPr>
            <p:ph type="title"/>
          </p:nvPr>
        </p:nvSpPr>
        <p:spPr bwMode="auto">
          <a:xfrm>
            <a:off x="912283" y="1230313"/>
            <a:ext cx="10670117" cy="1143001"/>
          </a:xfrm>
          <a:prstGeom prst="rect">
            <a:avLst/>
          </a:prstGeom>
        </p:spPr>
        <p:txBody>
          <a:bodyPr>
            <a:normAutofit/>
          </a:bodyPr>
          <a:lstStyle/>
          <a:p>
            <a:pPr>
              <a:defRPr/>
            </a:pPr>
            <a:r>
              <a:t>Titeltext</a:t>
            </a:r>
          </a:p>
        </p:txBody>
      </p:sp>
      <p:sp>
        <p:nvSpPr>
          <p:cNvPr id="41" name="Textebene 1…"/>
          <p:cNvSpPr txBox="1">
            <a:spLocks noGrp="1"/>
          </p:cNvSpPr>
          <p:nvPr>
            <p:ph type="body" sz="half" idx="1"/>
          </p:nvPr>
        </p:nvSpPr>
        <p:spPr bwMode="auto">
          <a:xfrm>
            <a:off x="912284" y="2555876"/>
            <a:ext cx="5232401" cy="3825875"/>
          </a:xfrm>
          <a:prstGeom prst="rect">
            <a:avLst/>
          </a:prstGeom>
        </p:spPr>
        <p:txBody>
          <a:bodyPr>
            <a:normAutofit/>
          </a:bodyPr>
          <a:lstStyle>
            <a:lvl5pPr marL="2184400" indent="-355600"/>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42"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extLst>
      <p:ext uri="{BB962C8B-B14F-4D97-AF65-F5344CB8AC3E}">
        <p14:creationId xmlns:p14="http://schemas.microsoft.com/office/powerpoint/2010/main" val="158120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normAutofit/>
          </a:bodyPr>
          <a:lstStyle>
            <a:lvl1pPr>
              <a:defRPr sz="3600"/>
            </a:lvl1pPr>
          </a:lstStyle>
          <a:p>
            <a:pPr>
              <a:defRPr/>
            </a:pPr>
            <a:r>
              <a:rPr lang="de-DE"/>
              <a:t>Mastertitelformat bearbeiten</a:t>
            </a:r>
            <a:endParaRPr lang="en-US"/>
          </a:p>
        </p:txBody>
      </p:sp>
      <p:sp>
        <p:nvSpPr>
          <p:cNvPr id="3" name="Content Placehold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magefolie">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
        <p:nvSpPr>
          <p:cNvPr id="7" name="Textfeld 6"/>
          <p:cNvSpPr txBox="1"/>
          <p:nvPr userDrawn="1"/>
        </p:nvSpPr>
        <p:spPr bwMode="auto">
          <a:xfrm>
            <a:off x="677334" y="4218184"/>
            <a:ext cx="8596668" cy="1631216"/>
          </a:xfrm>
          <a:prstGeom prst="rect">
            <a:avLst/>
          </a:prstGeom>
          <a:noFill/>
        </p:spPr>
        <p:txBody>
          <a:bodyPr wrap="square" rtlCol="0">
            <a:spAutoFit/>
          </a:bodyPr>
          <a:lstStyle/>
          <a:p>
            <a:pPr>
              <a:defRPr/>
            </a:pPr>
            <a:r>
              <a:rPr lang="de-DE" sz="2800" b="1">
                <a:solidFill>
                  <a:schemeClr val="accent1"/>
                </a:solidFill>
              </a:rPr>
              <a:t>I</a:t>
            </a:r>
            <a:r>
              <a:rPr lang="de-DE" sz="2800">
                <a:solidFill>
                  <a:schemeClr val="tx1">
                    <a:lumMod val="50000"/>
                    <a:lumOff val="50000"/>
                  </a:schemeClr>
                </a:solidFill>
              </a:rPr>
              <a:t>hr Partner in </a:t>
            </a:r>
            <a:r>
              <a:rPr lang="de-DE" sz="2800" b="1">
                <a:solidFill>
                  <a:schemeClr val="accent1"/>
                </a:solidFill>
              </a:rPr>
              <a:t>S</a:t>
            </a:r>
            <a:r>
              <a:rPr lang="de-DE" sz="2800">
                <a:solidFill>
                  <a:schemeClr val="tx1">
                    <a:lumMod val="50000"/>
                    <a:lumOff val="50000"/>
                  </a:schemeClr>
                </a:solidFill>
              </a:rPr>
              <a:t>achen </a:t>
            </a:r>
            <a:r>
              <a:rPr lang="de-DE" sz="2800" b="1">
                <a:solidFill>
                  <a:schemeClr val="accent1"/>
                </a:solidFill>
              </a:rPr>
              <a:t>B</a:t>
            </a:r>
            <a:r>
              <a:rPr lang="de-DE" sz="2800">
                <a:solidFill>
                  <a:schemeClr val="tx1">
                    <a:lumMod val="50000"/>
                    <a:lumOff val="50000"/>
                  </a:schemeClr>
                </a:solidFill>
              </a:rPr>
              <a:t>ildung</a:t>
            </a:r>
            <a:endParaRPr/>
          </a:p>
          <a:p>
            <a:pPr>
              <a:defRPr/>
            </a:pPr>
            <a:endParaRPr lang="de-DE" sz="1800">
              <a:solidFill>
                <a:srgbClr val="808080"/>
              </a:solidFill>
              <a:latin typeface="Arial"/>
              <a:ea typeface="Calibri"/>
              <a:cs typeface="Times New Roman"/>
            </a:endParaRPr>
          </a:p>
          <a:p>
            <a:pPr>
              <a:defRPr/>
            </a:pPr>
            <a:endParaRPr lang="de-DE" sz="1800">
              <a:solidFill>
                <a:srgbClr val="808080"/>
              </a:solidFill>
              <a:latin typeface="Arial"/>
              <a:ea typeface="Calibri"/>
              <a:cs typeface="Times New Roman"/>
            </a:endParaRPr>
          </a:p>
          <a:p>
            <a:pPr>
              <a:defRPr/>
            </a:pPr>
            <a:r>
              <a:rPr lang="de-DE" sz="1800" b="1">
                <a:solidFill>
                  <a:schemeClr val="accent1"/>
                </a:solidFill>
                <a:latin typeface="Arial"/>
                <a:ea typeface="Calibri"/>
                <a:cs typeface="Times New Roman"/>
              </a:rPr>
              <a:t>Staatsinstitut für Schulqualität und Bildungsforschung</a:t>
            </a:r>
            <a:endParaRPr lang="de-DE" sz="1800">
              <a:solidFill>
                <a:schemeClr val="accent1"/>
              </a:solidFill>
              <a:latin typeface="Arial"/>
              <a:ea typeface="Calibri"/>
              <a:cs typeface="Times New Roman"/>
            </a:endParaRPr>
          </a:p>
          <a:p>
            <a:pPr>
              <a:defRPr/>
            </a:pPr>
            <a:r>
              <a:rPr lang="de-DE" sz="1800">
                <a:solidFill>
                  <a:schemeClr val="tx1">
                    <a:lumMod val="50000"/>
                    <a:lumOff val="50000"/>
                  </a:schemeClr>
                </a:solidFill>
                <a:latin typeface="Arial"/>
                <a:ea typeface="Calibri"/>
                <a:cs typeface="Times New Roman"/>
              </a:rPr>
              <a:t>Schellingstraße 155 </a:t>
            </a:r>
            <a:r>
              <a:rPr lang="de-DE" sz="1800">
                <a:solidFill>
                  <a:schemeClr val="accent1"/>
                </a:solidFill>
                <a:latin typeface="Segoe UI Symbol"/>
                <a:ea typeface="Calibri"/>
                <a:cs typeface="Segoe UI Symbol"/>
              </a:rPr>
              <a:t>⬧</a:t>
            </a:r>
            <a:r>
              <a:rPr lang="de-DE" sz="1800">
                <a:solidFill>
                  <a:schemeClr val="tx1">
                    <a:lumMod val="50000"/>
                    <a:lumOff val="50000"/>
                  </a:schemeClr>
                </a:solidFill>
                <a:latin typeface="Arial"/>
                <a:ea typeface="Calibri"/>
                <a:cs typeface="Times New Roman"/>
              </a:rPr>
              <a:t> 80797 München </a:t>
            </a:r>
            <a:r>
              <a:rPr lang="de-DE" sz="1800">
                <a:solidFill>
                  <a:schemeClr val="accent1"/>
                </a:solidFill>
                <a:latin typeface="Segoe UI Symbol"/>
                <a:ea typeface="Calibri"/>
                <a:cs typeface="Segoe UI Symbol"/>
              </a:rPr>
              <a:t>⬧</a:t>
            </a:r>
            <a:r>
              <a:rPr lang="de-DE" sz="1800">
                <a:solidFill>
                  <a:schemeClr val="tx1">
                    <a:lumMod val="50000"/>
                    <a:lumOff val="50000"/>
                  </a:schemeClr>
                </a:solidFill>
                <a:latin typeface="Segoe UI Symbol"/>
                <a:ea typeface="Calibri"/>
                <a:cs typeface="Segoe UI Symbol"/>
              </a:rPr>
              <a:t> </a:t>
            </a:r>
            <a:r>
              <a:rPr lang="de-DE" sz="1800">
                <a:solidFill>
                  <a:schemeClr val="tx1">
                    <a:lumMod val="50000"/>
                    <a:lumOff val="50000"/>
                  </a:schemeClr>
                </a:solidFill>
                <a:latin typeface="Arial"/>
                <a:ea typeface="Calibri"/>
                <a:cs typeface="Times New Roman"/>
              </a:rPr>
              <a:t>089 2170-2101 </a:t>
            </a:r>
            <a:r>
              <a:rPr lang="de-DE" sz="1800">
                <a:solidFill>
                  <a:schemeClr val="accent1"/>
                </a:solidFill>
                <a:latin typeface="Segoe UI Symbol"/>
                <a:ea typeface="Calibri"/>
                <a:cs typeface="Segoe UI Symbol"/>
              </a:rPr>
              <a:t>⬧</a:t>
            </a:r>
            <a:r>
              <a:rPr lang="de-DE" sz="1800">
                <a:solidFill>
                  <a:schemeClr val="tx1">
                    <a:lumMod val="50000"/>
                    <a:lumOff val="50000"/>
                  </a:schemeClr>
                </a:solidFill>
                <a:latin typeface="Arial"/>
                <a:ea typeface="Calibri"/>
                <a:cs typeface="Times New Roman"/>
              </a:rPr>
              <a:t> www.isb.bayern.de</a:t>
            </a:r>
            <a:endParaRPr lang="de-DE" sz="2800">
              <a:solidFill>
                <a:schemeClr val="tx1">
                  <a:lumMod val="50000"/>
                  <a:lumOff val="50000"/>
                </a:schemeClr>
              </a:solidFill>
            </a:endParaRPr>
          </a:p>
        </p:txBody>
      </p:sp>
      <p:pic>
        <p:nvPicPr>
          <p:cNvPr id="8" name="Picture 4" descr="C:\Users\di67par\Filr\Meine Dateien\Bilder\Kleiner\iStock-1330748981.jpg"/>
          <p:cNvPicPr/>
          <p:nvPr userDrawn="1"/>
        </p:nvPicPr>
        <p:blipFill>
          <a:blip r:embed="rId2"/>
          <a:stretch/>
        </p:blipFill>
        <p:spPr bwMode="auto">
          <a:xfrm>
            <a:off x="6574002" y="1080000"/>
            <a:ext cx="2700000" cy="1800000"/>
          </a:xfrm>
          <a:prstGeom prst="rect">
            <a:avLst/>
          </a:prstGeom>
          <a:noFill/>
        </p:spPr>
      </p:pic>
      <p:pic>
        <p:nvPicPr>
          <p:cNvPr id="9" name="Grafik 8" descr="Ein Bild, das Text, Person, computer, Fenster enthält.&#10;&#10;Automatisch generierte Beschreibung"/>
          <p:cNvPicPr/>
          <p:nvPr userDrawn="1"/>
        </p:nvPicPr>
        <p:blipFill>
          <a:blip r:embed="rId3"/>
          <a:stretch/>
        </p:blipFill>
        <p:spPr bwMode="auto">
          <a:xfrm>
            <a:off x="677334" y="1080000"/>
            <a:ext cx="2700000" cy="1800000"/>
          </a:xfrm>
          <a:prstGeom prst="rect">
            <a:avLst/>
          </a:prstGeom>
        </p:spPr>
      </p:pic>
      <p:pic>
        <p:nvPicPr>
          <p:cNvPr id="10" name="Grafik 9" descr="Ein Bild, das Person, Kleidung, Menschliches Gesicht, Mann enthält.&#10;&#10;Automatisch generierte Beschreibung"/>
          <p:cNvPicPr/>
          <p:nvPr userDrawn="1"/>
        </p:nvPicPr>
        <p:blipFill>
          <a:blip r:embed="rId4"/>
          <a:stretch/>
        </p:blipFill>
        <p:spPr bwMode="auto">
          <a:xfrm>
            <a:off x="3625669" y="1080000"/>
            <a:ext cx="2700000" cy="1800000"/>
          </a:xfrm>
          <a:prstGeom prst="rect">
            <a:avLst/>
          </a:prstGeom>
        </p:spPr>
      </p:pic>
      <p:sp>
        <p:nvSpPr>
          <p:cNvPr id="11" name="Textfeld 10"/>
          <p:cNvSpPr txBox="1"/>
          <p:nvPr userDrawn="1"/>
        </p:nvSpPr>
        <p:spPr bwMode="auto">
          <a:xfrm>
            <a:off x="677334" y="3510298"/>
            <a:ext cx="5090161" cy="707886"/>
          </a:xfrm>
          <a:prstGeom prst="rect">
            <a:avLst/>
          </a:prstGeom>
          <a:noFill/>
        </p:spPr>
        <p:txBody>
          <a:bodyPr wrap="square" rtlCol="0">
            <a:spAutoFit/>
          </a:bodyPr>
          <a:lstStyle/>
          <a:p>
            <a:pPr>
              <a:defRPr/>
            </a:pPr>
            <a:r>
              <a:rPr lang="de-DE" sz="4000" b="1">
                <a:solidFill>
                  <a:schemeClr val="accent1"/>
                </a:solidFill>
              </a:rPr>
              <a:t>ISB</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Imagefolie mit Titel">
    <p:spTree>
      <p:nvGrpSpPr>
        <p:cNvPr id="1" name=""/>
        <p:cNvGrpSpPr/>
        <p:nvPr/>
      </p:nvGrpSpPr>
      <p:grpSpPr bwMode="auto">
        <a:xfrm>
          <a:off x="0" y="0"/>
          <a:ext cx="0" cy="0"/>
          <a:chOff x="0" y="0"/>
          <a:chExt cx="0" cy="0"/>
        </a:xfrm>
      </p:grpSpPr>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pic>
        <p:nvPicPr>
          <p:cNvPr id="8" name="Picture 4" descr="C:\Users\di67par\Filr\Meine Dateien\Bilder\Kleiner\iStock-1330748981.jpg"/>
          <p:cNvPicPr/>
          <p:nvPr userDrawn="1"/>
        </p:nvPicPr>
        <p:blipFill>
          <a:blip r:embed="rId2"/>
          <a:stretch/>
        </p:blipFill>
        <p:spPr bwMode="auto">
          <a:xfrm>
            <a:off x="6574002" y="1544022"/>
            <a:ext cx="2700000" cy="1800000"/>
          </a:xfrm>
          <a:prstGeom prst="rect">
            <a:avLst/>
          </a:prstGeom>
          <a:noFill/>
        </p:spPr>
      </p:pic>
      <p:pic>
        <p:nvPicPr>
          <p:cNvPr id="9" name="Grafik 8" descr="Ein Bild, das Text, Person, computer, Fenster enthält.&#10;&#10;Automatisch generierte Beschreibung"/>
          <p:cNvPicPr/>
          <p:nvPr userDrawn="1"/>
        </p:nvPicPr>
        <p:blipFill>
          <a:blip r:embed="rId3"/>
          <a:stretch/>
        </p:blipFill>
        <p:spPr bwMode="auto">
          <a:xfrm>
            <a:off x="677334" y="1544022"/>
            <a:ext cx="2700000" cy="1800000"/>
          </a:xfrm>
          <a:prstGeom prst="rect">
            <a:avLst/>
          </a:prstGeom>
        </p:spPr>
      </p:pic>
      <p:pic>
        <p:nvPicPr>
          <p:cNvPr id="10" name="Grafik 9" descr="Ein Bild, das Person, Kleidung, Menschliches Gesicht, Mann enthält.&#10;&#10;Automatisch generierte Beschreibung"/>
          <p:cNvPicPr/>
          <p:nvPr userDrawn="1"/>
        </p:nvPicPr>
        <p:blipFill>
          <a:blip r:embed="rId4"/>
          <a:stretch/>
        </p:blipFill>
        <p:spPr bwMode="auto">
          <a:xfrm>
            <a:off x="3625669" y="1544022"/>
            <a:ext cx="2700000" cy="1800000"/>
          </a:xfrm>
          <a:prstGeom prst="rect">
            <a:avLst/>
          </a:prstGeom>
        </p:spPr>
      </p:pic>
      <p:sp>
        <p:nvSpPr>
          <p:cNvPr id="11" name="Textfeld 10"/>
          <p:cNvSpPr txBox="1"/>
          <p:nvPr userDrawn="1"/>
        </p:nvSpPr>
        <p:spPr bwMode="auto">
          <a:xfrm>
            <a:off x="677334" y="608400"/>
            <a:ext cx="8596668" cy="707886"/>
          </a:xfrm>
          <a:prstGeom prst="rect">
            <a:avLst/>
          </a:prstGeom>
          <a:noFill/>
        </p:spPr>
        <p:txBody>
          <a:bodyPr wrap="square" rtlCol="0">
            <a:spAutoFit/>
          </a:bodyPr>
          <a:lstStyle/>
          <a:p>
            <a:pPr>
              <a:defRPr/>
            </a:pPr>
            <a:r>
              <a:rPr lang="de-DE" sz="4000" b="1">
                <a:solidFill>
                  <a:schemeClr val="accent1"/>
                </a:solidFill>
              </a:rPr>
              <a:t>ISB    </a:t>
            </a:r>
            <a:r>
              <a:rPr lang="de-DE" sz="2800" b="1" i="0" u="none" strike="noStrike" cap="none" spc="0">
                <a:ln>
                  <a:noFill/>
                </a:ln>
                <a:solidFill>
                  <a:srgbClr val="1A7950"/>
                </a:solidFill>
                <a:latin typeface="Arial"/>
                <a:ea typeface="Arial"/>
                <a:cs typeface="Arial"/>
              </a:rPr>
              <a:t>I</a:t>
            </a:r>
            <a:r>
              <a:rPr lang="de-DE" sz="2800" b="0" i="0" u="none" strike="noStrike" cap="none" spc="0">
                <a:ln>
                  <a:noFill/>
                </a:ln>
                <a:solidFill>
                  <a:prstClr val="black">
                    <a:lumMod val="50000"/>
                    <a:lumOff val="50000"/>
                  </a:prstClr>
                </a:solidFill>
                <a:latin typeface="Arial"/>
                <a:ea typeface="Arial"/>
                <a:cs typeface="Arial"/>
              </a:rPr>
              <a:t>hr Partner in </a:t>
            </a:r>
            <a:r>
              <a:rPr lang="de-DE" sz="2800" b="1" i="0" u="none" strike="noStrike" cap="none" spc="0">
                <a:ln>
                  <a:noFill/>
                </a:ln>
                <a:solidFill>
                  <a:srgbClr val="1A7950"/>
                </a:solidFill>
                <a:latin typeface="Arial"/>
                <a:ea typeface="Arial"/>
                <a:cs typeface="Arial"/>
              </a:rPr>
              <a:t>S</a:t>
            </a:r>
            <a:r>
              <a:rPr lang="de-DE" sz="2800" b="0" i="0" u="none" strike="noStrike" cap="none" spc="0">
                <a:ln>
                  <a:noFill/>
                </a:ln>
                <a:solidFill>
                  <a:prstClr val="black">
                    <a:lumMod val="50000"/>
                    <a:lumOff val="50000"/>
                  </a:prstClr>
                </a:solidFill>
                <a:latin typeface="Arial"/>
                <a:ea typeface="Arial"/>
                <a:cs typeface="Arial"/>
              </a:rPr>
              <a:t>achen </a:t>
            </a:r>
            <a:r>
              <a:rPr lang="de-DE" sz="2800" b="1" i="0" u="none" strike="noStrike" cap="none" spc="0">
                <a:ln>
                  <a:noFill/>
                </a:ln>
                <a:solidFill>
                  <a:srgbClr val="1A7950"/>
                </a:solidFill>
                <a:latin typeface="Arial"/>
                <a:ea typeface="Arial"/>
                <a:cs typeface="Arial"/>
              </a:rPr>
              <a:t>B</a:t>
            </a:r>
            <a:r>
              <a:rPr lang="de-DE" sz="2800" b="0" i="0" u="none" strike="noStrike" cap="none" spc="0">
                <a:ln>
                  <a:noFill/>
                </a:ln>
                <a:solidFill>
                  <a:prstClr val="black">
                    <a:lumMod val="50000"/>
                    <a:lumOff val="50000"/>
                  </a:prstClr>
                </a:solidFill>
                <a:latin typeface="Arial"/>
                <a:ea typeface="Arial"/>
                <a:cs typeface="Arial"/>
              </a:rPr>
              <a:t>ildung</a:t>
            </a:r>
            <a:endParaRPr lang="de-DE" sz="4000" b="1">
              <a:solidFill>
                <a:schemeClr val="accent1"/>
              </a:solidFill>
            </a:endParaRPr>
          </a:p>
        </p:txBody>
      </p:sp>
      <p:sp>
        <p:nvSpPr>
          <p:cNvPr id="3" name="Title 1"/>
          <p:cNvSpPr>
            <a:spLocks noGrp="1"/>
          </p:cNvSpPr>
          <p:nvPr userDrawn="1">
            <p:ph type="title"/>
          </p:nvPr>
        </p:nvSpPr>
        <p:spPr bwMode="auto">
          <a:xfrm>
            <a:off x="677335" y="3642423"/>
            <a:ext cx="8596668" cy="1240138"/>
          </a:xfrm>
        </p:spPr>
        <p:txBody>
          <a:bodyPr anchor="b"/>
          <a:lstStyle>
            <a:lvl1pPr algn="l">
              <a:defRPr sz="4000" b="0" cap="none"/>
            </a:lvl1pPr>
          </a:lstStyle>
          <a:p>
            <a:pPr>
              <a:defRPr/>
            </a:pPr>
            <a:r>
              <a:rPr lang="de-DE"/>
              <a:t>Mastertitelformat bearbeiten</a:t>
            </a:r>
            <a:endParaRPr lang="en-US"/>
          </a:p>
        </p:txBody>
      </p:sp>
      <p:sp>
        <p:nvSpPr>
          <p:cNvPr id="12" name="Text Placeholder 2"/>
          <p:cNvSpPr>
            <a:spLocks noGrp="1"/>
          </p:cNvSpPr>
          <p:nvPr userDrawn="1">
            <p:ph type="body" idx="1"/>
          </p:nvPr>
        </p:nvSpPr>
        <p:spPr bwMode="auto">
          <a:xfrm>
            <a:off x="677335" y="4882561"/>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5" y="2700867"/>
            <a:ext cx="8596668" cy="1826581"/>
          </a:xfrm>
        </p:spPr>
        <p:txBody>
          <a:bodyPr anchor="b"/>
          <a:lstStyle>
            <a:lvl1pPr algn="l">
              <a:defRPr sz="4000" b="0" cap="none"/>
            </a:lvl1pPr>
          </a:lstStyle>
          <a:p>
            <a:pPr>
              <a:defRPr/>
            </a:pPr>
            <a:r>
              <a:rPr lang="de-DE"/>
              <a:t>Mastertitelformat bearbeiten</a:t>
            </a:r>
            <a:endParaRPr lang="en-US"/>
          </a:p>
        </p:txBody>
      </p:sp>
      <p:sp>
        <p:nvSpPr>
          <p:cNvPr id="3" name="Text Placeholder 2"/>
          <p:cNvSpPr>
            <a:spLocks noGrp="1"/>
          </p:cNvSpPr>
          <p:nvPr>
            <p:ph type="body" idx="1"/>
          </p:nvPr>
        </p:nvSpPr>
        <p:spPr bwMode="auto">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4" name="Date Placeholder 3"/>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Mastertitelformat bearbeiten</a:t>
            </a:r>
            <a:endParaRPr lang="en-US"/>
          </a:p>
        </p:txBody>
      </p:sp>
      <p:sp>
        <p:nvSpPr>
          <p:cNvPr id="3" name="Content Placeholder 2"/>
          <p:cNvSpPr>
            <a:spLocks noGrp="1"/>
          </p:cNvSpPr>
          <p:nvPr>
            <p:ph sz="half" idx="1"/>
          </p:nvPr>
        </p:nvSpPr>
        <p:spPr bwMode="auto">
          <a:xfrm>
            <a:off x="677334" y="2160589"/>
            <a:ext cx="4184035" cy="3880772"/>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5089970" y="2160589"/>
            <a:ext cx="4184034" cy="3880773"/>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de-DE"/>
              <a:t>Mastertitelformat bearbeiten</a:t>
            </a:r>
            <a:endParaRPr lang="en-US"/>
          </a:p>
        </p:txBody>
      </p:sp>
      <p:sp>
        <p:nvSpPr>
          <p:cNvPr id="3" name="Text Placeholder 2"/>
          <p:cNvSpPr>
            <a:spLocks noGrp="1"/>
          </p:cNvSpPr>
          <p:nvPr>
            <p:ph type="body" idx="1"/>
          </p:nvPr>
        </p:nvSpPr>
        <p:spPr bwMode="auto">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Content Placeholder 3"/>
          <p:cNvSpPr>
            <a:spLocks noGrp="1"/>
          </p:cNvSpPr>
          <p:nvPr>
            <p:ph sz="half" idx="2"/>
          </p:nvPr>
        </p:nvSpPr>
        <p:spPr bwMode="auto">
          <a:xfrm>
            <a:off x="675745" y="2737245"/>
            <a:ext cx="4185623" cy="3304117"/>
          </a:xfrm>
        </p:spPr>
        <p:txBody>
          <a:bodyPr>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Content Placeholder 5"/>
          <p:cNvSpPr>
            <a:spLocks noGrp="1"/>
          </p:cNvSpPr>
          <p:nvPr>
            <p:ph sz="quarter" idx="4"/>
          </p:nvPr>
        </p:nvSpPr>
        <p:spPr bwMode="auto">
          <a:xfrm>
            <a:off x="5088384" y="2737245"/>
            <a:ext cx="4185617" cy="3304117"/>
          </a:xfrm>
        </p:spPr>
        <p:txBody>
          <a:bodyPr>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8" name="Footer Placeholder 7"/>
          <p:cNvSpPr>
            <a:spLocks noGrp="1"/>
          </p:cNvSpPr>
          <p:nvPr>
            <p:ph type="ftr" sz="quarter" idx="11"/>
          </p:nvPr>
        </p:nvSpPr>
        <p:spPr bwMode="auto"/>
        <p:txBody>
          <a:bodyPr/>
          <a:lstStyle/>
          <a:p>
            <a:pPr>
              <a:defRPr/>
            </a:pPr>
            <a:endParaRPr lang="de-DE"/>
          </a:p>
        </p:txBody>
      </p:sp>
      <p:sp>
        <p:nvSpPr>
          <p:cNvPr id="9" name="Slide Number Placeholder 8"/>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77334" y="609600"/>
            <a:ext cx="8596668" cy="1320800"/>
          </a:xfrm>
        </p:spPr>
        <p:txBody>
          <a:bodyPr/>
          <a:lstStyle/>
          <a:p>
            <a:pPr>
              <a:defRPr/>
            </a:pPr>
            <a:r>
              <a:rPr lang="de-DE"/>
              <a:t>Mastertitelformat bearbeiten</a:t>
            </a:r>
            <a:endParaRPr lang="en-US"/>
          </a:p>
        </p:txBody>
      </p:sp>
      <p:sp>
        <p:nvSpPr>
          <p:cNvPr id="3" name="Date Placeholder 2"/>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4" name="Footer Placeholder 3"/>
          <p:cNvSpPr>
            <a:spLocks noGrp="1"/>
          </p:cNvSpPr>
          <p:nvPr>
            <p:ph type="ftr" sz="quarter" idx="11"/>
          </p:nvPr>
        </p:nvSpPr>
        <p:spPr bwMode="auto"/>
        <p:txBody>
          <a:bodyPr/>
          <a:lstStyle/>
          <a:p>
            <a:pPr>
              <a:defRPr/>
            </a:pPr>
            <a:endParaRPr lang="de-DE"/>
          </a:p>
        </p:txBody>
      </p:sp>
      <p:sp>
        <p:nvSpPr>
          <p:cNvPr id="5" name="Slide Number Placeholder 4"/>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08EFA285-9433-4A57-92EE-284515748633}" type="datetimeFigureOut">
              <a:rPr lang="de-DE"/>
              <a:t>31.01.2025</a:t>
            </a:fld>
            <a:endParaRPr lang="de-DE"/>
          </a:p>
        </p:txBody>
      </p:sp>
      <p:sp>
        <p:nvSpPr>
          <p:cNvPr id="3" name="Footer Placeholder 2"/>
          <p:cNvSpPr>
            <a:spLocks noGrp="1"/>
          </p:cNvSpPr>
          <p:nvPr>
            <p:ph type="ftr" sz="quarter" idx="11"/>
          </p:nvPr>
        </p:nvSpPr>
        <p:spPr bwMode="auto"/>
        <p:txBody>
          <a:bodyPr/>
          <a:lstStyle/>
          <a:p>
            <a:pPr>
              <a:defRPr/>
            </a:pPr>
            <a:endParaRPr lang="de-DE"/>
          </a:p>
        </p:txBody>
      </p:sp>
      <p:sp>
        <p:nvSpPr>
          <p:cNvPr id="4" name="Slide Number Placeholder 3"/>
          <p:cNvSpPr>
            <a:spLocks noGrp="1"/>
          </p:cNvSpPr>
          <p:nvPr>
            <p:ph type="sldNum" sz="quarter" idx="12"/>
          </p:nvPr>
        </p:nvSpPr>
        <p:spPr bwMode="auto"/>
        <p:txBody>
          <a:bodyPr/>
          <a:lstStyle/>
          <a:p>
            <a:pPr>
              <a:defRPr/>
            </a:pPr>
            <a:fld id="{C5AA7C8F-A921-4541-B014-3DB45736B1FF}"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2" name="Flussdiagramm: Manuelle Eingabe 31"/>
          <p:cNvSpPr/>
          <p:nvPr userDrawn="1"/>
        </p:nvSpPr>
        <p:spPr bwMode="auto">
          <a:xfrm rot="5400000" flipV="1">
            <a:off x="7769105" y="2449393"/>
            <a:ext cx="6858000" cy="1959213"/>
          </a:xfrm>
          <a:prstGeom prst="flowChartManualInpu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2" name="Flussdiagramm: Manuelle Eingabe 21"/>
          <p:cNvSpPr/>
          <p:nvPr userDrawn="1"/>
        </p:nvSpPr>
        <p:spPr bwMode="auto">
          <a:xfrm rot="5400000" flipV="1">
            <a:off x="7854632" y="2523808"/>
            <a:ext cx="6858000" cy="1810384"/>
          </a:xfrm>
          <a:prstGeom prst="flowChartManualInpu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6" name="Rectangle 25"/>
          <p:cNvSpPr/>
          <p:nvPr userDrawn="1"/>
        </p:nvSpPr>
        <p:spPr bwMode="auto">
          <a:xfrm>
            <a:off x="10232786" y="1"/>
            <a:ext cx="1959213" cy="6858000"/>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tx2">
              <a:alpha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30"/>
          <p:cNvSpPr/>
          <p:nvPr userDrawn="1"/>
        </p:nvSpPr>
        <p:spPr bwMode="auto">
          <a:xfrm flipV="1">
            <a:off x="9930336" y="-2"/>
            <a:ext cx="2261664" cy="2306322"/>
          </a:xfrm>
          <a:prstGeom prst="triangle">
            <a:avLst>
              <a:gd name="adj" fmla="val 100000"/>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de-DE"/>
          </a:p>
        </p:txBody>
      </p:sp>
      <p:sp>
        <p:nvSpPr>
          <p:cNvPr id="2" name="Title Placeholder 1"/>
          <p:cNvSpPr>
            <a:spLocks noGrp="1"/>
          </p:cNvSpPr>
          <p:nvPr>
            <p:ph type="title"/>
          </p:nvPr>
        </p:nvSpPr>
        <p:spPr bwMode="auto">
          <a:xfrm>
            <a:off x="677334" y="609600"/>
            <a:ext cx="8596668" cy="1320800"/>
          </a:xfrm>
          <a:prstGeom prst="rect">
            <a:avLst/>
          </a:prstGeom>
        </p:spPr>
        <p:txBody>
          <a:bodyPr vert="horz" lIns="91440" tIns="45720" rIns="91440" bIns="45720" rtlCol="0" anchor="t">
            <a:normAutofit/>
          </a:bodyPr>
          <a:lstStyle/>
          <a:p>
            <a:pPr>
              <a:defRPr/>
            </a:pPr>
            <a:r>
              <a:rPr lang="de-DE"/>
              <a:t>Mastertitelformat bearbeiten</a:t>
            </a:r>
            <a:endParaRPr lang="en-US"/>
          </a:p>
        </p:txBody>
      </p:sp>
      <p:sp>
        <p:nvSpPr>
          <p:cNvPr id="3" name="Text Placeholder 2"/>
          <p:cNvSpPr>
            <a:spLocks noGrp="1"/>
          </p:cNvSpPr>
          <p:nvPr>
            <p:ph type="body" idx="1"/>
          </p:nvPr>
        </p:nvSpPr>
        <p:spPr bwMode="auto">
          <a:xfrm>
            <a:off x="677334" y="2160589"/>
            <a:ext cx="8596668" cy="3880773"/>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7206804" y="6041362"/>
            <a:ext cx="11520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a:defRPr/>
            </a:pPr>
            <a:fld id="{08EFA285-9433-4A57-92EE-284515748633}" type="datetimeFigureOut">
              <a:rPr lang="de-DE"/>
              <a:t>31.01.2025</a:t>
            </a:fld>
            <a:endParaRPr lang="de-DE"/>
          </a:p>
        </p:txBody>
      </p:sp>
      <p:sp>
        <p:nvSpPr>
          <p:cNvPr id="5" name="Footer Placeholder 4"/>
          <p:cNvSpPr>
            <a:spLocks noGrp="1"/>
          </p:cNvSpPr>
          <p:nvPr>
            <p:ph type="ftr" sz="quarter" idx="3"/>
          </p:nvPr>
        </p:nvSpPr>
        <p:spPr bwMode="auto">
          <a:xfrm>
            <a:off x="677334" y="6041362"/>
            <a:ext cx="6297611" cy="365125"/>
          </a:xfrm>
          <a:prstGeom prst="rect">
            <a:avLst/>
          </a:prstGeom>
        </p:spPr>
        <p:txBody>
          <a:bodyPr vert="horz" lIns="91440" tIns="45720" rIns="91440" bIns="45720" rtlCol="0" anchor="ctr"/>
          <a:lstStyle>
            <a:lvl1pPr algn="l">
              <a:defRPr sz="1400">
                <a:solidFill>
                  <a:schemeClr val="tx1">
                    <a:tint val="75000"/>
                  </a:schemeClr>
                </a:solidFill>
              </a:defRPr>
            </a:lvl1pPr>
          </a:lstStyle>
          <a:p>
            <a:pPr>
              <a:defRPr/>
            </a:pPr>
            <a:endParaRPr lang="de-DE"/>
          </a:p>
        </p:txBody>
      </p:sp>
      <p:sp>
        <p:nvSpPr>
          <p:cNvPr id="6" name="Slide Number Placeholder 5"/>
          <p:cNvSpPr>
            <a:spLocks noGrp="1"/>
          </p:cNvSpPr>
          <p:nvPr>
            <p:ph type="sldNum" sz="quarter" idx="4"/>
          </p:nvPr>
        </p:nvSpPr>
        <p:spPr bwMode="auto">
          <a:xfrm>
            <a:off x="8590663" y="6041362"/>
            <a:ext cx="683339" cy="365125"/>
          </a:xfrm>
          <a:prstGeom prst="rect">
            <a:avLst/>
          </a:prstGeom>
        </p:spPr>
        <p:txBody>
          <a:bodyPr vert="horz" lIns="91440" tIns="45720" rIns="91440" bIns="45720" rtlCol="0" anchor="ctr"/>
          <a:lstStyle>
            <a:lvl1pPr algn="r">
              <a:defRPr sz="1400">
                <a:solidFill>
                  <a:schemeClr val="accent1"/>
                </a:solidFill>
              </a:defRPr>
            </a:lvl1pPr>
          </a:lstStyle>
          <a:p>
            <a:pPr>
              <a:defRPr/>
            </a:pPr>
            <a:fld id="{C5AA7C8F-A921-4541-B014-3DB45736B1FF}" type="slidenum">
              <a:rPr lang="de-DE"/>
              <a:t>‹Nr.›</a:t>
            </a:fld>
            <a:endParaRPr lang="de-DE"/>
          </a:p>
        </p:txBody>
      </p:sp>
      <p:cxnSp>
        <p:nvCxnSpPr>
          <p:cNvPr id="10" name="Straight Connector 31"/>
          <p:cNvCxnSpPr>
            <a:cxnSpLocks/>
          </p:cNvCxnSpPr>
          <p:nvPr userDrawn="1"/>
        </p:nvCxnSpPr>
        <p:spPr bwMode="auto">
          <a:xfrm>
            <a:off x="10070226" y="0"/>
            <a:ext cx="915274" cy="6857999"/>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20"/>
          <p:cNvCxnSpPr>
            <a:cxnSpLocks/>
            <a:stCxn id="25" idx="5"/>
          </p:cNvCxnSpPr>
          <p:nvPr userDrawn="1"/>
        </p:nvCxnSpPr>
        <p:spPr bwMode="auto">
          <a:xfrm flipH="1">
            <a:off x="9930336" y="1153159"/>
            <a:ext cx="2261664" cy="570484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Isosceles Triangle 18"/>
          <p:cNvSpPr/>
          <p:nvPr userDrawn="1"/>
        </p:nvSpPr>
        <p:spPr bwMode="auto">
          <a:xfrm rot="10800000">
            <a:off x="0" y="-1"/>
            <a:ext cx="490909" cy="2383276"/>
          </a:xfrm>
          <a:prstGeom prst="triangle">
            <a:avLst>
              <a:gd name="adj" fmla="val 100000"/>
            </a:avLst>
          </a:prstGeom>
          <a:solidFill>
            <a:srgbClr val="1A7950">
              <a:alpha val="85000"/>
            </a:srgbClr>
          </a:solidFill>
          <a:ln>
            <a:noFill/>
          </a:ln>
          <a:effectLst/>
        </p:spPr>
        <p:style>
          <a:lnRef idx="1">
            <a:schemeClr val="accent1"/>
          </a:lnRef>
          <a:fillRef idx="3">
            <a:schemeClr val="accent1"/>
          </a:fillRef>
          <a:effectRef idx="2">
            <a:schemeClr val="accent1"/>
          </a:effectRef>
          <a:fontRef idx="minor">
            <a:schemeClr val="lt1"/>
          </a:fontRef>
        </p:style>
      </p:sp>
      <p:pic>
        <p:nvPicPr>
          <p:cNvPr id="8" name="Grafik 7"/>
          <p:cNvPicPr>
            <a:picLocks noChangeAspect="1"/>
          </p:cNvPicPr>
          <p:nvPr userDrawn="1"/>
        </p:nvPicPr>
        <p:blipFill>
          <a:blip r:embed="rId21">
            <a:extLst>
              <a:ext uri="{96DAC541-7B7A-43D3-8B79-37D633B846F1}">
                <asvg:svgBlip xmlns:asvg="http://schemas.microsoft.com/office/drawing/2016/SVG/main" r:embed="rId22"/>
              </a:ext>
            </a:extLst>
          </a:blip>
          <a:stretch/>
        </p:blipFill>
        <p:spPr bwMode="auto">
          <a:xfrm rot="16199998">
            <a:off x="9904496" y="4580094"/>
            <a:ext cx="3649482" cy="546329"/>
          </a:xfrm>
          <a:prstGeom prst="rect">
            <a:avLst/>
          </a:prstGeom>
        </p:spPr>
      </p:pic>
      <p:pic>
        <p:nvPicPr>
          <p:cNvPr id="9" name="Grafik 8" descr="Ein Bild, das Schrift, Grafiken, Symbol, Logo enthält.&#10;&#10;Automatisch generierte Beschreibung"/>
          <p:cNvPicPr>
            <a:picLocks noChangeAspect="1"/>
          </p:cNvPicPr>
          <p:nvPr userDrawn="1"/>
        </p:nvPicPr>
        <p:blipFill>
          <a:blip r:embed="rId23"/>
          <a:stretch/>
        </p:blipFill>
        <p:spPr bwMode="auto">
          <a:xfrm>
            <a:off x="10897721" y="180000"/>
            <a:ext cx="1104681" cy="11046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457200">
        <a:spcBef>
          <a:spcPts val="0"/>
        </a:spcBef>
        <a:buNone/>
        <a:defRPr sz="3600">
          <a:solidFill>
            <a:schemeClr val="accent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p:titleStyle>
    <p:bodyStyle>
      <a:lvl1pPr marL="342900" indent="-342900" algn="l" defTabSz="457200">
        <a:spcBef>
          <a:spcPts val="1000"/>
        </a:spcBef>
        <a:spcAft>
          <a:spcPts val="0"/>
        </a:spcAft>
        <a:buClr>
          <a:schemeClr val="accent1"/>
        </a:buClr>
        <a:buSzPct val="80000"/>
        <a:buFont typeface="Wingdings 3"/>
        <a:buChar char=""/>
        <a:defRPr sz="1800">
          <a:solidFill>
            <a:schemeClr val="tx1">
              <a:lumMod val="75000"/>
              <a:lumOff val="25000"/>
            </a:schemeClr>
          </a:solidFill>
          <a:latin typeface="+mn-lt"/>
          <a:ea typeface="+mn-ea"/>
          <a:cs typeface="+mn-cs"/>
        </a:defRPr>
      </a:lvl1pPr>
      <a:lvl2pPr marL="742950" indent="-285750" algn="l" defTabSz="457200">
        <a:spcBef>
          <a:spcPts val="1000"/>
        </a:spcBef>
        <a:spcAft>
          <a:spcPts val="0"/>
        </a:spcAft>
        <a:buClr>
          <a:schemeClr val="accent1"/>
        </a:buClr>
        <a:buSzPct val="80000"/>
        <a:buFont typeface="Wingdings 3"/>
        <a:buChar char=""/>
        <a:defRPr sz="1600">
          <a:solidFill>
            <a:schemeClr val="tx1">
              <a:lumMod val="75000"/>
              <a:lumOff val="25000"/>
            </a:schemeClr>
          </a:solidFill>
          <a:latin typeface="+mn-lt"/>
          <a:ea typeface="+mn-ea"/>
          <a:cs typeface="+mn-cs"/>
        </a:defRPr>
      </a:lvl2pPr>
      <a:lvl3pPr marL="1143000" indent="-228600" algn="l" defTabSz="457200">
        <a:spcBef>
          <a:spcPts val="1000"/>
        </a:spcBef>
        <a:spcAft>
          <a:spcPts val="0"/>
        </a:spcAft>
        <a:buClr>
          <a:schemeClr val="accent1"/>
        </a:buClr>
        <a:buSzPct val="80000"/>
        <a:buFont typeface="Wingdings 3"/>
        <a:buChar char=""/>
        <a:defRPr sz="1400">
          <a:solidFill>
            <a:schemeClr val="tx1">
              <a:lumMod val="75000"/>
              <a:lumOff val="25000"/>
            </a:schemeClr>
          </a:solidFill>
          <a:latin typeface="+mn-lt"/>
          <a:ea typeface="+mn-ea"/>
          <a:cs typeface="+mn-cs"/>
        </a:defRPr>
      </a:lvl3pPr>
      <a:lvl4pPr marL="1600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4pPr>
      <a:lvl5pPr marL="20574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5pPr>
      <a:lvl6pPr marL="25146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6pPr>
      <a:lvl7pPr marL="29718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7pPr>
      <a:lvl8pPr marL="34290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8pPr>
      <a:lvl9pPr marL="3886200" indent="-228600" algn="l" defTabSz="457200">
        <a:spcBef>
          <a:spcPts val="1000"/>
        </a:spcBef>
        <a:spcAft>
          <a:spcPts val="0"/>
        </a:spcAft>
        <a:buClr>
          <a:schemeClr val="accent1"/>
        </a:buClr>
        <a:buSzPct val="80000"/>
        <a:buFont typeface="Wingdings 3"/>
        <a:buChar char=""/>
        <a:defRPr sz="1200">
          <a:solidFill>
            <a:schemeClr val="tx1">
              <a:lumMod val="75000"/>
              <a:lumOff val="25000"/>
            </a:schemeClr>
          </a:solidFill>
          <a:latin typeface="+mn-lt"/>
          <a:ea typeface="+mn-ea"/>
          <a:cs typeface="+mn-cs"/>
        </a:defRPr>
      </a:lvl9pPr>
    </p:bodyStyle>
    <p:other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1.png"/><Relationship Id="rId7" Type="http://schemas.openxmlformats.org/officeDocument/2006/relationships/image" Target="../media/image190.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customXml" Target="../ink/ink2.xml"/><Relationship Id="rId5" Type="http://schemas.openxmlformats.org/officeDocument/2006/relationships/image" Target="../media/image180.png"/><Relationship Id="rId4" Type="http://schemas.openxmlformats.org/officeDocument/2006/relationships/customXml" Target="../ink/ink1.xml"/><Relationship Id="rId9" Type="http://schemas.openxmlformats.org/officeDocument/2006/relationships/image" Target="../media/image200.png"/></Relationships>
</file>

<file path=ppt/slides/_rels/slide18.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customXml" Target="../ink/ink4.xml"/><Relationship Id="rId7" Type="http://schemas.openxmlformats.org/officeDocument/2006/relationships/image" Target="../media/image22.png"/><Relationship Id="rId12" Type="http://schemas.openxmlformats.org/officeDocument/2006/relationships/customXml" Target="../ink/ink10.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10.png"/><Relationship Id="rId11" Type="http://schemas.openxmlformats.org/officeDocument/2006/relationships/customXml" Target="../ink/ink9.xml"/><Relationship Id="rId5" Type="http://schemas.openxmlformats.org/officeDocument/2006/relationships/customXml" Target="../ink/ink5.xml"/><Relationship Id="rId10" Type="http://schemas.openxmlformats.org/officeDocument/2006/relationships/customXml" Target="../ink/ink8.xml"/><Relationship Id="rId4" Type="http://schemas.openxmlformats.org/officeDocument/2006/relationships/image" Target="../media/image180.png"/><Relationship Id="rId9" Type="http://schemas.openxmlformats.org/officeDocument/2006/relationships/customXml" Target="../ink/ink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7" name="Picture 3"/>
          <p:cNvPicPr>
            <a:picLocks noChangeAspect="1" noChangeArrowheads="1"/>
          </p:cNvPicPr>
          <p:nvPr/>
        </p:nvPicPr>
        <p:blipFill>
          <a:blip r:embed="rId2"/>
          <a:stretch/>
        </p:blipFill>
        <p:spPr bwMode="auto">
          <a:xfrm>
            <a:off x="4961246" y="4297371"/>
            <a:ext cx="1338337" cy="1478254"/>
          </a:xfrm>
          <a:prstGeom prst="rect">
            <a:avLst/>
          </a:prstGeom>
          <a:noFill/>
          <a:ln>
            <a:noFill/>
          </a:ln>
          <a:effectLst/>
        </p:spPr>
      </p:pic>
      <p:sp>
        <p:nvSpPr>
          <p:cNvPr id="6" name="Textfeld 5"/>
          <p:cNvSpPr txBox="1"/>
          <p:nvPr/>
        </p:nvSpPr>
        <p:spPr bwMode="auto">
          <a:xfrm>
            <a:off x="1885999" y="1213851"/>
            <a:ext cx="7488832" cy="200054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R="0" algn="ctr" defTabSz="914400">
              <a:lnSpc>
                <a:spcPct val="100000"/>
              </a:lnSpc>
              <a:spcBef>
                <a:spcPts val="0"/>
              </a:spcBef>
              <a:spcAft>
                <a:spcPts val="0"/>
              </a:spcAft>
              <a:buClrTx/>
              <a:buSzTx/>
              <a:defRPr/>
            </a:pPr>
            <a:r>
              <a:rPr lang="de-DE" sz="3200" dirty="0"/>
              <a:t>Make it happen - bilingualer Unterricht im Fach Geographie</a:t>
            </a:r>
          </a:p>
          <a:p>
            <a:pPr marR="0" algn="ctr" defTabSz="914400">
              <a:lnSpc>
                <a:spcPct val="100000"/>
              </a:lnSpc>
              <a:spcBef>
                <a:spcPts val="0"/>
              </a:spcBef>
              <a:spcAft>
                <a:spcPts val="0"/>
              </a:spcAft>
              <a:buClrTx/>
              <a:buSzTx/>
              <a:defRPr/>
            </a:pPr>
            <a:endParaRPr lang="de-DE" sz="3200" dirty="0">
              <a:solidFill>
                <a:srgbClr val="339966"/>
              </a:solidFill>
            </a:endParaRPr>
          </a:p>
          <a:p>
            <a:pPr marR="0" algn="ctr" defTabSz="914400">
              <a:lnSpc>
                <a:spcPct val="100000"/>
              </a:lnSpc>
              <a:spcBef>
                <a:spcPts val="0"/>
              </a:spcBef>
              <a:spcAft>
                <a:spcPts val="0"/>
              </a:spcAft>
              <a:buClrTx/>
              <a:buSzTx/>
              <a:defRPr/>
            </a:pPr>
            <a:r>
              <a:rPr lang="de-DE" sz="1400" dirty="0">
                <a:solidFill>
                  <a:srgbClr val="339966"/>
                </a:solidFill>
              </a:rPr>
              <a:t>Realschule Bayern</a:t>
            </a:r>
            <a:endParaRPr sz="1800" dirty="0"/>
          </a:p>
          <a:p>
            <a:pPr marR="0" algn="ctr" defTabSz="914400">
              <a:lnSpc>
                <a:spcPct val="100000"/>
              </a:lnSpc>
              <a:spcBef>
                <a:spcPts val="0"/>
              </a:spcBef>
              <a:spcAft>
                <a:spcPts val="0"/>
              </a:spcAft>
              <a:buClrTx/>
              <a:buSzTx/>
              <a:defRPr/>
            </a:pPr>
            <a:r>
              <a:rPr lang="de-DE" sz="1400" dirty="0">
                <a:solidFill>
                  <a:srgbClr val="339966"/>
                </a:solidFill>
              </a:rPr>
              <a:t>27.01.25 Stefanie Hartl</a:t>
            </a:r>
            <a:endParaRPr sz="1800" dirty="0"/>
          </a:p>
        </p:txBody>
      </p:sp>
    </p:spTree>
    <p:extLst>
      <p:ext uri="{BB962C8B-B14F-4D97-AF65-F5344CB8AC3E}">
        <p14:creationId xmlns:p14="http://schemas.microsoft.com/office/powerpoint/2010/main" val="372956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0D2D-2452-88E9-BA3A-6A743B825E5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48387E-CB3F-EF77-A5DB-F7A06090FDFF}"/>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F70D88EA-B59F-D99B-1650-126FD01CED8A}"/>
              </a:ext>
            </a:extLst>
          </p:cNvPr>
          <p:cNvSpPr>
            <a:spLocks noGrp="1"/>
          </p:cNvSpPr>
          <p:nvPr>
            <p:ph type="body" sz="half" idx="1"/>
          </p:nvPr>
        </p:nvSpPr>
        <p:spPr>
          <a:xfrm>
            <a:off x="1981200" y="1671288"/>
            <a:ext cx="7787208" cy="4998073"/>
          </a:xfrm>
        </p:spPr>
        <p:txBody>
          <a:bodyPr>
            <a:normAutofit/>
          </a:bodyPr>
          <a:lstStyle/>
          <a:p>
            <a:pPr marL="0" indent="0">
              <a:buNone/>
            </a:pPr>
            <a:endParaRPr lang="de-DE" sz="1800" dirty="0"/>
          </a:p>
          <a:p>
            <a:pPr marL="0" indent="0">
              <a:lnSpc>
                <a:spcPct val="150000"/>
              </a:lnSpc>
              <a:buNone/>
            </a:pPr>
            <a:endParaRPr lang="de-DE" sz="1800" dirty="0"/>
          </a:p>
          <a:p>
            <a:pPr>
              <a:lnSpc>
                <a:spcPct val="150000"/>
              </a:lnSpc>
            </a:pPr>
            <a:endParaRPr lang="de-DE" sz="1800" dirty="0"/>
          </a:p>
        </p:txBody>
      </p:sp>
      <p:sp>
        <p:nvSpPr>
          <p:cNvPr id="9" name="Textfeld 8">
            <a:extLst>
              <a:ext uri="{FF2B5EF4-FFF2-40B4-BE49-F238E27FC236}">
                <a16:creationId xmlns:a16="http://schemas.microsoft.com/office/drawing/2014/main" id="{C2D83AB0-41FF-BF02-DA67-34ACB3A16C4E}"/>
              </a:ext>
            </a:extLst>
          </p:cNvPr>
          <p:cNvSpPr txBox="1"/>
          <p:nvPr/>
        </p:nvSpPr>
        <p:spPr bwMode="auto">
          <a:xfrm>
            <a:off x="2198518" y="1404629"/>
            <a:ext cx="4572000" cy="107099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1.3 Irreversible </a:t>
            </a:r>
            <a:r>
              <a:rPr lang="de-DE" sz="2000" b="1" dirty="0" err="1">
                <a:latin typeface="Arial Narrow" panose="020B0606020202030204" pitchFamily="34" charset="0"/>
              </a:rPr>
              <a:t>Binomials</a:t>
            </a:r>
            <a:endParaRPr lang="de-DE" sz="2000" b="1" dirty="0">
              <a:latin typeface="Arial Narrow" panose="020B0606020202030204" pitchFamily="34" charset="0"/>
            </a:endParaRPr>
          </a:p>
          <a:p>
            <a:endParaRPr lang="de-DE" sz="2000" b="1" dirty="0">
              <a:latin typeface="Arial Narrow" panose="020B0606020202030204" pitchFamily="34" charset="0"/>
            </a:endParaRPr>
          </a:p>
          <a:p>
            <a:pPr marL="342900" indent="-342900">
              <a:lnSpc>
                <a:spcPct val="150000"/>
              </a:lnSpc>
              <a:buFont typeface="Arial" panose="020B0604020202020204" pitchFamily="34" charset="0"/>
              <a:buChar char="•"/>
            </a:pPr>
            <a:r>
              <a:rPr lang="de-DE" sz="1800" dirty="0"/>
              <a:t>Lösung: </a:t>
            </a:r>
          </a:p>
        </p:txBody>
      </p:sp>
      <p:sp>
        <p:nvSpPr>
          <p:cNvPr id="4" name="Textfeld 3">
            <a:extLst>
              <a:ext uri="{FF2B5EF4-FFF2-40B4-BE49-F238E27FC236}">
                <a16:creationId xmlns:a16="http://schemas.microsoft.com/office/drawing/2014/main" id="{B2BFE35E-4536-A387-D8D8-E09B14B208F5}"/>
              </a:ext>
            </a:extLst>
          </p:cNvPr>
          <p:cNvSpPr txBox="1"/>
          <p:nvPr/>
        </p:nvSpPr>
        <p:spPr bwMode="auto">
          <a:xfrm>
            <a:off x="977702" y="773825"/>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pic>
        <p:nvPicPr>
          <p:cNvPr id="5" name="Grafik 4">
            <a:extLst>
              <a:ext uri="{FF2B5EF4-FFF2-40B4-BE49-F238E27FC236}">
                <a16:creationId xmlns:a16="http://schemas.microsoft.com/office/drawing/2014/main" id="{EF47396C-F0CD-6BD5-7BF6-E01FB2B855B1}"/>
              </a:ext>
            </a:extLst>
          </p:cNvPr>
          <p:cNvPicPr>
            <a:picLocks noChangeAspect="1"/>
          </p:cNvPicPr>
          <p:nvPr/>
        </p:nvPicPr>
        <p:blipFill>
          <a:blip r:embed="rId2"/>
          <a:stretch>
            <a:fillRect/>
          </a:stretch>
        </p:blipFill>
        <p:spPr>
          <a:xfrm>
            <a:off x="5231905" y="1296144"/>
            <a:ext cx="3913679" cy="5373216"/>
          </a:xfrm>
          <a:prstGeom prst="rect">
            <a:avLst/>
          </a:prstGeom>
        </p:spPr>
      </p:pic>
    </p:spTree>
    <p:extLst>
      <p:ext uri="{BB962C8B-B14F-4D97-AF65-F5344CB8AC3E}">
        <p14:creationId xmlns:p14="http://schemas.microsoft.com/office/powerpoint/2010/main" val="261418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2"/>
          <p:cNvSpPr/>
          <p:nvPr/>
        </p:nvSpPr>
        <p:spPr bwMode="auto">
          <a:xfrm>
            <a:off x="1286541" y="1261375"/>
            <a:ext cx="4343792" cy="569387"/>
          </a:xfrm>
          <a:prstGeom prst="rect">
            <a:avLst/>
          </a:prstGeom>
          <a:ln w="12700">
            <a:miter lim="400000"/>
          </a:ln>
        </p:spPr>
        <p:txBody>
          <a:bodyPr wrap="square" lIns="45719" rIns="45719">
            <a:spAutoFit/>
          </a:bodyPr>
          <a:lstStyle/>
          <a:p>
            <a:r>
              <a:rPr lang="de-DE" sz="2000" b="1" dirty="0">
                <a:latin typeface="Arial Narrow" panose="020B0606020202030204" pitchFamily="34" charset="0"/>
              </a:rPr>
              <a:t>1.4 Schnupperstunde Gallery Walk</a:t>
            </a:r>
          </a:p>
          <a:p>
            <a:pPr>
              <a:buSzPct val="100000"/>
              <a:defRPr sz="2400"/>
            </a:pPr>
            <a:r>
              <a:rPr lang="en-US" sz="1100" dirty="0">
                <a:latin typeface="Verdana"/>
                <a:ea typeface="Calibri"/>
                <a:cs typeface="Times New Roman"/>
              </a:rPr>
              <a:t> </a:t>
            </a:r>
            <a:endParaRPr lang="de-DE" sz="1100" dirty="0">
              <a:latin typeface="Calibri"/>
              <a:ea typeface="Calibri"/>
              <a:cs typeface="Times New Roman"/>
            </a:endParaRPr>
          </a:p>
        </p:txBody>
      </p:sp>
      <p:sp>
        <p:nvSpPr>
          <p:cNvPr id="3" name="Foliennummernplatzhalter 2"/>
          <p:cNvSpPr>
            <a:spLocks noGrp="1"/>
          </p:cNvSpPr>
          <p:nvPr>
            <p:ph type="sldNum" sz="quarter" idx="2"/>
          </p:nvPr>
        </p:nvSpPr>
        <p:spPr bwMode="auto">
          <a:xfrm>
            <a:off x="8332778" y="6553200"/>
            <a:ext cx="330210" cy="307340"/>
          </a:xfrm>
          <a:prstGeom prst="rect">
            <a:avLst/>
          </a:prstGeom>
          <a:ln w="12700">
            <a:miter lim="400000"/>
          </a:ln>
        </p:spPr>
        <p:txBody>
          <a:bodyPr wrap="none" lIns="45719" rIns="45719">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914400">
              <a:lnSpc>
                <a:spcPct val="100000"/>
              </a:lnSpc>
              <a:spcBef>
                <a:spcPts val="0"/>
              </a:spcBef>
              <a:spcAft>
                <a:spcPts val="0"/>
              </a:spcAft>
              <a:buClrTx/>
              <a:buSzTx/>
              <a:buFontTx/>
              <a:buNone/>
              <a:defRPr sz="1400" b="0" i="0" u="none" strike="noStrike" cap="none" spc="0">
                <a:ln>
                  <a:noFill/>
                </a:ln>
                <a:solidFill>
                  <a:srgbClr val="000000"/>
                </a:solidFill>
                <a:latin typeface="Verdana"/>
                <a:ea typeface="Verdana"/>
                <a:cs typeface="Verdana"/>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a:t>11</a:t>
            </a:fld>
            <a:endParaRPr lang="de-DE"/>
          </a:p>
        </p:txBody>
      </p:sp>
      <p:pic>
        <p:nvPicPr>
          <p:cNvPr id="4" name="Grafik 3">
            <a:extLst>
              <a:ext uri="{FF2B5EF4-FFF2-40B4-BE49-F238E27FC236}">
                <a16:creationId xmlns:a16="http://schemas.microsoft.com/office/drawing/2014/main" id="{EC7A46EC-9066-AFB1-6854-2E5FB72BF28A}"/>
              </a:ext>
            </a:extLst>
          </p:cNvPr>
          <p:cNvPicPr>
            <a:picLocks noChangeAspect="1"/>
          </p:cNvPicPr>
          <p:nvPr/>
        </p:nvPicPr>
        <p:blipFill>
          <a:blip r:embed="rId3"/>
          <a:stretch>
            <a:fillRect/>
          </a:stretch>
        </p:blipFill>
        <p:spPr>
          <a:xfrm>
            <a:off x="328535" y="667490"/>
            <a:ext cx="8169348" cy="493819"/>
          </a:xfrm>
          <a:prstGeom prst="rect">
            <a:avLst/>
          </a:prstGeom>
        </p:spPr>
      </p:pic>
      <p:pic>
        <p:nvPicPr>
          <p:cNvPr id="5" name="Grafik 4">
            <a:extLst>
              <a:ext uri="{FF2B5EF4-FFF2-40B4-BE49-F238E27FC236}">
                <a16:creationId xmlns:a16="http://schemas.microsoft.com/office/drawing/2014/main" id="{B2A49482-16C5-0FA6-B45D-121ADFFFFA9C}"/>
              </a:ext>
            </a:extLst>
          </p:cNvPr>
          <p:cNvPicPr>
            <a:picLocks noChangeAspect="1"/>
          </p:cNvPicPr>
          <p:nvPr/>
        </p:nvPicPr>
        <p:blipFill>
          <a:blip r:embed="rId4"/>
          <a:stretch>
            <a:fillRect/>
          </a:stretch>
        </p:blipFill>
        <p:spPr>
          <a:xfrm>
            <a:off x="328535" y="1761067"/>
            <a:ext cx="4306622" cy="4330521"/>
          </a:xfrm>
          <a:prstGeom prst="rect">
            <a:avLst/>
          </a:prstGeom>
        </p:spPr>
      </p:pic>
      <p:pic>
        <p:nvPicPr>
          <p:cNvPr id="6" name="Grafik 5">
            <a:extLst>
              <a:ext uri="{FF2B5EF4-FFF2-40B4-BE49-F238E27FC236}">
                <a16:creationId xmlns:a16="http://schemas.microsoft.com/office/drawing/2014/main" id="{124BC47F-B82D-C7FD-2D12-035D18879D78}"/>
              </a:ext>
            </a:extLst>
          </p:cNvPr>
          <p:cNvPicPr>
            <a:picLocks noChangeAspect="1"/>
          </p:cNvPicPr>
          <p:nvPr/>
        </p:nvPicPr>
        <p:blipFill>
          <a:blip r:embed="rId5"/>
          <a:stretch>
            <a:fillRect/>
          </a:stretch>
        </p:blipFill>
        <p:spPr>
          <a:xfrm>
            <a:off x="7066089" y="1161309"/>
            <a:ext cx="3148918" cy="4961466"/>
          </a:xfrm>
          <a:prstGeom prst="rect">
            <a:avLst/>
          </a:prstGeom>
        </p:spPr>
      </p:pic>
      <p:pic>
        <p:nvPicPr>
          <p:cNvPr id="8" name="Grafik 7">
            <a:extLst>
              <a:ext uri="{FF2B5EF4-FFF2-40B4-BE49-F238E27FC236}">
                <a16:creationId xmlns:a16="http://schemas.microsoft.com/office/drawing/2014/main" id="{3CEACC59-67DB-8828-CA3A-E7F2F5948587}"/>
              </a:ext>
            </a:extLst>
          </p:cNvPr>
          <p:cNvPicPr>
            <a:picLocks noChangeAspect="1"/>
          </p:cNvPicPr>
          <p:nvPr/>
        </p:nvPicPr>
        <p:blipFill>
          <a:blip r:embed="rId6"/>
          <a:stretch>
            <a:fillRect/>
          </a:stretch>
        </p:blipFill>
        <p:spPr>
          <a:xfrm>
            <a:off x="4413209" y="1905000"/>
            <a:ext cx="2791172" cy="3979333"/>
          </a:xfrm>
          <a:prstGeom prst="rect">
            <a:avLst/>
          </a:prstGeom>
        </p:spPr>
      </p:pic>
      <p:sp>
        <p:nvSpPr>
          <p:cNvPr id="7" name="Textfeld 6">
            <a:extLst>
              <a:ext uri="{FF2B5EF4-FFF2-40B4-BE49-F238E27FC236}">
                <a16:creationId xmlns:a16="http://schemas.microsoft.com/office/drawing/2014/main" id="{1E4D2DEA-CF78-8FC3-B19E-AA5673BCE5AD}"/>
              </a:ext>
            </a:extLst>
          </p:cNvPr>
          <p:cNvSpPr txBox="1"/>
          <p:nvPr/>
        </p:nvSpPr>
        <p:spPr>
          <a:xfrm>
            <a:off x="4574100" y="5818561"/>
            <a:ext cx="821267" cy="184666"/>
          </a:xfrm>
          <a:prstGeom prst="rect">
            <a:avLst/>
          </a:prstGeom>
          <a:noFill/>
        </p:spPr>
        <p:txBody>
          <a:bodyPr wrap="square" rtlCol="0">
            <a:spAutoFit/>
          </a:bodyPr>
          <a:lstStyle/>
          <a:p>
            <a:r>
              <a:rPr lang="de-DE" sz="600" b="1" dirty="0"/>
              <a:t>Bild: Autor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ACD288A-E330-45A6-6A51-330BE1B28034}"/>
            </a:ext>
          </a:extLst>
        </p:cNvPr>
        <p:cNvGrpSpPr/>
        <p:nvPr/>
      </p:nvGrpSpPr>
      <p:grpSpPr bwMode="auto">
        <a:xfrm>
          <a:off x="0" y="0"/>
          <a:ext cx="0" cy="0"/>
          <a:chOff x="0" y="0"/>
          <a:chExt cx="0" cy="0"/>
        </a:xfrm>
      </p:grpSpPr>
      <p:sp>
        <p:nvSpPr>
          <p:cNvPr id="2" name="Textfeld 2">
            <a:extLst>
              <a:ext uri="{FF2B5EF4-FFF2-40B4-BE49-F238E27FC236}">
                <a16:creationId xmlns:a16="http://schemas.microsoft.com/office/drawing/2014/main" id="{5E828843-7032-DCD1-1A14-24BAC8163D52}"/>
              </a:ext>
            </a:extLst>
          </p:cNvPr>
          <p:cNvSpPr/>
          <p:nvPr/>
        </p:nvSpPr>
        <p:spPr bwMode="auto">
          <a:xfrm>
            <a:off x="1286541" y="1261375"/>
            <a:ext cx="4343792" cy="1184940"/>
          </a:xfrm>
          <a:prstGeom prst="rect">
            <a:avLst/>
          </a:prstGeom>
          <a:ln w="12700">
            <a:miter lim="400000"/>
          </a:ln>
        </p:spPr>
        <p:txBody>
          <a:bodyPr wrap="square" lIns="45719" rIns="45719">
            <a:spAutoFit/>
          </a:bodyPr>
          <a:lstStyle/>
          <a:p>
            <a:r>
              <a:rPr lang="de-DE" sz="2000" b="1" dirty="0">
                <a:latin typeface="Arial Narrow" panose="020B0606020202030204" pitchFamily="34" charset="0"/>
              </a:rPr>
              <a:t>1.4 Schnupperstunde Gallery Walk</a:t>
            </a:r>
          </a:p>
          <a:p>
            <a:endParaRPr lang="de-DE" sz="2000" b="1" dirty="0">
              <a:latin typeface="Arial Narrow" panose="020B0606020202030204" pitchFamily="34" charset="0"/>
            </a:endParaRPr>
          </a:p>
          <a:p>
            <a:pPr>
              <a:buSzPct val="100000"/>
              <a:defRPr sz="2400"/>
            </a:pPr>
            <a:endParaRPr lang="de-DE" sz="2000" dirty="0">
              <a:solidFill>
                <a:srgbClr val="1A7950"/>
              </a:solidFill>
            </a:endParaRPr>
          </a:p>
          <a:p>
            <a:pPr>
              <a:buSzPct val="100000"/>
              <a:defRPr sz="2400"/>
            </a:pPr>
            <a:endParaRPr lang="de-DE" sz="1100" dirty="0">
              <a:latin typeface="Calibri"/>
              <a:ea typeface="Calibri"/>
              <a:cs typeface="Times New Roman"/>
            </a:endParaRPr>
          </a:p>
        </p:txBody>
      </p:sp>
      <p:sp>
        <p:nvSpPr>
          <p:cNvPr id="3" name="Foliennummernplatzhalter 2">
            <a:extLst>
              <a:ext uri="{FF2B5EF4-FFF2-40B4-BE49-F238E27FC236}">
                <a16:creationId xmlns:a16="http://schemas.microsoft.com/office/drawing/2014/main" id="{8E7F634F-9743-3D33-EBA4-3567A898CB04}"/>
              </a:ext>
            </a:extLst>
          </p:cNvPr>
          <p:cNvSpPr>
            <a:spLocks noGrp="1"/>
          </p:cNvSpPr>
          <p:nvPr>
            <p:ph type="sldNum" sz="quarter" idx="2"/>
          </p:nvPr>
        </p:nvSpPr>
        <p:spPr bwMode="auto">
          <a:xfrm>
            <a:off x="8332778" y="6553200"/>
            <a:ext cx="330210" cy="307340"/>
          </a:xfrm>
          <a:prstGeom prst="rect">
            <a:avLst/>
          </a:prstGeom>
          <a:ln w="12700">
            <a:miter lim="400000"/>
          </a:ln>
        </p:spPr>
        <p:txBody>
          <a:bodyPr wrap="none" lIns="45719" rIns="45719">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914400">
              <a:lnSpc>
                <a:spcPct val="100000"/>
              </a:lnSpc>
              <a:spcBef>
                <a:spcPts val="0"/>
              </a:spcBef>
              <a:spcAft>
                <a:spcPts val="0"/>
              </a:spcAft>
              <a:buClrTx/>
              <a:buSzTx/>
              <a:buFontTx/>
              <a:buNone/>
              <a:defRPr sz="1400" b="0" i="0" u="none" strike="noStrike" cap="none" spc="0">
                <a:ln>
                  <a:noFill/>
                </a:ln>
                <a:solidFill>
                  <a:srgbClr val="000000"/>
                </a:solidFill>
                <a:latin typeface="Verdana"/>
                <a:ea typeface="Verdana"/>
                <a:cs typeface="Verdana"/>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a:t>12</a:t>
            </a:fld>
            <a:endParaRPr lang="de-DE"/>
          </a:p>
        </p:txBody>
      </p:sp>
      <p:pic>
        <p:nvPicPr>
          <p:cNvPr id="4" name="Grafik 3">
            <a:extLst>
              <a:ext uri="{FF2B5EF4-FFF2-40B4-BE49-F238E27FC236}">
                <a16:creationId xmlns:a16="http://schemas.microsoft.com/office/drawing/2014/main" id="{C0894D64-98C4-5053-23B1-675F6C5262FF}"/>
              </a:ext>
            </a:extLst>
          </p:cNvPr>
          <p:cNvPicPr>
            <a:picLocks noChangeAspect="1"/>
          </p:cNvPicPr>
          <p:nvPr/>
        </p:nvPicPr>
        <p:blipFill>
          <a:blip r:embed="rId3"/>
          <a:stretch>
            <a:fillRect/>
          </a:stretch>
        </p:blipFill>
        <p:spPr>
          <a:xfrm>
            <a:off x="328535" y="667490"/>
            <a:ext cx="8169348" cy="493819"/>
          </a:xfrm>
          <a:prstGeom prst="rect">
            <a:avLst/>
          </a:prstGeom>
        </p:spPr>
      </p:pic>
      <p:pic>
        <p:nvPicPr>
          <p:cNvPr id="6" name="Grafik 5">
            <a:extLst>
              <a:ext uri="{FF2B5EF4-FFF2-40B4-BE49-F238E27FC236}">
                <a16:creationId xmlns:a16="http://schemas.microsoft.com/office/drawing/2014/main" id="{3273C4A0-7DD2-5EB3-0A43-0D0417C58553}"/>
              </a:ext>
            </a:extLst>
          </p:cNvPr>
          <p:cNvPicPr>
            <a:picLocks noChangeAspect="1"/>
          </p:cNvPicPr>
          <p:nvPr/>
        </p:nvPicPr>
        <p:blipFill>
          <a:blip r:embed="rId4"/>
          <a:stretch>
            <a:fillRect/>
          </a:stretch>
        </p:blipFill>
        <p:spPr>
          <a:xfrm>
            <a:off x="7066089" y="1161309"/>
            <a:ext cx="3148918" cy="4961466"/>
          </a:xfrm>
          <a:prstGeom prst="rect">
            <a:avLst/>
          </a:prstGeom>
        </p:spPr>
      </p:pic>
      <p:pic>
        <p:nvPicPr>
          <p:cNvPr id="8" name="Grafik 7">
            <a:extLst>
              <a:ext uri="{FF2B5EF4-FFF2-40B4-BE49-F238E27FC236}">
                <a16:creationId xmlns:a16="http://schemas.microsoft.com/office/drawing/2014/main" id="{A4BB6452-8B9E-745C-3BFB-20A14833A573}"/>
              </a:ext>
            </a:extLst>
          </p:cNvPr>
          <p:cNvPicPr>
            <a:picLocks noChangeAspect="1"/>
          </p:cNvPicPr>
          <p:nvPr/>
        </p:nvPicPr>
        <p:blipFill>
          <a:blip r:embed="rId5"/>
          <a:stretch>
            <a:fillRect/>
          </a:stretch>
        </p:blipFill>
        <p:spPr>
          <a:xfrm>
            <a:off x="4413209" y="1905000"/>
            <a:ext cx="2791172" cy="4023800"/>
          </a:xfrm>
          <a:prstGeom prst="rect">
            <a:avLst/>
          </a:prstGeom>
        </p:spPr>
      </p:pic>
      <p:pic>
        <p:nvPicPr>
          <p:cNvPr id="7" name="Grafik 6">
            <a:extLst>
              <a:ext uri="{FF2B5EF4-FFF2-40B4-BE49-F238E27FC236}">
                <a16:creationId xmlns:a16="http://schemas.microsoft.com/office/drawing/2014/main" id="{869688DD-97F7-261A-A2EF-8C62675E1603}"/>
              </a:ext>
            </a:extLst>
          </p:cNvPr>
          <p:cNvPicPr>
            <a:picLocks noChangeAspect="1"/>
          </p:cNvPicPr>
          <p:nvPr/>
        </p:nvPicPr>
        <p:blipFill>
          <a:blip r:embed="rId6"/>
          <a:stretch>
            <a:fillRect/>
          </a:stretch>
        </p:blipFill>
        <p:spPr>
          <a:xfrm>
            <a:off x="843767" y="1706825"/>
            <a:ext cx="3383361" cy="4961466"/>
          </a:xfrm>
          <a:prstGeom prst="rect">
            <a:avLst/>
          </a:prstGeom>
        </p:spPr>
      </p:pic>
    </p:spTree>
    <p:extLst>
      <p:ext uri="{BB962C8B-B14F-4D97-AF65-F5344CB8AC3E}">
        <p14:creationId xmlns:p14="http://schemas.microsoft.com/office/powerpoint/2010/main" val="199035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5AA19-A077-3C09-32C0-6F81776D7E5A}"/>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9" name="Textfeld 8">
            <a:extLst>
              <a:ext uri="{FF2B5EF4-FFF2-40B4-BE49-F238E27FC236}">
                <a16:creationId xmlns:a16="http://schemas.microsoft.com/office/drawing/2014/main" id="{29130E45-B62E-4224-A522-02FEE72DC1E8}"/>
              </a:ext>
            </a:extLst>
          </p:cNvPr>
          <p:cNvSpPr txBox="1"/>
          <p:nvPr/>
        </p:nvSpPr>
        <p:spPr bwMode="auto">
          <a:xfrm>
            <a:off x="1478604" y="1320366"/>
            <a:ext cx="3163779" cy="101566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cs typeface="Calibri" panose="020F0502020204030204" pitchFamily="34" charset="0"/>
              </a:rPr>
              <a:t>1.5 Lernjob Sao Paulo </a:t>
            </a:r>
          </a:p>
          <a:p>
            <a:endParaRPr lang="de-DE" sz="2000" b="1" dirty="0">
              <a:latin typeface="Arial Narrow" panose="020B0606020202030204" pitchFamily="34" charset="0"/>
            </a:endParaRPr>
          </a:p>
          <a:p>
            <a:endParaRPr lang="de-DE" sz="2000" b="1" dirty="0"/>
          </a:p>
        </p:txBody>
      </p:sp>
      <p:sp>
        <p:nvSpPr>
          <p:cNvPr id="4" name="Textfeld 3">
            <a:extLst>
              <a:ext uri="{FF2B5EF4-FFF2-40B4-BE49-F238E27FC236}">
                <a16:creationId xmlns:a16="http://schemas.microsoft.com/office/drawing/2014/main" id="{E5D014C5-0BCA-171A-816F-15174AB3F0AF}"/>
              </a:ext>
            </a:extLst>
          </p:cNvPr>
          <p:cNvSpPr txBox="1"/>
          <p:nvPr/>
        </p:nvSpPr>
        <p:spPr bwMode="auto">
          <a:xfrm>
            <a:off x="439699" y="815957"/>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sp>
        <p:nvSpPr>
          <p:cNvPr id="8" name="Textfeld 7">
            <a:extLst>
              <a:ext uri="{FF2B5EF4-FFF2-40B4-BE49-F238E27FC236}">
                <a16:creationId xmlns:a16="http://schemas.microsoft.com/office/drawing/2014/main" id="{A78359CA-7F7A-F36F-E96B-C53F687F7B5E}"/>
              </a:ext>
            </a:extLst>
          </p:cNvPr>
          <p:cNvSpPr txBox="1"/>
          <p:nvPr/>
        </p:nvSpPr>
        <p:spPr bwMode="auto">
          <a:xfrm>
            <a:off x="7912113" y="5085184"/>
            <a:ext cx="557808" cy="18466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spcBef>
                <a:spcPts val="600"/>
              </a:spcBef>
              <a:spcAft>
                <a:spcPts val="600"/>
              </a:spcAft>
            </a:pPr>
            <a:r>
              <a:rPr lang="en-GB" sz="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ISB</a:t>
            </a:r>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Grafik 11" descr="Ein Bild, das Text, Karte, Screenshot, Grafikdesign enthält.&#10;&#10;Automatisch generierte Beschreibung">
            <a:extLst>
              <a:ext uri="{FF2B5EF4-FFF2-40B4-BE49-F238E27FC236}">
                <a16:creationId xmlns:a16="http://schemas.microsoft.com/office/drawing/2014/main" id="{DD453550-55B6-9203-768E-D967C4376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2382" y="1254884"/>
            <a:ext cx="3880532" cy="5498038"/>
          </a:xfrm>
          <a:prstGeom prst="rect">
            <a:avLst/>
          </a:prstGeom>
        </p:spPr>
      </p:pic>
    </p:spTree>
    <p:extLst>
      <p:ext uri="{BB962C8B-B14F-4D97-AF65-F5344CB8AC3E}">
        <p14:creationId xmlns:p14="http://schemas.microsoft.com/office/powerpoint/2010/main" val="69725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EAB68AB-0789-FF40-F906-03231917C8DC}"/>
              </a:ext>
            </a:extLst>
          </p:cNvPr>
          <p:cNvSpPr>
            <a:spLocks noGrp="1"/>
          </p:cNvSpPr>
          <p:nvPr>
            <p:ph type="body" sz="half" idx="1"/>
          </p:nvPr>
        </p:nvSpPr>
        <p:spPr>
          <a:xfrm>
            <a:off x="2178264" y="1916832"/>
            <a:ext cx="7590144" cy="4464859"/>
          </a:xfrm>
        </p:spPr>
        <p:txBody>
          <a:bodyPr>
            <a:normAutofit/>
          </a:bodyPr>
          <a:lstStyle/>
          <a:p>
            <a:pPr>
              <a:lnSpc>
                <a:spcPct val="170000"/>
              </a:lnSpc>
            </a:pPr>
            <a:endParaRPr lang="de-DE" sz="2000" dirty="0">
              <a:latin typeface="Arial Narrow" panose="020B0606020202030204" pitchFamily="34" charset="0"/>
              <a:cs typeface="Arial" panose="020B0604020202020204" pitchFamily="34" charset="0"/>
            </a:endParaRPr>
          </a:p>
          <a:p>
            <a:endParaRPr lang="de-DE" sz="1800" dirty="0"/>
          </a:p>
        </p:txBody>
      </p:sp>
      <p:sp>
        <p:nvSpPr>
          <p:cNvPr id="9" name="Textfeld 8">
            <a:extLst>
              <a:ext uri="{FF2B5EF4-FFF2-40B4-BE49-F238E27FC236}">
                <a16:creationId xmlns:a16="http://schemas.microsoft.com/office/drawing/2014/main" id="{29130E45-B62E-4224-A522-02FEE72DC1E8}"/>
              </a:ext>
            </a:extLst>
          </p:cNvPr>
          <p:cNvSpPr txBox="1"/>
          <p:nvPr/>
        </p:nvSpPr>
        <p:spPr bwMode="auto">
          <a:xfrm>
            <a:off x="1847540" y="1320365"/>
            <a:ext cx="5904645" cy="129266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cs typeface="Calibri" panose="020F0502020204030204" pitchFamily="34" charset="0"/>
              </a:rPr>
              <a:t>1.5 </a:t>
            </a:r>
            <a:r>
              <a:rPr lang="de-DE" sz="2000" b="1" dirty="0" err="1">
                <a:latin typeface="Arial Narrow" panose="020B0606020202030204" pitchFamily="34" charset="0"/>
                <a:cs typeface="Calibri" panose="020F0502020204030204" pitchFamily="34" charset="0"/>
              </a:rPr>
              <a:t>Lernjob</a:t>
            </a:r>
            <a:r>
              <a:rPr lang="de-DE" sz="2000" b="1" dirty="0">
                <a:latin typeface="Arial Narrow" panose="020B0606020202030204" pitchFamily="34" charset="0"/>
                <a:cs typeface="Calibri" panose="020F0502020204030204" pitchFamily="34" charset="0"/>
              </a:rPr>
              <a:t> Sao Paulo</a:t>
            </a:r>
          </a:p>
          <a:p>
            <a:r>
              <a:rPr lang="de-DE" sz="1800" dirty="0">
                <a:latin typeface="Calibri" panose="020F0502020204030204" pitchFamily="34" charset="0"/>
                <a:cs typeface="Calibri" panose="020F0502020204030204" pitchFamily="34" charset="0"/>
              </a:rPr>
              <a:t> </a:t>
            </a:r>
          </a:p>
          <a:p>
            <a:endParaRPr lang="de-DE" sz="2000" b="1" dirty="0">
              <a:latin typeface="Arial Narrow" panose="020B0606020202030204" pitchFamily="34" charset="0"/>
            </a:endParaRPr>
          </a:p>
          <a:p>
            <a:endParaRPr lang="de-DE" sz="2000" b="1" dirty="0"/>
          </a:p>
        </p:txBody>
      </p:sp>
      <p:sp>
        <p:nvSpPr>
          <p:cNvPr id="4" name="Textfeld 3">
            <a:extLst>
              <a:ext uri="{FF2B5EF4-FFF2-40B4-BE49-F238E27FC236}">
                <a16:creationId xmlns:a16="http://schemas.microsoft.com/office/drawing/2014/main" id="{E5D014C5-0BCA-171A-816F-15174AB3F0AF}"/>
              </a:ext>
            </a:extLst>
          </p:cNvPr>
          <p:cNvSpPr txBox="1"/>
          <p:nvPr/>
        </p:nvSpPr>
        <p:spPr bwMode="auto">
          <a:xfrm>
            <a:off x="877525" y="748503"/>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sp>
        <p:nvSpPr>
          <p:cNvPr id="8" name="Textfeld 7">
            <a:extLst>
              <a:ext uri="{FF2B5EF4-FFF2-40B4-BE49-F238E27FC236}">
                <a16:creationId xmlns:a16="http://schemas.microsoft.com/office/drawing/2014/main" id="{A78359CA-7F7A-F36F-E96B-C53F687F7B5E}"/>
              </a:ext>
            </a:extLst>
          </p:cNvPr>
          <p:cNvSpPr txBox="1"/>
          <p:nvPr/>
        </p:nvSpPr>
        <p:spPr bwMode="auto">
          <a:xfrm>
            <a:off x="2547700" y="6285047"/>
            <a:ext cx="557808" cy="18466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spcBef>
                <a:spcPts val="600"/>
              </a:spcBef>
              <a:spcAft>
                <a:spcPts val="600"/>
              </a:spcAft>
            </a:pPr>
            <a:r>
              <a:rPr lang="en-GB" sz="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ISB</a:t>
            </a:r>
            <a:endParaRPr lang="de-DE" sz="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Grafik 9" descr="Ein Bild, das Text, Screenshot, Website, Webseite enthält.&#10;&#10;Automatisch generierte Beschreibung">
            <a:extLst>
              <a:ext uri="{FF2B5EF4-FFF2-40B4-BE49-F238E27FC236}">
                <a16:creationId xmlns:a16="http://schemas.microsoft.com/office/drawing/2014/main" id="{E2C19E55-03B2-8A32-1C8E-130E446FF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629" y="1725429"/>
            <a:ext cx="6860668" cy="4744284"/>
          </a:xfrm>
          <a:prstGeom prst="rect">
            <a:avLst/>
          </a:prstGeom>
        </p:spPr>
      </p:pic>
    </p:spTree>
    <p:extLst>
      <p:ext uri="{BB962C8B-B14F-4D97-AF65-F5344CB8AC3E}">
        <p14:creationId xmlns:p14="http://schemas.microsoft.com/office/powerpoint/2010/main" val="316124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A3802-92AA-F820-FC64-E594023266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4AF2F1-6638-DEF5-EDA3-4BCDB3CB8338}"/>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8EAC7D7C-BDAE-897C-07EE-7A1CD5DF3182}"/>
              </a:ext>
            </a:extLst>
          </p:cNvPr>
          <p:cNvSpPr>
            <a:spLocks noGrp="1"/>
          </p:cNvSpPr>
          <p:nvPr>
            <p:ph type="body" sz="half" idx="1"/>
          </p:nvPr>
        </p:nvSpPr>
        <p:spPr>
          <a:xfrm>
            <a:off x="1981200" y="1671288"/>
            <a:ext cx="7787208" cy="4998073"/>
          </a:xfrm>
        </p:spPr>
        <p:txBody>
          <a:bodyPr>
            <a:normAutofit/>
          </a:bodyPr>
          <a:lstStyle/>
          <a:p>
            <a:pPr marL="0" indent="0">
              <a:buNone/>
            </a:pPr>
            <a:endParaRPr lang="de-DE" sz="1800" dirty="0"/>
          </a:p>
          <a:p>
            <a:pPr marL="0" indent="0">
              <a:lnSpc>
                <a:spcPct val="150000"/>
              </a:lnSpc>
              <a:buNone/>
            </a:pPr>
            <a:endParaRPr lang="de-DE" sz="1800" dirty="0"/>
          </a:p>
          <a:p>
            <a:pPr>
              <a:lnSpc>
                <a:spcPct val="150000"/>
              </a:lnSpc>
            </a:pPr>
            <a:endParaRPr lang="de-DE" sz="1800" dirty="0"/>
          </a:p>
        </p:txBody>
      </p:sp>
      <p:sp>
        <p:nvSpPr>
          <p:cNvPr id="9" name="Textfeld 8">
            <a:extLst>
              <a:ext uri="{FF2B5EF4-FFF2-40B4-BE49-F238E27FC236}">
                <a16:creationId xmlns:a16="http://schemas.microsoft.com/office/drawing/2014/main" id="{4C35EA2B-3E3A-1A48-E751-2A613880B16B}"/>
              </a:ext>
            </a:extLst>
          </p:cNvPr>
          <p:cNvSpPr txBox="1"/>
          <p:nvPr/>
        </p:nvSpPr>
        <p:spPr bwMode="auto">
          <a:xfrm>
            <a:off x="2198518" y="1404629"/>
            <a:ext cx="4572000" cy="454887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2.   Digitale Unterrichtsideen</a:t>
            </a:r>
          </a:p>
          <a:p>
            <a:endParaRPr lang="de-DE" sz="2000" b="1" dirty="0">
              <a:latin typeface="Arial Narrow" panose="020B0606020202030204" pitchFamily="34" charset="0"/>
            </a:endParaRPr>
          </a:p>
          <a:p>
            <a:r>
              <a:rPr lang="de-DE" sz="2000" b="1" dirty="0">
                <a:latin typeface="Arial Narrow" panose="020B0606020202030204" pitchFamily="34" charset="0"/>
              </a:rPr>
              <a:t>2.1 Fakewhats.com</a:t>
            </a:r>
          </a:p>
          <a:p>
            <a:endParaRPr lang="de-DE" sz="2000" b="1" dirty="0">
              <a:latin typeface="Arial Narrow" panose="020B0606020202030204" pitchFamily="34" charset="0"/>
            </a:endParaRPr>
          </a:p>
          <a:p>
            <a:pPr marL="342900" indent="-342900">
              <a:lnSpc>
                <a:spcPct val="150000"/>
              </a:lnSpc>
              <a:buFont typeface="Arial" panose="020B0604020202020204" pitchFamily="34" charset="0"/>
              <a:buChar char="•"/>
            </a:pPr>
            <a:r>
              <a:rPr lang="de-DE" sz="1800" dirty="0">
                <a:latin typeface="Arial Narrow" panose="020B0606020202030204" pitchFamily="34" charset="0"/>
              </a:rPr>
              <a:t>Kostenlos und ohne Anmeldung</a:t>
            </a:r>
          </a:p>
          <a:p>
            <a:pPr marL="342900" indent="-342900">
              <a:lnSpc>
                <a:spcPct val="150000"/>
              </a:lnSpc>
              <a:buFont typeface="Arial" panose="020B0604020202020204" pitchFamily="34" charset="0"/>
              <a:buChar char="•"/>
            </a:pPr>
            <a:r>
              <a:rPr lang="de-DE" sz="1800" dirty="0">
                <a:latin typeface="Arial Narrow" panose="020B0606020202030204" pitchFamily="34" charset="0"/>
              </a:rPr>
              <a:t>Zu jedem Thema anwendbar</a:t>
            </a:r>
          </a:p>
          <a:p>
            <a:pPr marL="342900" indent="-342900">
              <a:lnSpc>
                <a:spcPct val="150000"/>
              </a:lnSpc>
              <a:buFont typeface="Arial" panose="020B0604020202020204" pitchFamily="34" charset="0"/>
              <a:buChar char="•"/>
            </a:pPr>
            <a:r>
              <a:rPr lang="de-DE" dirty="0">
                <a:latin typeface="Arial Narrow" panose="020B0606020202030204" pitchFamily="34" charset="0"/>
              </a:rPr>
              <a:t>Zur Ergebnissicherung</a:t>
            </a:r>
          </a:p>
          <a:p>
            <a:pPr marL="342900" indent="-342900">
              <a:lnSpc>
                <a:spcPct val="150000"/>
              </a:lnSpc>
              <a:buFont typeface="Arial" panose="020B0604020202020204" pitchFamily="34" charset="0"/>
              <a:buChar char="•"/>
            </a:pPr>
            <a:r>
              <a:rPr lang="de-DE" sz="1800" dirty="0">
                <a:latin typeface="Arial Narrow" panose="020B0606020202030204" pitchFamily="34" charset="0"/>
              </a:rPr>
              <a:t>Kann bewertet werden</a:t>
            </a:r>
          </a:p>
          <a:p>
            <a:endParaRPr lang="de-DE" sz="1800" dirty="0">
              <a:latin typeface="Arial Narrow" panose="020B0606020202030204" pitchFamily="34" charset="0"/>
            </a:endParaRPr>
          </a:p>
          <a:p>
            <a:endParaRPr lang="de-DE" sz="2000" b="1" dirty="0">
              <a:latin typeface="Arial Narrow" panose="020B0606020202030204" pitchFamily="34" charset="0"/>
            </a:endParaRPr>
          </a:p>
          <a:p>
            <a:endParaRPr lang="de-DE" sz="2000" b="1" dirty="0">
              <a:latin typeface="Arial Narrow" panose="020B0606020202030204" pitchFamily="34" charset="0"/>
            </a:endParaRPr>
          </a:p>
          <a:p>
            <a:endParaRPr lang="de-DE" sz="2000" b="1" dirty="0">
              <a:latin typeface="Arial Narrow" panose="020B0606020202030204" pitchFamily="34" charset="0"/>
            </a:endParaRPr>
          </a:p>
          <a:p>
            <a:pPr marL="342900" indent="-342900">
              <a:lnSpc>
                <a:spcPct val="150000"/>
              </a:lnSpc>
              <a:buFont typeface="Arial" panose="020B0604020202020204" pitchFamily="34" charset="0"/>
              <a:buChar char="•"/>
            </a:pPr>
            <a:endParaRPr lang="de-DE" sz="1800" dirty="0">
              <a:latin typeface="Arial Narrow" panose="020B0606020202030204" pitchFamily="34" charset="0"/>
            </a:endParaRPr>
          </a:p>
        </p:txBody>
      </p:sp>
      <p:sp>
        <p:nvSpPr>
          <p:cNvPr id="4" name="Textfeld 3">
            <a:extLst>
              <a:ext uri="{FF2B5EF4-FFF2-40B4-BE49-F238E27FC236}">
                <a16:creationId xmlns:a16="http://schemas.microsoft.com/office/drawing/2014/main" id="{996AB495-D29B-06E5-8B8B-625C1B7950F5}"/>
              </a:ext>
            </a:extLst>
          </p:cNvPr>
          <p:cNvSpPr txBox="1"/>
          <p:nvPr/>
        </p:nvSpPr>
        <p:spPr bwMode="auto">
          <a:xfrm>
            <a:off x="1207725" y="825161"/>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pic>
        <p:nvPicPr>
          <p:cNvPr id="5" name="Grafik 4">
            <a:extLst>
              <a:ext uri="{FF2B5EF4-FFF2-40B4-BE49-F238E27FC236}">
                <a16:creationId xmlns:a16="http://schemas.microsoft.com/office/drawing/2014/main" id="{DCE60900-8B7E-B842-4298-78E5C743A717}"/>
              </a:ext>
            </a:extLst>
          </p:cNvPr>
          <p:cNvPicPr>
            <a:picLocks noChangeAspect="1"/>
          </p:cNvPicPr>
          <p:nvPr/>
        </p:nvPicPr>
        <p:blipFill>
          <a:blip r:embed="rId2"/>
          <a:stretch>
            <a:fillRect/>
          </a:stretch>
        </p:blipFill>
        <p:spPr>
          <a:xfrm>
            <a:off x="5692708" y="1280903"/>
            <a:ext cx="2829700" cy="5131093"/>
          </a:xfrm>
          <a:prstGeom prst="rect">
            <a:avLst/>
          </a:prstGeom>
        </p:spPr>
      </p:pic>
    </p:spTree>
    <p:extLst>
      <p:ext uri="{BB962C8B-B14F-4D97-AF65-F5344CB8AC3E}">
        <p14:creationId xmlns:p14="http://schemas.microsoft.com/office/powerpoint/2010/main" val="13053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2FA38-C48C-E854-F633-8909D2A21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DC8A2A-F776-63D4-30D7-7036DA312B55}"/>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E3B9C769-F535-0B97-94BF-9DDCA7F955CF}"/>
              </a:ext>
            </a:extLst>
          </p:cNvPr>
          <p:cNvSpPr>
            <a:spLocks noGrp="1"/>
          </p:cNvSpPr>
          <p:nvPr>
            <p:ph type="body" sz="half" idx="1"/>
          </p:nvPr>
        </p:nvSpPr>
        <p:spPr>
          <a:xfrm>
            <a:off x="1981200" y="1671288"/>
            <a:ext cx="7787208" cy="4998073"/>
          </a:xfrm>
        </p:spPr>
        <p:txBody>
          <a:bodyPr>
            <a:normAutofit/>
          </a:bodyPr>
          <a:lstStyle/>
          <a:p>
            <a:pPr marL="0" indent="0">
              <a:buNone/>
            </a:pPr>
            <a:endParaRPr lang="de-DE" sz="1800" dirty="0"/>
          </a:p>
          <a:p>
            <a:pPr marL="0" indent="0">
              <a:lnSpc>
                <a:spcPct val="150000"/>
              </a:lnSpc>
              <a:buNone/>
            </a:pPr>
            <a:endParaRPr lang="de-DE" sz="1800" dirty="0"/>
          </a:p>
          <a:p>
            <a:pPr>
              <a:lnSpc>
                <a:spcPct val="150000"/>
              </a:lnSpc>
            </a:pPr>
            <a:endParaRPr lang="de-DE" sz="1800" dirty="0"/>
          </a:p>
        </p:txBody>
      </p:sp>
      <p:sp>
        <p:nvSpPr>
          <p:cNvPr id="9" name="Textfeld 8">
            <a:extLst>
              <a:ext uri="{FF2B5EF4-FFF2-40B4-BE49-F238E27FC236}">
                <a16:creationId xmlns:a16="http://schemas.microsoft.com/office/drawing/2014/main" id="{6F6AB9FE-868F-03B4-1807-E2604322A9D1}"/>
              </a:ext>
            </a:extLst>
          </p:cNvPr>
          <p:cNvSpPr txBox="1"/>
          <p:nvPr/>
        </p:nvSpPr>
        <p:spPr bwMode="auto">
          <a:xfrm>
            <a:off x="2198518" y="1404628"/>
            <a:ext cx="4572000" cy="168655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2.1 Fakewhats.com</a:t>
            </a:r>
          </a:p>
          <a:p>
            <a:endParaRPr lang="de-DE" sz="2000" b="1" dirty="0">
              <a:latin typeface="Arial Narrow" panose="020B0606020202030204" pitchFamily="34" charset="0"/>
            </a:endParaRPr>
          </a:p>
          <a:p>
            <a:endParaRPr lang="de-DE" sz="2000" b="1" dirty="0">
              <a:latin typeface="Arial Narrow" panose="020B0606020202030204" pitchFamily="34" charset="0"/>
            </a:endParaRPr>
          </a:p>
          <a:p>
            <a:endParaRPr lang="de-DE" sz="2000" b="1" dirty="0">
              <a:latin typeface="Arial Narrow" panose="020B0606020202030204" pitchFamily="34" charset="0"/>
            </a:endParaRPr>
          </a:p>
          <a:p>
            <a:pPr marL="342900" indent="-342900">
              <a:lnSpc>
                <a:spcPct val="150000"/>
              </a:lnSpc>
              <a:buFont typeface="Arial" panose="020B0604020202020204" pitchFamily="34" charset="0"/>
              <a:buChar char="•"/>
            </a:pPr>
            <a:endParaRPr lang="de-DE" sz="1800" dirty="0">
              <a:latin typeface="Arial Narrow" panose="020B0606020202030204" pitchFamily="34" charset="0"/>
            </a:endParaRPr>
          </a:p>
        </p:txBody>
      </p:sp>
      <p:sp>
        <p:nvSpPr>
          <p:cNvPr id="4" name="Textfeld 3">
            <a:extLst>
              <a:ext uri="{FF2B5EF4-FFF2-40B4-BE49-F238E27FC236}">
                <a16:creationId xmlns:a16="http://schemas.microsoft.com/office/drawing/2014/main" id="{A9378C79-1FA6-9CF6-379B-41EABE0C4D56}"/>
              </a:ext>
            </a:extLst>
          </p:cNvPr>
          <p:cNvSpPr txBox="1"/>
          <p:nvPr/>
        </p:nvSpPr>
        <p:spPr bwMode="auto">
          <a:xfrm>
            <a:off x="1123059" y="825161"/>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pic>
        <p:nvPicPr>
          <p:cNvPr id="8" name="Grafik 7" descr="Ein Bild, das Text, Screenshot, Software, Webseite enthält.&#10;&#10;Automatisch generierte Beschreibung">
            <a:extLst>
              <a:ext uri="{FF2B5EF4-FFF2-40B4-BE49-F238E27FC236}">
                <a16:creationId xmlns:a16="http://schemas.microsoft.com/office/drawing/2014/main" id="{D7CC719C-7677-7A90-AEF0-3B3673746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196" y="1277688"/>
            <a:ext cx="2285520" cy="5447839"/>
          </a:xfrm>
          <a:prstGeom prst="rect">
            <a:avLst/>
          </a:prstGeom>
        </p:spPr>
      </p:pic>
      <p:pic>
        <p:nvPicPr>
          <p:cNvPr id="11" name="Grafik 10" descr="Ein Bild, das Text, Screenshot, Schrift, Zahl enthält.&#10;&#10;Automatisch generierte Beschreibung">
            <a:extLst>
              <a:ext uri="{FF2B5EF4-FFF2-40B4-BE49-F238E27FC236}">
                <a16:creationId xmlns:a16="http://schemas.microsoft.com/office/drawing/2014/main" id="{7BE7BD4D-AD4B-52A4-CA0E-F80E0A9FF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316" y="1277688"/>
            <a:ext cx="2285520" cy="5540683"/>
          </a:xfrm>
          <a:prstGeom prst="rect">
            <a:avLst/>
          </a:prstGeom>
        </p:spPr>
      </p:pic>
    </p:spTree>
    <p:extLst>
      <p:ext uri="{BB962C8B-B14F-4D97-AF65-F5344CB8AC3E}">
        <p14:creationId xmlns:p14="http://schemas.microsoft.com/office/powerpoint/2010/main" val="7621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73EF5-65EC-2B61-39BF-9AD5816AEF0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BF9F20B-ECF9-0B05-7FFF-1362BD82852E}"/>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38D42ABF-7D2E-2FE8-2863-DC9982E0FEAE}"/>
              </a:ext>
            </a:extLst>
          </p:cNvPr>
          <p:cNvSpPr>
            <a:spLocks noGrp="1"/>
          </p:cNvSpPr>
          <p:nvPr>
            <p:ph type="body" sz="half" idx="1"/>
          </p:nvPr>
        </p:nvSpPr>
        <p:spPr>
          <a:xfrm>
            <a:off x="1981200" y="1671288"/>
            <a:ext cx="7787208" cy="4998073"/>
          </a:xfrm>
        </p:spPr>
        <p:txBody>
          <a:bodyPr>
            <a:normAutofit/>
          </a:bodyPr>
          <a:lstStyle/>
          <a:p>
            <a:pPr marL="0" indent="0">
              <a:buNone/>
            </a:pPr>
            <a:endParaRPr lang="de-DE" sz="1800" dirty="0"/>
          </a:p>
          <a:p>
            <a:pPr marL="0" indent="0">
              <a:lnSpc>
                <a:spcPct val="150000"/>
              </a:lnSpc>
              <a:buNone/>
            </a:pPr>
            <a:endParaRPr lang="de-DE" sz="1800" dirty="0"/>
          </a:p>
          <a:p>
            <a:pPr>
              <a:lnSpc>
                <a:spcPct val="150000"/>
              </a:lnSpc>
            </a:pPr>
            <a:endParaRPr lang="de-DE" sz="1800" dirty="0"/>
          </a:p>
        </p:txBody>
      </p:sp>
      <p:sp>
        <p:nvSpPr>
          <p:cNvPr id="9" name="Textfeld 8">
            <a:extLst>
              <a:ext uri="{FF2B5EF4-FFF2-40B4-BE49-F238E27FC236}">
                <a16:creationId xmlns:a16="http://schemas.microsoft.com/office/drawing/2014/main" id="{BB4C68B5-308E-D55E-F3BD-C9D71C493C78}"/>
              </a:ext>
            </a:extLst>
          </p:cNvPr>
          <p:cNvSpPr txBox="1"/>
          <p:nvPr/>
        </p:nvSpPr>
        <p:spPr bwMode="auto">
          <a:xfrm>
            <a:off x="2198518" y="1404628"/>
            <a:ext cx="4572000" cy="168655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2.1 Fakewhats.com</a:t>
            </a:r>
          </a:p>
          <a:p>
            <a:endParaRPr lang="de-DE" sz="2000" b="1" dirty="0">
              <a:latin typeface="Arial Narrow" panose="020B0606020202030204" pitchFamily="34" charset="0"/>
            </a:endParaRPr>
          </a:p>
          <a:p>
            <a:endParaRPr lang="de-DE" sz="2000" b="1" dirty="0">
              <a:latin typeface="Arial Narrow" panose="020B0606020202030204" pitchFamily="34" charset="0"/>
            </a:endParaRPr>
          </a:p>
          <a:p>
            <a:endParaRPr lang="de-DE" sz="2000" b="1" dirty="0">
              <a:latin typeface="Arial Narrow" panose="020B0606020202030204" pitchFamily="34" charset="0"/>
            </a:endParaRPr>
          </a:p>
          <a:p>
            <a:pPr marL="342900" indent="-342900">
              <a:lnSpc>
                <a:spcPct val="150000"/>
              </a:lnSpc>
              <a:buFont typeface="Arial" panose="020B0604020202020204" pitchFamily="34" charset="0"/>
              <a:buChar char="•"/>
            </a:pPr>
            <a:endParaRPr lang="de-DE" sz="1800" dirty="0">
              <a:latin typeface="Arial Narrow" panose="020B0606020202030204" pitchFamily="34" charset="0"/>
            </a:endParaRPr>
          </a:p>
        </p:txBody>
      </p:sp>
      <p:sp>
        <p:nvSpPr>
          <p:cNvPr id="4" name="Textfeld 3">
            <a:extLst>
              <a:ext uri="{FF2B5EF4-FFF2-40B4-BE49-F238E27FC236}">
                <a16:creationId xmlns:a16="http://schemas.microsoft.com/office/drawing/2014/main" id="{8323D27F-E287-ECA7-C97C-CB7EAC636033}"/>
              </a:ext>
            </a:extLst>
          </p:cNvPr>
          <p:cNvSpPr txBox="1"/>
          <p:nvPr/>
        </p:nvSpPr>
        <p:spPr bwMode="auto">
          <a:xfrm>
            <a:off x="1123059" y="825161"/>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pic>
        <p:nvPicPr>
          <p:cNvPr id="5" name="Grafik 4">
            <a:extLst>
              <a:ext uri="{FF2B5EF4-FFF2-40B4-BE49-F238E27FC236}">
                <a16:creationId xmlns:a16="http://schemas.microsoft.com/office/drawing/2014/main" id="{75304DD8-17AE-F5B9-D95D-8EC60C86DC84}"/>
              </a:ext>
            </a:extLst>
          </p:cNvPr>
          <p:cNvPicPr>
            <a:picLocks noChangeAspect="1"/>
          </p:cNvPicPr>
          <p:nvPr/>
        </p:nvPicPr>
        <p:blipFill>
          <a:blip r:embed="rId3"/>
          <a:stretch>
            <a:fillRect/>
          </a:stretch>
        </p:blipFill>
        <p:spPr>
          <a:xfrm>
            <a:off x="2103109" y="1927866"/>
            <a:ext cx="7187832" cy="474149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72F8E47A-9CBB-4F06-6B2E-28CDC050DDD8}"/>
                  </a:ext>
                </a:extLst>
              </p14:cNvPr>
              <p14:cNvContentPartPr/>
              <p14:nvPr/>
            </p14:nvContentPartPr>
            <p14:xfrm>
              <a:off x="8559387" y="2421267"/>
              <a:ext cx="360" cy="360"/>
            </p14:xfrm>
          </p:contentPart>
        </mc:Choice>
        <mc:Fallback xmlns="">
          <p:pic>
            <p:nvPicPr>
              <p:cNvPr id="6" name="Freihand 5">
                <a:extLst>
                  <a:ext uri="{FF2B5EF4-FFF2-40B4-BE49-F238E27FC236}">
                    <a16:creationId xmlns:a16="http://schemas.microsoft.com/office/drawing/2014/main" id="{72F8E47A-9CBB-4F06-6B2E-28CDC050DDD8}"/>
                  </a:ext>
                </a:extLst>
              </p:cNvPr>
              <p:cNvPicPr/>
              <p:nvPr/>
            </p:nvPicPr>
            <p:blipFill>
              <a:blip r:embed="rId5"/>
              <a:stretch>
                <a:fillRect/>
              </a:stretch>
            </p:blipFill>
            <p:spPr>
              <a:xfrm>
                <a:off x="8553267" y="241514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Freihand 12">
                <a:extLst>
                  <a:ext uri="{FF2B5EF4-FFF2-40B4-BE49-F238E27FC236}">
                    <a16:creationId xmlns:a16="http://schemas.microsoft.com/office/drawing/2014/main" id="{22B5F9CA-8CD7-0577-BC83-A1179A05205C}"/>
                  </a:ext>
                </a:extLst>
              </p14:cNvPr>
              <p14:cNvContentPartPr/>
              <p14:nvPr/>
            </p14:nvContentPartPr>
            <p14:xfrm>
              <a:off x="2652867" y="2429907"/>
              <a:ext cx="1193760" cy="313920"/>
            </p14:xfrm>
          </p:contentPart>
        </mc:Choice>
        <mc:Fallback xmlns="">
          <p:pic>
            <p:nvPicPr>
              <p:cNvPr id="13" name="Freihand 12">
                <a:extLst>
                  <a:ext uri="{FF2B5EF4-FFF2-40B4-BE49-F238E27FC236}">
                    <a16:creationId xmlns:a16="http://schemas.microsoft.com/office/drawing/2014/main" id="{22B5F9CA-8CD7-0577-BC83-A1179A05205C}"/>
                  </a:ext>
                </a:extLst>
              </p:cNvPr>
              <p:cNvPicPr/>
              <p:nvPr/>
            </p:nvPicPr>
            <p:blipFill>
              <a:blip r:embed="rId7"/>
              <a:stretch>
                <a:fillRect/>
              </a:stretch>
            </p:blipFill>
            <p:spPr>
              <a:xfrm>
                <a:off x="2646747" y="2423787"/>
                <a:ext cx="12060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Freihand 15">
                <a:extLst>
                  <a:ext uri="{FF2B5EF4-FFF2-40B4-BE49-F238E27FC236}">
                    <a16:creationId xmlns:a16="http://schemas.microsoft.com/office/drawing/2014/main" id="{44E4E5EF-5B26-1969-CAF7-BEC059B1CBBF}"/>
                  </a:ext>
                </a:extLst>
              </p14:cNvPr>
              <p14:cNvContentPartPr/>
              <p14:nvPr/>
            </p14:nvContentPartPr>
            <p14:xfrm>
              <a:off x="7772067" y="2451867"/>
              <a:ext cx="1121400" cy="222840"/>
            </p14:xfrm>
          </p:contentPart>
        </mc:Choice>
        <mc:Fallback xmlns="">
          <p:pic>
            <p:nvPicPr>
              <p:cNvPr id="16" name="Freihand 15">
                <a:extLst>
                  <a:ext uri="{FF2B5EF4-FFF2-40B4-BE49-F238E27FC236}">
                    <a16:creationId xmlns:a16="http://schemas.microsoft.com/office/drawing/2014/main" id="{44E4E5EF-5B26-1969-CAF7-BEC059B1CBBF}"/>
                  </a:ext>
                </a:extLst>
              </p:cNvPr>
              <p:cNvPicPr/>
              <p:nvPr/>
            </p:nvPicPr>
            <p:blipFill>
              <a:blip r:embed="rId9"/>
              <a:stretch>
                <a:fillRect/>
              </a:stretch>
            </p:blipFill>
            <p:spPr>
              <a:xfrm>
                <a:off x="7765587" y="2445387"/>
                <a:ext cx="1133640" cy="235080"/>
              </a:xfrm>
              <a:prstGeom prst="rect">
                <a:avLst/>
              </a:prstGeom>
            </p:spPr>
          </p:pic>
        </mc:Fallback>
      </mc:AlternateContent>
    </p:spTree>
    <p:extLst>
      <p:ext uri="{BB962C8B-B14F-4D97-AF65-F5344CB8AC3E}">
        <p14:creationId xmlns:p14="http://schemas.microsoft.com/office/powerpoint/2010/main" val="233108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C41CF-4849-9E96-54F1-0E8BC90747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7F9E71-FBF2-5857-12C1-B33619EE4CF5}"/>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47D97D7E-29BB-451F-46CB-20DF0D72DF6B}"/>
              </a:ext>
            </a:extLst>
          </p:cNvPr>
          <p:cNvSpPr>
            <a:spLocks noGrp="1"/>
          </p:cNvSpPr>
          <p:nvPr>
            <p:ph type="body" sz="half" idx="1"/>
          </p:nvPr>
        </p:nvSpPr>
        <p:spPr>
          <a:xfrm>
            <a:off x="1981200" y="1671288"/>
            <a:ext cx="7787208" cy="4998073"/>
          </a:xfrm>
        </p:spPr>
        <p:txBody>
          <a:bodyPr>
            <a:normAutofit/>
          </a:bodyPr>
          <a:lstStyle/>
          <a:p>
            <a:pPr marL="0" indent="0">
              <a:buNone/>
            </a:pPr>
            <a:endParaRPr lang="de-DE" sz="1800" dirty="0"/>
          </a:p>
          <a:p>
            <a:pPr marL="0" indent="0">
              <a:lnSpc>
                <a:spcPct val="150000"/>
              </a:lnSpc>
              <a:buNone/>
            </a:pPr>
            <a:endParaRPr lang="de-DE" sz="1800" dirty="0"/>
          </a:p>
          <a:p>
            <a:pPr>
              <a:lnSpc>
                <a:spcPct val="150000"/>
              </a:lnSpc>
            </a:pPr>
            <a:endParaRPr lang="de-DE" sz="1800" dirty="0"/>
          </a:p>
        </p:txBody>
      </p:sp>
      <p:sp>
        <p:nvSpPr>
          <p:cNvPr id="9" name="Textfeld 8">
            <a:extLst>
              <a:ext uri="{FF2B5EF4-FFF2-40B4-BE49-F238E27FC236}">
                <a16:creationId xmlns:a16="http://schemas.microsoft.com/office/drawing/2014/main" id="{67D38287-87B5-337B-DDD8-17CB21E33B25}"/>
              </a:ext>
            </a:extLst>
          </p:cNvPr>
          <p:cNvSpPr txBox="1"/>
          <p:nvPr/>
        </p:nvSpPr>
        <p:spPr bwMode="auto">
          <a:xfrm>
            <a:off x="2198518" y="1404628"/>
            <a:ext cx="4572000" cy="168655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2.1 Fakewhats.com</a:t>
            </a:r>
          </a:p>
          <a:p>
            <a:endParaRPr lang="de-DE" sz="2000" b="1" dirty="0">
              <a:latin typeface="Arial Narrow" panose="020B0606020202030204" pitchFamily="34" charset="0"/>
            </a:endParaRPr>
          </a:p>
          <a:p>
            <a:endParaRPr lang="de-DE" sz="2000" b="1" dirty="0">
              <a:latin typeface="Arial Narrow" panose="020B0606020202030204" pitchFamily="34" charset="0"/>
            </a:endParaRPr>
          </a:p>
          <a:p>
            <a:endParaRPr lang="de-DE" sz="2000" b="1" dirty="0">
              <a:latin typeface="Arial Narrow" panose="020B0606020202030204" pitchFamily="34" charset="0"/>
            </a:endParaRPr>
          </a:p>
          <a:p>
            <a:pPr marL="342900" indent="-342900">
              <a:lnSpc>
                <a:spcPct val="150000"/>
              </a:lnSpc>
              <a:buFont typeface="Arial" panose="020B0604020202020204" pitchFamily="34" charset="0"/>
              <a:buChar char="•"/>
            </a:pPr>
            <a:endParaRPr lang="de-DE" sz="1800" dirty="0">
              <a:latin typeface="Arial Narrow" panose="020B0606020202030204" pitchFamily="34" charset="0"/>
            </a:endParaRPr>
          </a:p>
        </p:txBody>
      </p:sp>
      <p:sp>
        <p:nvSpPr>
          <p:cNvPr id="4" name="Textfeld 3">
            <a:extLst>
              <a:ext uri="{FF2B5EF4-FFF2-40B4-BE49-F238E27FC236}">
                <a16:creationId xmlns:a16="http://schemas.microsoft.com/office/drawing/2014/main" id="{57472468-F367-50FA-0CAE-B0E0D2889469}"/>
              </a:ext>
            </a:extLst>
          </p:cNvPr>
          <p:cNvSpPr txBox="1"/>
          <p:nvPr/>
        </p:nvSpPr>
        <p:spPr bwMode="auto">
          <a:xfrm>
            <a:off x="1123059" y="825161"/>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867B84F7-17AE-8F12-546F-173275FD2E5C}"/>
                  </a:ext>
                </a:extLst>
              </p14:cNvPr>
              <p14:cNvContentPartPr/>
              <p14:nvPr/>
            </p14:nvContentPartPr>
            <p14:xfrm>
              <a:off x="8559387" y="2421267"/>
              <a:ext cx="360" cy="360"/>
            </p14:xfrm>
          </p:contentPart>
        </mc:Choice>
        <mc:Fallback xmlns="">
          <p:pic>
            <p:nvPicPr>
              <p:cNvPr id="6" name="Freihand 5">
                <a:extLst>
                  <a:ext uri="{FF2B5EF4-FFF2-40B4-BE49-F238E27FC236}">
                    <a16:creationId xmlns:a16="http://schemas.microsoft.com/office/drawing/2014/main" id="{867B84F7-17AE-8F12-546F-173275FD2E5C}"/>
                  </a:ext>
                </a:extLst>
              </p:cNvPr>
              <p:cNvPicPr/>
              <p:nvPr/>
            </p:nvPicPr>
            <p:blipFill>
              <a:blip r:embed="rId4"/>
              <a:stretch>
                <a:fillRect/>
              </a:stretch>
            </p:blipFill>
            <p:spPr>
              <a:xfrm>
                <a:off x="8553267" y="241514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4120E845-5E6B-325F-A0D0-6B94EC6538A9}"/>
                  </a:ext>
                </a:extLst>
              </p14:cNvPr>
              <p14:cNvContentPartPr/>
              <p14:nvPr/>
            </p14:nvContentPartPr>
            <p14:xfrm>
              <a:off x="2793987" y="3267987"/>
              <a:ext cx="360" cy="360"/>
            </p14:xfrm>
          </p:contentPart>
        </mc:Choice>
        <mc:Fallback xmlns="">
          <p:pic>
            <p:nvPicPr>
              <p:cNvPr id="7" name="Freihand 6">
                <a:extLst>
                  <a:ext uri="{FF2B5EF4-FFF2-40B4-BE49-F238E27FC236}">
                    <a16:creationId xmlns:a16="http://schemas.microsoft.com/office/drawing/2014/main" id="{4120E845-5E6B-325F-A0D0-6B94EC6538A9}"/>
                  </a:ext>
                </a:extLst>
              </p:cNvPr>
              <p:cNvPicPr/>
              <p:nvPr/>
            </p:nvPicPr>
            <p:blipFill>
              <a:blip r:embed="rId6"/>
              <a:stretch>
                <a:fillRect/>
              </a:stretch>
            </p:blipFill>
            <p:spPr>
              <a:xfrm>
                <a:off x="2787867" y="3261867"/>
                <a:ext cx="12600" cy="12600"/>
              </a:xfrm>
              <a:prstGeom prst="rect">
                <a:avLst/>
              </a:prstGeom>
            </p:spPr>
          </p:pic>
        </mc:Fallback>
      </mc:AlternateContent>
      <p:pic>
        <p:nvPicPr>
          <p:cNvPr id="10" name="Grafik 9">
            <a:extLst>
              <a:ext uri="{FF2B5EF4-FFF2-40B4-BE49-F238E27FC236}">
                <a16:creationId xmlns:a16="http://schemas.microsoft.com/office/drawing/2014/main" id="{B9F30BDD-A1D5-AA31-55D0-899A7DC3835E}"/>
              </a:ext>
            </a:extLst>
          </p:cNvPr>
          <p:cNvPicPr>
            <a:picLocks noChangeAspect="1"/>
          </p:cNvPicPr>
          <p:nvPr/>
        </p:nvPicPr>
        <p:blipFill>
          <a:blip r:embed="rId7"/>
          <a:stretch>
            <a:fillRect/>
          </a:stretch>
        </p:blipFill>
        <p:spPr>
          <a:xfrm>
            <a:off x="2270867" y="1901467"/>
            <a:ext cx="6763719" cy="4485692"/>
          </a:xfrm>
          <a:prstGeom prst="rect">
            <a:avLst/>
          </a:prstGeom>
        </p:spPr>
      </p:pic>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1C79ED55-7122-BCD7-FBB2-7849603D0A05}"/>
                  </a:ext>
                </a:extLst>
              </p14:cNvPr>
              <p14:cNvContentPartPr/>
              <p14:nvPr/>
            </p14:nvContentPartPr>
            <p14:xfrm>
              <a:off x="1024227" y="474027"/>
              <a:ext cx="360" cy="360"/>
            </p14:xfrm>
          </p:contentPart>
        </mc:Choice>
        <mc:Fallback xmlns="">
          <p:pic>
            <p:nvPicPr>
              <p:cNvPr id="11" name="Freihand 10">
                <a:extLst>
                  <a:ext uri="{FF2B5EF4-FFF2-40B4-BE49-F238E27FC236}">
                    <a16:creationId xmlns:a16="http://schemas.microsoft.com/office/drawing/2014/main" id="{1C79ED55-7122-BCD7-FBB2-7849603D0A05}"/>
                  </a:ext>
                </a:extLst>
              </p:cNvPr>
              <p:cNvPicPr/>
              <p:nvPr/>
            </p:nvPicPr>
            <p:blipFill>
              <a:blip r:embed="rId6"/>
              <a:stretch>
                <a:fillRect/>
              </a:stretch>
            </p:blipFill>
            <p:spPr>
              <a:xfrm>
                <a:off x="1018107" y="46790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5F3F69F4-0C87-FEC8-7CAB-3C1350FC0C19}"/>
                  </a:ext>
                </a:extLst>
              </p14:cNvPr>
              <p14:cNvContentPartPr/>
              <p14:nvPr/>
            </p14:nvContentPartPr>
            <p14:xfrm>
              <a:off x="6595587" y="4461747"/>
              <a:ext cx="360" cy="360"/>
            </p14:xfrm>
          </p:contentPart>
        </mc:Choice>
        <mc:Fallback xmlns="">
          <p:pic>
            <p:nvPicPr>
              <p:cNvPr id="12" name="Freihand 11">
                <a:extLst>
                  <a:ext uri="{FF2B5EF4-FFF2-40B4-BE49-F238E27FC236}">
                    <a16:creationId xmlns:a16="http://schemas.microsoft.com/office/drawing/2014/main" id="{5F3F69F4-0C87-FEC8-7CAB-3C1350FC0C19}"/>
                  </a:ext>
                </a:extLst>
              </p:cNvPr>
              <p:cNvPicPr/>
              <p:nvPr/>
            </p:nvPicPr>
            <p:blipFill>
              <a:blip r:embed="rId6"/>
              <a:stretch>
                <a:fillRect/>
              </a:stretch>
            </p:blipFill>
            <p:spPr>
              <a:xfrm>
                <a:off x="6589467" y="445562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C1D36F63-C9AF-890E-03FB-0FD51188216A}"/>
                  </a:ext>
                </a:extLst>
              </p14:cNvPr>
              <p14:cNvContentPartPr/>
              <p14:nvPr/>
            </p14:nvContentPartPr>
            <p14:xfrm>
              <a:off x="6612507" y="3479667"/>
              <a:ext cx="360" cy="360"/>
            </p14:xfrm>
          </p:contentPart>
        </mc:Choice>
        <mc:Fallback xmlns="">
          <p:pic>
            <p:nvPicPr>
              <p:cNvPr id="14" name="Freihand 13">
                <a:extLst>
                  <a:ext uri="{FF2B5EF4-FFF2-40B4-BE49-F238E27FC236}">
                    <a16:creationId xmlns:a16="http://schemas.microsoft.com/office/drawing/2014/main" id="{C1D36F63-C9AF-890E-03FB-0FD51188216A}"/>
                  </a:ext>
                </a:extLst>
              </p:cNvPr>
              <p:cNvPicPr/>
              <p:nvPr/>
            </p:nvPicPr>
            <p:blipFill>
              <a:blip r:embed="rId6"/>
              <a:stretch>
                <a:fillRect/>
              </a:stretch>
            </p:blipFill>
            <p:spPr>
              <a:xfrm>
                <a:off x="6606387" y="347354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9B94F2FD-4CB6-D8A3-3474-42066751B965}"/>
                  </a:ext>
                </a:extLst>
              </p14:cNvPr>
              <p14:cNvContentPartPr/>
              <p14:nvPr/>
            </p14:nvContentPartPr>
            <p14:xfrm>
              <a:off x="5427027" y="1845627"/>
              <a:ext cx="360" cy="360"/>
            </p14:xfrm>
          </p:contentPart>
        </mc:Choice>
        <mc:Fallback xmlns="">
          <p:pic>
            <p:nvPicPr>
              <p:cNvPr id="15" name="Freihand 14">
                <a:extLst>
                  <a:ext uri="{FF2B5EF4-FFF2-40B4-BE49-F238E27FC236}">
                    <a16:creationId xmlns:a16="http://schemas.microsoft.com/office/drawing/2014/main" id="{9B94F2FD-4CB6-D8A3-3474-42066751B965}"/>
                  </a:ext>
                </a:extLst>
              </p:cNvPr>
              <p:cNvPicPr/>
              <p:nvPr/>
            </p:nvPicPr>
            <p:blipFill>
              <a:blip r:embed="rId6"/>
              <a:stretch>
                <a:fillRect/>
              </a:stretch>
            </p:blipFill>
            <p:spPr>
              <a:xfrm>
                <a:off x="5420907" y="183950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Freihand 19">
                <a:extLst>
                  <a:ext uri="{FF2B5EF4-FFF2-40B4-BE49-F238E27FC236}">
                    <a16:creationId xmlns:a16="http://schemas.microsoft.com/office/drawing/2014/main" id="{8CD7EA9E-DF9C-A56B-8EC1-FA5EDCFA56A9}"/>
                  </a:ext>
                </a:extLst>
              </p14:cNvPr>
              <p14:cNvContentPartPr/>
              <p14:nvPr/>
            </p14:nvContentPartPr>
            <p14:xfrm>
              <a:off x="1430667" y="533427"/>
              <a:ext cx="360" cy="360"/>
            </p14:xfrm>
          </p:contentPart>
        </mc:Choice>
        <mc:Fallback xmlns="">
          <p:pic>
            <p:nvPicPr>
              <p:cNvPr id="20" name="Freihand 19">
                <a:extLst>
                  <a:ext uri="{FF2B5EF4-FFF2-40B4-BE49-F238E27FC236}">
                    <a16:creationId xmlns:a16="http://schemas.microsoft.com/office/drawing/2014/main" id="{8CD7EA9E-DF9C-A56B-8EC1-FA5EDCFA56A9}"/>
                  </a:ext>
                </a:extLst>
              </p:cNvPr>
              <p:cNvPicPr/>
              <p:nvPr/>
            </p:nvPicPr>
            <p:blipFill>
              <a:blip r:embed="rId6"/>
              <a:stretch>
                <a:fillRect/>
              </a:stretch>
            </p:blipFill>
            <p:spPr>
              <a:xfrm>
                <a:off x="1424547" y="527307"/>
                <a:ext cx="12600" cy="12600"/>
              </a:xfrm>
              <a:prstGeom prst="rect">
                <a:avLst/>
              </a:prstGeom>
            </p:spPr>
          </p:pic>
        </mc:Fallback>
      </mc:AlternateContent>
    </p:spTree>
    <p:extLst>
      <p:ext uri="{BB962C8B-B14F-4D97-AF65-F5344CB8AC3E}">
        <p14:creationId xmlns:p14="http://schemas.microsoft.com/office/powerpoint/2010/main" val="1663354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7A1DD-FA59-C2C0-870D-E84F7AA1668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B5E8AC-4CCC-774C-2705-182D1EC9ED01}"/>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24EE3C2C-EE77-75FC-74DF-4AA530794A4C}"/>
              </a:ext>
            </a:extLst>
          </p:cNvPr>
          <p:cNvSpPr>
            <a:spLocks noGrp="1"/>
          </p:cNvSpPr>
          <p:nvPr>
            <p:ph type="body" sz="half" idx="1"/>
          </p:nvPr>
        </p:nvSpPr>
        <p:spPr>
          <a:xfrm>
            <a:off x="1981200" y="1671288"/>
            <a:ext cx="7787208" cy="4998073"/>
          </a:xfrm>
        </p:spPr>
        <p:txBody>
          <a:bodyPr>
            <a:normAutofit fontScale="92500" lnSpcReduction="20000"/>
          </a:bodyPr>
          <a:lstStyle/>
          <a:p>
            <a:pPr marL="0" indent="0">
              <a:buNone/>
            </a:pPr>
            <a:endParaRPr lang="de-DE" sz="1800" dirty="0"/>
          </a:p>
          <a:p>
            <a:pPr marL="0" indent="0">
              <a:lnSpc>
                <a:spcPct val="150000"/>
              </a:lnSpc>
              <a:buNone/>
            </a:pPr>
            <a:endParaRPr lang="de-DE" sz="1800" dirty="0"/>
          </a:p>
          <a:p>
            <a:pPr>
              <a:lnSpc>
                <a:spcPct val="150000"/>
              </a:lnSpc>
            </a:pPr>
            <a:endParaRPr lang="de-DE" sz="1800" dirty="0"/>
          </a:p>
          <a:p>
            <a:pPr>
              <a:lnSpc>
                <a:spcPct val="150000"/>
              </a:lnSpc>
            </a:pPr>
            <a:endParaRPr lang="de-DE" dirty="0"/>
          </a:p>
          <a:p>
            <a:pPr>
              <a:lnSpc>
                <a:spcPct val="150000"/>
              </a:lnSpc>
            </a:pPr>
            <a:endParaRPr lang="de-DE" sz="1800" dirty="0"/>
          </a:p>
          <a:p>
            <a:pPr>
              <a:lnSpc>
                <a:spcPct val="150000"/>
              </a:lnSpc>
            </a:pPr>
            <a:endParaRPr lang="de-DE" dirty="0"/>
          </a:p>
          <a:p>
            <a:pPr>
              <a:lnSpc>
                <a:spcPct val="150000"/>
              </a:lnSpc>
            </a:pPr>
            <a:endParaRPr lang="de-DE" sz="1800" dirty="0"/>
          </a:p>
          <a:p>
            <a:pPr>
              <a:lnSpc>
                <a:spcPct val="150000"/>
              </a:lnSpc>
              <a:buFont typeface="Arial" panose="020B0604020202020204" pitchFamily="34" charset="0"/>
              <a:buChar char="•"/>
            </a:pPr>
            <a:r>
              <a:rPr lang="de-DE" dirty="0"/>
              <a:t>Beispiel: Living in a </a:t>
            </a:r>
            <a:r>
              <a:rPr lang="de-DE" dirty="0" err="1"/>
              <a:t>favela</a:t>
            </a:r>
            <a:r>
              <a:rPr lang="de-DE" dirty="0"/>
              <a:t> / </a:t>
            </a:r>
            <a:r>
              <a:rPr lang="de-DE" dirty="0" err="1"/>
              <a:t>gated</a:t>
            </a:r>
            <a:r>
              <a:rPr lang="de-DE" dirty="0"/>
              <a:t> </a:t>
            </a:r>
            <a:r>
              <a:rPr lang="de-DE" dirty="0" err="1"/>
              <a:t>community</a:t>
            </a:r>
            <a:endParaRPr lang="de-DE" dirty="0"/>
          </a:p>
          <a:p>
            <a:pPr>
              <a:lnSpc>
                <a:spcPct val="150000"/>
              </a:lnSpc>
              <a:buFont typeface="Arial" panose="020B0604020202020204" pitchFamily="34" charset="0"/>
              <a:buChar char="•"/>
            </a:pPr>
            <a:r>
              <a:rPr lang="de-DE" dirty="0"/>
              <a:t>Profilbild / gepostete Bilder zur Besprechung von richtiger Bildersuche (Urheberrecht, Recht am eigenen Bild) verwendbar</a:t>
            </a:r>
          </a:p>
          <a:p>
            <a:pPr>
              <a:lnSpc>
                <a:spcPct val="150000"/>
              </a:lnSpc>
              <a:buFont typeface="Arial" panose="020B0604020202020204" pitchFamily="34" charset="0"/>
              <a:buChar char="•"/>
            </a:pPr>
            <a:r>
              <a:rPr lang="de-DE" dirty="0"/>
              <a:t>Kann auch bewertet werden</a:t>
            </a:r>
          </a:p>
          <a:p>
            <a:pPr marL="0" indent="0">
              <a:lnSpc>
                <a:spcPct val="150000"/>
              </a:lnSpc>
              <a:buNone/>
            </a:pPr>
            <a:endParaRPr lang="de-DE" dirty="0"/>
          </a:p>
          <a:p>
            <a:pPr>
              <a:lnSpc>
                <a:spcPct val="150000"/>
              </a:lnSpc>
            </a:pPr>
            <a:endParaRPr lang="de-DE" sz="1800" dirty="0"/>
          </a:p>
        </p:txBody>
      </p:sp>
      <p:sp>
        <p:nvSpPr>
          <p:cNvPr id="9" name="Textfeld 8">
            <a:extLst>
              <a:ext uri="{FF2B5EF4-FFF2-40B4-BE49-F238E27FC236}">
                <a16:creationId xmlns:a16="http://schemas.microsoft.com/office/drawing/2014/main" id="{9D10289F-8527-754E-DB6B-A5DDDE0CC04B}"/>
              </a:ext>
            </a:extLst>
          </p:cNvPr>
          <p:cNvSpPr txBox="1"/>
          <p:nvPr/>
        </p:nvSpPr>
        <p:spPr bwMode="auto">
          <a:xfrm>
            <a:off x="2198518" y="1404628"/>
            <a:ext cx="4572000" cy="168655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2.2  </a:t>
            </a:r>
            <a:r>
              <a:rPr lang="de-DE" sz="2000" b="1" dirty="0" err="1">
                <a:latin typeface="Arial Narrow" panose="020B0606020202030204" pitchFamily="34" charset="0"/>
              </a:rPr>
              <a:t>Zeoob</a:t>
            </a:r>
            <a:r>
              <a:rPr lang="de-DE" sz="2000" b="1" dirty="0">
                <a:latin typeface="Arial Narrow" panose="020B0606020202030204" pitchFamily="34" charset="0"/>
              </a:rPr>
              <a:t>:  Instagram Posts</a:t>
            </a:r>
          </a:p>
          <a:p>
            <a:endParaRPr lang="de-DE" sz="2000" b="1" dirty="0">
              <a:latin typeface="Arial Narrow" panose="020B0606020202030204" pitchFamily="34" charset="0"/>
            </a:endParaRPr>
          </a:p>
          <a:p>
            <a:endParaRPr lang="de-DE" sz="2000" b="1" dirty="0">
              <a:latin typeface="Arial Narrow" panose="020B0606020202030204" pitchFamily="34" charset="0"/>
            </a:endParaRPr>
          </a:p>
          <a:p>
            <a:endParaRPr lang="de-DE" sz="2000" b="1" dirty="0">
              <a:latin typeface="Arial Narrow" panose="020B0606020202030204" pitchFamily="34" charset="0"/>
            </a:endParaRPr>
          </a:p>
          <a:p>
            <a:pPr marL="342900" indent="-342900">
              <a:lnSpc>
                <a:spcPct val="150000"/>
              </a:lnSpc>
              <a:buFont typeface="Arial" panose="020B0604020202020204" pitchFamily="34" charset="0"/>
              <a:buChar char="•"/>
            </a:pPr>
            <a:endParaRPr lang="de-DE" sz="1800" dirty="0">
              <a:latin typeface="Arial Narrow" panose="020B0606020202030204" pitchFamily="34" charset="0"/>
            </a:endParaRPr>
          </a:p>
        </p:txBody>
      </p:sp>
      <p:sp>
        <p:nvSpPr>
          <p:cNvPr id="4" name="Textfeld 3">
            <a:extLst>
              <a:ext uri="{FF2B5EF4-FFF2-40B4-BE49-F238E27FC236}">
                <a16:creationId xmlns:a16="http://schemas.microsoft.com/office/drawing/2014/main" id="{56A800EB-E19D-D1D2-7AC5-879702C81D31}"/>
              </a:ext>
            </a:extLst>
          </p:cNvPr>
          <p:cNvSpPr txBox="1"/>
          <p:nvPr/>
        </p:nvSpPr>
        <p:spPr bwMode="auto">
          <a:xfrm>
            <a:off x="1190792" y="825161"/>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pic>
        <p:nvPicPr>
          <p:cNvPr id="6" name="Grafik 5" descr="Ein Bild, das Text, Screenshot, Software, Computersymbol enthält.&#10;&#10;Automatisch generierte Beschreibung">
            <a:extLst>
              <a:ext uri="{FF2B5EF4-FFF2-40B4-BE49-F238E27FC236}">
                <a16:creationId xmlns:a16="http://schemas.microsoft.com/office/drawing/2014/main" id="{85E6CD6A-43A1-6CAE-3665-CD37C077B7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0324" y="1886553"/>
            <a:ext cx="5076476" cy="2743379"/>
          </a:xfrm>
          <a:prstGeom prst="rect">
            <a:avLst/>
          </a:prstGeom>
        </p:spPr>
      </p:pic>
    </p:spTree>
    <p:extLst>
      <p:ext uri="{BB962C8B-B14F-4D97-AF65-F5344CB8AC3E}">
        <p14:creationId xmlns:p14="http://schemas.microsoft.com/office/powerpoint/2010/main" val="10269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extfeld 2"/>
          <p:cNvSpPr txBox="1"/>
          <p:nvPr/>
        </p:nvSpPr>
        <p:spPr bwMode="auto">
          <a:xfrm>
            <a:off x="2012059" y="1383842"/>
            <a:ext cx="7200800" cy="5215980"/>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1600" u="sng" dirty="0">
                <a:latin typeface="Arial Narrow" panose="020B0606020202030204" pitchFamily="34" charset="0"/>
              </a:rPr>
              <a:t> Analoge Unterrichtsideen</a:t>
            </a:r>
          </a:p>
          <a:p>
            <a:pPr>
              <a:lnSpc>
                <a:spcPct val="150000"/>
              </a:lnSpc>
              <a:defRPr sz="2400" b="1"/>
            </a:pPr>
            <a:r>
              <a:rPr lang="de-DE" sz="1600" dirty="0">
                <a:latin typeface="Arial Narrow" panose="020B0606020202030204" pitchFamily="34" charset="0"/>
              </a:rPr>
              <a:t>1.1	Planspiel zum Thema </a:t>
            </a:r>
            <a:r>
              <a:rPr lang="de-DE" sz="1600" dirty="0" err="1">
                <a:latin typeface="Arial Narrow" panose="020B0606020202030204" pitchFamily="34" charset="0"/>
              </a:rPr>
              <a:t>child</a:t>
            </a:r>
            <a:r>
              <a:rPr lang="de-DE" sz="1600" dirty="0">
                <a:latin typeface="Arial Narrow" panose="020B0606020202030204" pitchFamily="34" charset="0"/>
              </a:rPr>
              <a:t> </a:t>
            </a:r>
            <a:r>
              <a:rPr lang="de-DE" sz="1600" dirty="0" err="1">
                <a:latin typeface="Arial Narrow" panose="020B0606020202030204" pitchFamily="34" charset="0"/>
              </a:rPr>
              <a:t>labor</a:t>
            </a:r>
            <a:endParaRPr lang="de-DE" sz="1600" dirty="0">
              <a:latin typeface="Arial Narrow" panose="020B0606020202030204" pitchFamily="34" charset="0"/>
            </a:endParaRPr>
          </a:p>
          <a:p>
            <a:pPr>
              <a:lnSpc>
                <a:spcPct val="150000"/>
              </a:lnSpc>
              <a:defRPr sz="2400" b="1"/>
            </a:pPr>
            <a:r>
              <a:rPr lang="de-DE" sz="1600" dirty="0">
                <a:latin typeface="Arial Narrow" panose="020B0606020202030204" pitchFamily="34" charset="0"/>
              </a:rPr>
              <a:t>1.2	</a:t>
            </a:r>
            <a:r>
              <a:rPr lang="de-DE" sz="1600" dirty="0" err="1">
                <a:latin typeface="Arial Narrow" panose="020B0606020202030204" pitchFamily="34" charset="0"/>
              </a:rPr>
              <a:t>Contribution</a:t>
            </a:r>
            <a:r>
              <a:rPr lang="de-DE" sz="1600" dirty="0">
                <a:latin typeface="Arial Narrow" panose="020B0606020202030204" pitchFamily="34" charset="0"/>
              </a:rPr>
              <a:t> Cards</a:t>
            </a:r>
          </a:p>
          <a:p>
            <a:pPr>
              <a:lnSpc>
                <a:spcPct val="150000"/>
              </a:lnSpc>
              <a:defRPr sz="2400" b="1"/>
            </a:pPr>
            <a:r>
              <a:rPr lang="de-DE" sz="1600" dirty="0">
                <a:latin typeface="Arial Narrow" panose="020B0606020202030204" pitchFamily="34" charset="0"/>
              </a:rPr>
              <a:t>1.3	Irreversible </a:t>
            </a:r>
            <a:r>
              <a:rPr lang="de-DE" sz="1600">
                <a:latin typeface="Arial Narrow" panose="020B0606020202030204" pitchFamily="34" charset="0"/>
              </a:rPr>
              <a:t>Binomials</a:t>
            </a:r>
            <a:endParaRPr lang="de-DE" sz="1600" dirty="0">
              <a:latin typeface="Arial Narrow" panose="020B0606020202030204" pitchFamily="34" charset="0"/>
            </a:endParaRPr>
          </a:p>
          <a:p>
            <a:pPr>
              <a:lnSpc>
                <a:spcPct val="150000"/>
              </a:lnSpc>
              <a:defRPr sz="2400" b="1"/>
            </a:pPr>
            <a:r>
              <a:rPr lang="de-DE" sz="1600" dirty="0">
                <a:latin typeface="Arial Narrow" panose="020B0606020202030204" pitchFamily="34" charset="0"/>
              </a:rPr>
              <a:t>1.4     Gallery Walk</a:t>
            </a:r>
          </a:p>
          <a:p>
            <a:pPr>
              <a:lnSpc>
                <a:spcPct val="150000"/>
              </a:lnSpc>
              <a:defRPr sz="2400" b="1"/>
            </a:pPr>
            <a:r>
              <a:rPr lang="de-DE" sz="1600" dirty="0">
                <a:latin typeface="Arial Narrow" panose="020B0606020202030204" pitchFamily="34" charset="0"/>
              </a:rPr>
              <a:t>1.5	</a:t>
            </a:r>
            <a:r>
              <a:rPr lang="de-DE" sz="1600" dirty="0" err="1">
                <a:latin typeface="Arial Narrow" panose="020B0606020202030204" pitchFamily="34" charset="0"/>
              </a:rPr>
              <a:t>Lernjob</a:t>
            </a:r>
            <a:r>
              <a:rPr lang="de-DE" sz="1600" dirty="0">
                <a:latin typeface="Arial Narrow" panose="020B0606020202030204" pitchFamily="34" charset="0"/>
              </a:rPr>
              <a:t> Sao Paulo</a:t>
            </a:r>
          </a:p>
          <a:p>
            <a:pPr>
              <a:lnSpc>
                <a:spcPct val="150000"/>
              </a:lnSpc>
              <a:defRPr sz="2400" b="1"/>
            </a:pPr>
            <a:endParaRPr lang="de-DE" sz="1600" dirty="0">
              <a:latin typeface="Arial Narrow" panose="020B0606020202030204" pitchFamily="34" charset="0"/>
            </a:endParaRPr>
          </a:p>
          <a:p>
            <a:pPr marL="342900" indent="-342900">
              <a:lnSpc>
                <a:spcPct val="150000"/>
              </a:lnSpc>
              <a:buAutoNum type="arabicPeriod" startAt="2"/>
              <a:defRPr sz="2400" b="1"/>
            </a:pPr>
            <a:r>
              <a:rPr lang="de-DE" sz="1600" u="sng" dirty="0">
                <a:latin typeface="Arial Narrow" panose="020B0606020202030204" pitchFamily="34" charset="0"/>
              </a:rPr>
              <a:t>Digitale Unterrichtsideen</a:t>
            </a:r>
          </a:p>
          <a:p>
            <a:pPr>
              <a:lnSpc>
                <a:spcPct val="150000"/>
              </a:lnSpc>
              <a:defRPr sz="2400" b="1"/>
            </a:pPr>
            <a:r>
              <a:rPr lang="de-DE" sz="1600" dirty="0">
                <a:latin typeface="Arial Narrow" panose="020B0606020202030204" pitchFamily="34" charset="0"/>
              </a:rPr>
              <a:t>2.1   Fakewhats.com</a:t>
            </a:r>
          </a:p>
          <a:p>
            <a:pPr>
              <a:lnSpc>
                <a:spcPct val="150000"/>
              </a:lnSpc>
              <a:defRPr sz="2400" b="1"/>
            </a:pPr>
            <a:r>
              <a:rPr lang="de-DE" sz="1600" dirty="0">
                <a:latin typeface="Arial Narrow" panose="020B0606020202030204" pitchFamily="34" charset="0"/>
              </a:rPr>
              <a:t>2.2   Zeoob.com</a:t>
            </a:r>
          </a:p>
          <a:p>
            <a:pPr>
              <a:lnSpc>
                <a:spcPct val="150000"/>
              </a:lnSpc>
              <a:defRPr sz="2400" b="1"/>
            </a:pPr>
            <a:r>
              <a:rPr lang="de-DE" sz="1600" dirty="0">
                <a:latin typeface="Arial Narrow" panose="020B0606020202030204" pitchFamily="34" charset="0"/>
              </a:rPr>
              <a:t>2.3   Methode Dictogloss</a:t>
            </a:r>
          </a:p>
          <a:p>
            <a:pPr>
              <a:lnSpc>
                <a:spcPct val="150000"/>
              </a:lnSpc>
              <a:defRPr sz="2400" b="1"/>
            </a:pPr>
            <a:endParaRPr lang="de-DE" sz="1600" dirty="0">
              <a:latin typeface="Arial Narrow" panose="020B0606020202030204" pitchFamily="34" charset="0"/>
            </a:endParaRPr>
          </a:p>
          <a:p>
            <a:pPr>
              <a:lnSpc>
                <a:spcPct val="150000"/>
              </a:lnSpc>
              <a:defRPr sz="2400" b="1"/>
            </a:pPr>
            <a:r>
              <a:rPr lang="de-DE" sz="1600" u="sng" dirty="0">
                <a:latin typeface="Arial Narrow" panose="020B0606020202030204" pitchFamily="34" charset="0"/>
              </a:rPr>
              <a:t>3. Fragen, Wünsche, Anregungen</a:t>
            </a:r>
            <a:br>
              <a:rPr lang="de-DE" sz="1600" dirty="0">
                <a:latin typeface="Arial Narrow" panose="020B0606020202030204" pitchFamily="34" charset="0"/>
              </a:rPr>
            </a:br>
            <a:endParaRPr sz="1600" dirty="0">
              <a:latin typeface="Arial Narrow" panose="020B0606020202030204" pitchFamily="34" charset="0"/>
            </a:endParaRPr>
          </a:p>
        </p:txBody>
      </p:sp>
      <p:sp>
        <p:nvSpPr>
          <p:cNvPr id="8" name="Textfeld 7"/>
          <p:cNvSpPr txBox="1"/>
          <p:nvPr/>
        </p:nvSpPr>
        <p:spPr bwMode="auto">
          <a:xfrm>
            <a:off x="960311" y="726645"/>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spTree>
    <p:extLst>
      <p:ext uri="{BB962C8B-B14F-4D97-AF65-F5344CB8AC3E}">
        <p14:creationId xmlns:p14="http://schemas.microsoft.com/office/powerpoint/2010/main" val="39337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5AA19-A077-3C09-32C0-6F81776D7E5A}"/>
              </a:ext>
            </a:extLst>
          </p:cNvPr>
          <p:cNvSpPr>
            <a:spLocks noGrp="1"/>
          </p:cNvSpPr>
          <p:nvPr>
            <p:ph type="title"/>
          </p:nvPr>
        </p:nvSpPr>
        <p:spPr>
          <a:xfrm>
            <a:off x="912283" y="1230314"/>
            <a:ext cx="10670117" cy="488420"/>
          </a:xfrm>
        </p:spPr>
        <p:txBody>
          <a:bodyPr>
            <a:normAutofit fontScale="90000"/>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6EAB68AB-0789-FF40-F906-03231917C8DC}"/>
              </a:ext>
            </a:extLst>
          </p:cNvPr>
          <p:cNvSpPr>
            <a:spLocks noGrp="1"/>
          </p:cNvSpPr>
          <p:nvPr>
            <p:ph type="body" sz="half" idx="1"/>
          </p:nvPr>
        </p:nvSpPr>
        <p:spPr>
          <a:xfrm>
            <a:off x="2178264" y="1916832"/>
            <a:ext cx="7590144" cy="4464859"/>
          </a:xfrm>
        </p:spPr>
        <p:txBody>
          <a:bodyPr>
            <a:normAutofit/>
          </a:bodyPr>
          <a:lstStyle/>
          <a:p>
            <a:pPr>
              <a:lnSpc>
                <a:spcPct val="170000"/>
              </a:lnSpc>
            </a:pPr>
            <a:endParaRPr lang="de-DE" sz="2000" dirty="0">
              <a:latin typeface="Arial Narrow" panose="020B0606020202030204" pitchFamily="34" charset="0"/>
              <a:cs typeface="Arial" panose="020B0604020202020204" pitchFamily="34" charset="0"/>
            </a:endParaRPr>
          </a:p>
          <a:p>
            <a:endParaRPr lang="de-DE" sz="1800" dirty="0"/>
          </a:p>
        </p:txBody>
      </p:sp>
      <p:sp>
        <p:nvSpPr>
          <p:cNvPr id="9" name="Textfeld 8">
            <a:extLst>
              <a:ext uri="{FF2B5EF4-FFF2-40B4-BE49-F238E27FC236}">
                <a16:creationId xmlns:a16="http://schemas.microsoft.com/office/drawing/2014/main" id="{29130E45-B62E-4224-A522-02FEE72DC1E8}"/>
              </a:ext>
            </a:extLst>
          </p:cNvPr>
          <p:cNvSpPr txBox="1"/>
          <p:nvPr/>
        </p:nvSpPr>
        <p:spPr bwMode="auto">
          <a:xfrm>
            <a:off x="2198518" y="1404628"/>
            <a:ext cx="6345754"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2.3 Methode Dictogloss</a:t>
            </a:r>
            <a:endParaRPr lang="de-DE" sz="2000" b="1" dirty="0"/>
          </a:p>
        </p:txBody>
      </p:sp>
      <p:sp>
        <p:nvSpPr>
          <p:cNvPr id="4" name="Textfeld 3">
            <a:extLst>
              <a:ext uri="{FF2B5EF4-FFF2-40B4-BE49-F238E27FC236}">
                <a16:creationId xmlns:a16="http://schemas.microsoft.com/office/drawing/2014/main" id="{E5D014C5-0BCA-171A-816F-15174AB3F0AF}"/>
              </a:ext>
            </a:extLst>
          </p:cNvPr>
          <p:cNvSpPr txBox="1"/>
          <p:nvPr/>
        </p:nvSpPr>
        <p:spPr bwMode="auto">
          <a:xfrm>
            <a:off x="1156926" y="809034"/>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pic>
        <p:nvPicPr>
          <p:cNvPr id="7" name="Grafik 6">
            <a:extLst>
              <a:ext uri="{FF2B5EF4-FFF2-40B4-BE49-F238E27FC236}">
                <a16:creationId xmlns:a16="http://schemas.microsoft.com/office/drawing/2014/main" id="{A8B85B19-EFF1-329E-89A9-7258FA1F763E}"/>
              </a:ext>
            </a:extLst>
          </p:cNvPr>
          <p:cNvPicPr>
            <a:picLocks noChangeAspect="1"/>
          </p:cNvPicPr>
          <p:nvPr/>
        </p:nvPicPr>
        <p:blipFill>
          <a:blip r:embed="rId2"/>
          <a:stretch>
            <a:fillRect/>
          </a:stretch>
        </p:blipFill>
        <p:spPr>
          <a:xfrm>
            <a:off x="1809407" y="1893048"/>
            <a:ext cx="8327858" cy="3950550"/>
          </a:xfrm>
          <a:prstGeom prst="rect">
            <a:avLst/>
          </a:prstGeom>
        </p:spPr>
      </p:pic>
    </p:spTree>
    <p:extLst>
      <p:ext uri="{BB962C8B-B14F-4D97-AF65-F5344CB8AC3E}">
        <p14:creationId xmlns:p14="http://schemas.microsoft.com/office/powerpoint/2010/main" val="3221557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B5D55-1176-1566-E177-86D6F6F9FB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2BB238-3D6D-6042-8AB5-F5B49666FD6C}"/>
              </a:ext>
            </a:extLst>
          </p:cNvPr>
          <p:cNvSpPr>
            <a:spLocks noGrp="1"/>
          </p:cNvSpPr>
          <p:nvPr>
            <p:ph type="title"/>
          </p:nvPr>
        </p:nvSpPr>
        <p:spPr>
          <a:xfrm>
            <a:off x="912283" y="1230314"/>
            <a:ext cx="10670117" cy="488420"/>
          </a:xfrm>
        </p:spPr>
        <p:txBody>
          <a:bodyPr>
            <a:normAutofit fontScale="90000"/>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53EA5396-B123-E000-A46C-FAAA1ABD3A44}"/>
              </a:ext>
            </a:extLst>
          </p:cNvPr>
          <p:cNvSpPr>
            <a:spLocks noGrp="1"/>
          </p:cNvSpPr>
          <p:nvPr>
            <p:ph type="body" sz="half" idx="1"/>
          </p:nvPr>
        </p:nvSpPr>
        <p:spPr>
          <a:xfrm>
            <a:off x="2178264" y="1916832"/>
            <a:ext cx="7590144" cy="4464859"/>
          </a:xfrm>
        </p:spPr>
        <p:txBody>
          <a:bodyPr>
            <a:normAutofit/>
          </a:bodyPr>
          <a:lstStyle/>
          <a:p>
            <a:pPr marL="0" indent="0">
              <a:lnSpc>
                <a:spcPct val="170000"/>
              </a:lnSpc>
              <a:buNone/>
            </a:pPr>
            <a:r>
              <a:rPr lang="de-DE" sz="2000" dirty="0">
                <a:latin typeface="Arial Narrow" panose="020B0606020202030204" pitchFamily="34" charset="0"/>
                <a:cs typeface="Arial" panose="020B0604020202020204" pitchFamily="34" charset="0"/>
              </a:rPr>
              <a:t>Einsatzmöglichkeiten im bilingualen Unterricht: </a:t>
            </a:r>
          </a:p>
          <a:p>
            <a:pPr>
              <a:lnSpc>
                <a:spcPct val="170000"/>
              </a:lnSpc>
              <a:buFont typeface="Wingdings" panose="05000000000000000000" pitchFamily="2" charset="2"/>
              <a:buChar char="à"/>
            </a:pPr>
            <a:r>
              <a:rPr lang="de-DE" sz="2000" dirty="0" err="1">
                <a:latin typeface="Arial Narrow" panose="020B0606020202030204" pitchFamily="34" charset="0"/>
                <a:cs typeface="Arial" panose="020B0604020202020204" pitchFamily="34" charset="0"/>
                <a:sym typeface="Wingdings" panose="05000000000000000000" pitchFamily="2" charset="2"/>
              </a:rPr>
              <a:t>Banana</a:t>
            </a:r>
            <a:r>
              <a:rPr lang="de-DE" sz="2000" dirty="0">
                <a:latin typeface="Arial Narrow" panose="020B0606020202030204" pitchFamily="34" charset="0"/>
                <a:cs typeface="Arial" panose="020B0604020202020204" pitchFamily="34" charset="0"/>
                <a:sym typeface="Wingdings" panose="05000000000000000000" pitchFamily="2" charset="2"/>
              </a:rPr>
              <a:t> – a cash </a:t>
            </a:r>
            <a:r>
              <a:rPr lang="de-DE" sz="2000" dirty="0" err="1">
                <a:latin typeface="Arial Narrow" panose="020B0606020202030204" pitchFamily="34" charset="0"/>
                <a:cs typeface="Arial" panose="020B0604020202020204" pitchFamily="34" charset="0"/>
                <a:sym typeface="Wingdings" panose="05000000000000000000" pitchFamily="2" charset="2"/>
              </a:rPr>
              <a:t>crop</a:t>
            </a:r>
            <a:r>
              <a:rPr lang="de-DE" sz="2000" dirty="0">
                <a:latin typeface="Arial Narrow" panose="020B0606020202030204" pitchFamily="34" charset="0"/>
                <a:cs typeface="Arial" panose="020B0604020202020204" pitchFamily="34" charset="0"/>
                <a:sym typeface="Wingdings" panose="05000000000000000000" pitchFamily="2" charset="2"/>
              </a:rPr>
              <a:t> </a:t>
            </a:r>
            <a:r>
              <a:rPr lang="de-DE" sz="2000" dirty="0" err="1">
                <a:latin typeface="Arial Narrow" panose="020B0606020202030204" pitchFamily="34" charset="0"/>
                <a:cs typeface="Arial" panose="020B0604020202020204" pitchFamily="34" charset="0"/>
                <a:sym typeface="Wingdings" panose="05000000000000000000" pitchFamily="2" charset="2"/>
              </a:rPr>
              <a:t>from</a:t>
            </a:r>
            <a:r>
              <a:rPr lang="de-DE" sz="2000" dirty="0">
                <a:latin typeface="Arial Narrow" panose="020B0606020202030204" pitchFamily="34" charset="0"/>
                <a:cs typeface="Arial" panose="020B0604020202020204" pitchFamily="34" charset="0"/>
                <a:sym typeface="Wingdings" panose="05000000000000000000" pitchFamily="2" charset="2"/>
              </a:rPr>
              <a:t> Costa Rica</a:t>
            </a:r>
          </a:p>
          <a:p>
            <a:pPr>
              <a:lnSpc>
                <a:spcPct val="170000"/>
              </a:lnSpc>
              <a:buFont typeface="Wingdings" panose="05000000000000000000" pitchFamily="2" charset="2"/>
              <a:buChar char="à"/>
            </a:pPr>
            <a:r>
              <a:rPr lang="de-DE" sz="2000" dirty="0">
                <a:latin typeface="Arial Narrow" panose="020B0606020202030204" pitchFamily="34" charset="0"/>
                <a:cs typeface="Arial" panose="020B0604020202020204" pitchFamily="34" charset="0"/>
                <a:sym typeface="Wingdings" panose="05000000000000000000" pitchFamily="2" charset="2"/>
              </a:rPr>
              <a:t>Globalization – </a:t>
            </a:r>
            <a:r>
              <a:rPr lang="de-DE" sz="2000" dirty="0" err="1">
                <a:latin typeface="Arial Narrow" panose="020B0606020202030204" pitchFamily="34" charset="0"/>
                <a:cs typeface="Arial" panose="020B0604020202020204" pitchFamily="34" charset="0"/>
                <a:sym typeface="Wingdings" panose="05000000000000000000" pitchFamily="2" charset="2"/>
              </a:rPr>
              <a:t>what</a:t>
            </a:r>
            <a:r>
              <a:rPr lang="de-DE" sz="2000" dirty="0">
                <a:latin typeface="Arial Narrow" panose="020B0606020202030204" pitchFamily="34" charset="0"/>
                <a:cs typeface="Arial" panose="020B0604020202020204" pitchFamily="34" charset="0"/>
                <a:sym typeface="Wingdings" panose="05000000000000000000" pitchFamily="2" charset="2"/>
              </a:rPr>
              <a:t> </a:t>
            </a:r>
            <a:r>
              <a:rPr lang="de-DE" sz="2000" dirty="0" err="1">
                <a:latin typeface="Arial Narrow" panose="020B0606020202030204" pitchFamily="34" charset="0"/>
                <a:cs typeface="Arial" panose="020B0604020202020204" pitchFamily="34" charset="0"/>
                <a:sym typeface="Wingdings" panose="05000000000000000000" pitchFamily="2" charset="2"/>
              </a:rPr>
              <a:t>does</a:t>
            </a:r>
            <a:r>
              <a:rPr lang="de-DE" sz="2000" dirty="0">
                <a:latin typeface="Arial Narrow" panose="020B0606020202030204" pitchFamily="34" charset="0"/>
                <a:cs typeface="Arial" panose="020B0604020202020204" pitchFamily="34" charset="0"/>
                <a:sym typeface="Wingdings" panose="05000000000000000000" pitchFamily="2" charset="2"/>
              </a:rPr>
              <a:t> </a:t>
            </a:r>
            <a:r>
              <a:rPr lang="de-DE" sz="2000" dirty="0" err="1">
                <a:latin typeface="Arial Narrow" panose="020B0606020202030204" pitchFamily="34" charset="0"/>
                <a:cs typeface="Arial" panose="020B0604020202020204" pitchFamily="34" charset="0"/>
                <a:sym typeface="Wingdings" panose="05000000000000000000" pitchFamily="2" charset="2"/>
              </a:rPr>
              <a:t>this</a:t>
            </a:r>
            <a:r>
              <a:rPr lang="de-DE" sz="2000" dirty="0">
                <a:latin typeface="Arial Narrow" panose="020B0606020202030204" pitchFamily="34" charset="0"/>
                <a:cs typeface="Arial" panose="020B0604020202020204" pitchFamily="34" charset="0"/>
                <a:sym typeface="Wingdings" panose="05000000000000000000" pitchFamily="2" charset="2"/>
              </a:rPr>
              <a:t> </a:t>
            </a:r>
            <a:r>
              <a:rPr lang="de-DE" sz="2000" dirty="0" err="1">
                <a:latin typeface="Arial Narrow" panose="020B0606020202030204" pitchFamily="34" charset="0"/>
                <a:cs typeface="Arial" panose="020B0604020202020204" pitchFamily="34" charset="0"/>
                <a:sym typeface="Wingdings" panose="05000000000000000000" pitchFamily="2" charset="2"/>
              </a:rPr>
              <a:t>term</a:t>
            </a:r>
            <a:r>
              <a:rPr lang="de-DE" sz="2000" dirty="0">
                <a:latin typeface="Arial Narrow" panose="020B0606020202030204" pitchFamily="34" charset="0"/>
                <a:cs typeface="Arial" panose="020B0604020202020204" pitchFamily="34" charset="0"/>
                <a:sym typeface="Wingdings" panose="05000000000000000000" pitchFamily="2" charset="2"/>
              </a:rPr>
              <a:t> </a:t>
            </a:r>
            <a:r>
              <a:rPr lang="de-DE" sz="2000" dirty="0" err="1">
                <a:latin typeface="Arial Narrow" panose="020B0606020202030204" pitchFamily="34" charset="0"/>
                <a:cs typeface="Arial" panose="020B0604020202020204" pitchFamily="34" charset="0"/>
                <a:sym typeface="Wingdings" panose="05000000000000000000" pitchFamily="2" charset="2"/>
              </a:rPr>
              <a:t>mean</a:t>
            </a:r>
            <a:r>
              <a:rPr lang="de-DE" sz="2000" dirty="0">
                <a:latin typeface="Arial Narrow" panose="020B0606020202030204" pitchFamily="34" charset="0"/>
                <a:cs typeface="Arial" panose="020B0604020202020204" pitchFamily="34" charset="0"/>
                <a:sym typeface="Wingdings" panose="05000000000000000000" pitchFamily="2" charset="2"/>
              </a:rPr>
              <a:t>?</a:t>
            </a:r>
          </a:p>
          <a:p>
            <a:pPr>
              <a:lnSpc>
                <a:spcPct val="170000"/>
              </a:lnSpc>
              <a:buFont typeface="Wingdings" panose="05000000000000000000" pitchFamily="2" charset="2"/>
              <a:buChar char="à"/>
            </a:pPr>
            <a:r>
              <a:rPr lang="de-DE" sz="2000" dirty="0">
                <a:latin typeface="Arial Narrow" panose="020B0606020202030204" pitchFamily="34" charset="0"/>
                <a:cs typeface="Arial" panose="020B0604020202020204" pitchFamily="34" charset="0"/>
                <a:sym typeface="Wingdings" panose="05000000000000000000" pitchFamily="2" charset="2"/>
              </a:rPr>
              <a:t>Plate </a:t>
            </a:r>
            <a:r>
              <a:rPr lang="de-DE" sz="2000" dirty="0" err="1">
                <a:latin typeface="Arial Narrow" panose="020B0606020202030204" pitchFamily="34" charset="0"/>
                <a:cs typeface="Arial" panose="020B0604020202020204" pitchFamily="34" charset="0"/>
                <a:sym typeface="Wingdings" panose="05000000000000000000" pitchFamily="2" charset="2"/>
              </a:rPr>
              <a:t>tectonics</a:t>
            </a:r>
            <a:r>
              <a:rPr lang="de-DE" sz="2000" dirty="0">
                <a:latin typeface="Arial Narrow" panose="020B0606020202030204" pitchFamily="34" charset="0"/>
                <a:cs typeface="Arial" panose="020B0604020202020204" pitchFamily="34" charset="0"/>
                <a:sym typeface="Wingdings" panose="05000000000000000000" pitchFamily="2" charset="2"/>
              </a:rPr>
              <a:t> </a:t>
            </a:r>
            <a:endParaRPr lang="de-DE" sz="2000" dirty="0">
              <a:latin typeface="Arial Narrow" panose="020B0606020202030204" pitchFamily="34" charset="0"/>
              <a:cs typeface="Arial" panose="020B0604020202020204" pitchFamily="34" charset="0"/>
            </a:endParaRPr>
          </a:p>
          <a:p>
            <a:endParaRPr lang="de-DE" sz="1800" dirty="0"/>
          </a:p>
        </p:txBody>
      </p:sp>
      <p:sp>
        <p:nvSpPr>
          <p:cNvPr id="9" name="Textfeld 8">
            <a:extLst>
              <a:ext uri="{FF2B5EF4-FFF2-40B4-BE49-F238E27FC236}">
                <a16:creationId xmlns:a16="http://schemas.microsoft.com/office/drawing/2014/main" id="{FC67EF6B-CA7D-DCDA-BCA6-891E508A3EE5}"/>
              </a:ext>
            </a:extLst>
          </p:cNvPr>
          <p:cNvSpPr txBox="1"/>
          <p:nvPr/>
        </p:nvSpPr>
        <p:spPr bwMode="auto">
          <a:xfrm>
            <a:off x="2198518" y="1404628"/>
            <a:ext cx="6345754"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2.3 Methode Dictogloss</a:t>
            </a:r>
            <a:endParaRPr lang="de-DE" sz="2000" b="1" dirty="0"/>
          </a:p>
        </p:txBody>
      </p:sp>
      <p:sp>
        <p:nvSpPr>
          <p:cNvPr id="4" name="Textfeld 3">
            <a:extLst>
              <a:ext uri="{FF2B5EF4-FFF2-40B4-BE49-F238E27FC236}">
                <a16:creationId xmlns:a16="http://schemas.microsoft.com/office/drawing/2014/main" id="{E6BA0F6C-5D8B-6C61-ED28-592C202F1CB8}"/>
              </a:ext>
            </a:extLst>
          </p:cNvPr>
          <p:cNvSpPr txBox="1"/>
          <p:nvPr/>
        </p:nvSpPr>
        <p:spPr bwMode="auto">
          <a:xfrm>
            <a:off x="1156926" y="809034"/>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spTree>
    <p:extLst>
      <p:ext uri="{BB962C8B-B14F-4D97-AF65-F5344CB8AC3E}">
        <p14:creationId xmlns:p14="http://schemas.microsoft.com/office/powerpoint/2010/main" val="111242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5AA19-A077-3C09-32C0-6F81776D7E5A}"/>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6EAB68AB-0789-FF40-F906-03231917C8DC}"/>
              </a:ext>
            </a:extLst>
          </p:cNvPr>
          <p:cNvSpPr>
            <a:spLocks noGrp="1"/>
          </p:cNvSpPr>
          <p:nvPr>
            <p:ph type="body" sz="half" idx="1"/>
          </p:nvPr>
        </p:nvSpPr>
        <p:spPr>
          <a:xfrm>
            <a:off x="2178264" y="1916832"/>
            <a:ext cx="7590144" cy="4464859"/>
          </a:xfrm>
        </p:spPr>
        <p:txBody>
          <a:bodyPr>
            <a:normAutofit/>
          </a:bodyPr>
          <a:lstStyle/>
          <a:p>
            <a:pPr>
              <a:lnSpc>
                <a:spcPct val="170000"/>
              </a:lnSpc>
            </a:pPr>
            <a:endParaRPr lang="de-DE" sz="2000" dirty="0">
              <a:latin typeface="Arial Narrow" panose="020B0606020202030204" pitchFamily="34" charset="0"/>
              <a:cs typeface="Arial" panose="020B0604020202020204" pitchFamily="34" charset="0"/>
            </a:endParaRPr>
          </a:p>
          <a:p>
            <a:endParaRPr lang="de-DE" sz="1800" dirty="0"/>
          </a:p>
        </p:txBody>
      </p:sp>
      <p:sp>
        <p:nvSpPr>
          <p:cNvPr id="9" name="Textfeld 8">
            <a:extLst>
              <a:ext uri="{FF2B5EF4-FFF2-40B4-BE49-F238E27FC236}">
                <a16:creationId xmlns:a16="http://schemas.microsoft.com/office/drawing/2014/main" id="{29130E45-B62E-4224-A522-02FEE72DC1E8}"/>
              </a:ext>
            </a:extLst>
          </p:cNvPr>
          <p:cNvSpPr txBox="1"/>
          <p:nvPr/>
        </p:nvSpPr>
        <p:spPr bwMode="auto">
          <a:xfrm>
            <a:off x="1987020" y="1440703"/>
            <a:ext cx="6345754" cy="421544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2.3 Methode </a:t>
            </a:r>
            <a:r>
              <a:rPr lang="de-DE" sz="2000" b="1" dirty="0" err="1">
                <a:latin typeface="Arial Narrow" panose="020B0606020202030204" pitchFamily="34" charset="0"/>
              </a:rPr>
              <a:t>Dictogloss</a:t>
            </a:r>
            <a:endParaRPr lang="de-DE" sz="2000" b="1" dirty="0">
              <a:latin typeface="Arial Narrow" panose="020B0606020202030204" pitchFamily="34" charset="0"/>
            </a:endParaRPr>
          </a:p>
          <a:p>
            <a:endParaRPr lang="de-DE" sz="2000" b="1" dirty="0">
              <a:latin typeface="Arial Narrow" panose="020B0606020202030204" pitchFamily="34" charset="0"/>
            </a:endParaRPr>
          </a:p>
          <a:p>
            <a:pPr>
              <a:lnSpc>
                <a:spcPct val="115000"/>
              </a:lnSpc>
              <a:spcAft>
                <a:spcPts val="800"/>
              </a:spcAft>
            </a:pPr>
            <a:r>
              <a:rPr lang="en-GB" sz="1400" kern="100" dirty="0">
                <a:ea typeface="Aptos" panose="020B0004020202020204" pitchFamily="34" charset="0"/>
                <a:cs typeface="Times New Roman" panose="02020603050405020304" pitchFamily="18" charset="0"/>
              </a:rPr>
              <a:t>CHINA – an economic superpower</a:t>
            </a:r>
            <a:endParaRPr lang="de-DE" sz="1400" kern="100" dirty="0">
              <a:ea typeface="Aptos" panose="020B0004020202020204" pitchFamily="34" charset="0"/>
              <a:cs typeface="Times New Roman" panose="02020603050405020304" pitchFamily="18" charset="0"/>
            </a:endParaRPr>
          </a:p>
          <a:p>
            <a:pPr>
              <a:lnSpc>
                <a:spcPct val="115000"/>
              </a:lnSpc>
              <a:spcAft>
                <a:spcPts val="800"/>
              </a:spcAft>
            </a:pPr>
            <a:r>
              <a:rPr lang="en-GB" sz="1400" kern="100" dirty="0">
                <a:ea typeface="Aptos" panose="020B0004020202020204" pitchFamily="34" charset="0"/>
                <a:cs typeface="Times New Roman" panose="02020603050405020304" pitchFamily="18" charset="0"/>
              </a:rPr>
              <a:t>China is the world’s largest exporter, because it produces goods like toys, computers, electric cars (such as BYD), and mobile phones. Until 1978, it had a planned economy where the government controlled production, prices and jobs. Back then it was one of the poorest nations.</a:t>
            </a:r>
            <a:endParaRPr lang="de-DE" sz="1400" kern="100" dirty="0">
              <a:ea typeface="Aptos" panose="020B0004020202020204" pitchFamily="34" charset="0"/>
              <a:cs typeface="Times New Roman" panose="02020603050405020304" pitchFamily="18" charset="0"/>
            </a:endParaRPr>
          </a:p>
          <a:p>
            <a:pPr>
              <a:lnSpc>
                <a:spcPct val="115000"/>
              </a:lnSpc>
              <a:spcAft>
                <a:spcPts val="800"/>
              </a:spcAft>
            </a:pPr>
            <a:r>
              <a:rPr lang="en-GB" sz="1400" kern="100" dirty="0">
                <a:ea typeface="Aptos" panose="020B0004020202020204" pitchFamily="34" charset="0"/>
                <a:cs typeface="Times New Roman" panose="02020603050405020304" pitchFamily="18" charset="0"/>
              </a:rPr>
              <a:t>In the 1980s, China changed to a market economy, introducing new technologies and production methods. The biggest boost was that foreign companies were allowed to invest and produce their goods in China. Attracted by low wages, cheap land, a large consumer market, and low taxes a lot of international companies started their production here. These companies brought advanced technology and management expertise.</a:t>
            </a:r>
            <a:endParaRPr lang="de-DE" sz="1400" kern="100" dirty="0">
              <a:ea typeface="Aptos" panose="020B0004020202020204" pitchFamily="34" charset="0"/>
              <a:cs typeface="Times New Roman" panose="02020603050405020304" pitchFamily="18" charset="0"/>
            </a:endParaRPr>
          </a:p>
          <a:p>
            <a:pPr>
              <a:lnSpc>
                <a:spcPct val="115000"/>
              </a:lnSpc>
              <a:spcAft>
                <a:spcPts val="800"/>
              </a:spcAft>
            </a:pPr>
            <a:r>
              <a:rPr lang="en-GB" sz="1400" kern="100" dirty="0">
                <a:ea typeface="Aptos" panose="020B0004020202020204" pitchFamily="34" charset="0"/>
                <a:cs typeface="Times New Roman" panose="02020603050405020304" pitchFamily="18" charset="0"/>
              </a:rPr>
              <a:t>China’s economic boom has transformed urban areas. You can find improved living standards, modern skyscrapers, and shopping </a:t>
            </a:r>
            <a:r>
              <a:rPr lang="en-GB" sz="1400" kern="100" dirty="0" err="1">
                <a:ea typeface="Aptos" panose="020B0004020202020204" pitchFamily="34" charset="0"/>
                <a:cs typeface="Times New Roman" panose="02020603050405020304" pitchFamily="18" charset="0"/>
              </a:rPr>
              <a:t>centers</a:t>
            </a:r>
            <a:r>
              <a:rPr lang="en-GB" sz="1400" kern="100" dirty="0">
                <a:ea typeface="Aptos" panose="020B0004020202020204" pitchFamily="34" charset="0"/>
                <a:cs typeface="Times New Roman" panose="02020603050405020304" pitchFamily="18" charset="0"/>
              </a:rPr>
              <a:t> in the cities.</a:t>
            </a:r>
          </a:p>
        </p:txBody>
      </p:sp>
      <p:sp>
        <p:nvSpPr>
          <p:cNvPr id="4" name="Textfeld 3">
            <a:extLst>
              <a:ext uri="{FF2B5EF4-FFF2-40B4-BE49-F238E27FC236}">
                <a16:creationId xmlns:a16="http://schemas.microsoft.com/office/drawing/2014/main" id="{E5D014C5-0BCA-171A-816F-15174AB3F0AF}"/>
              </a:ext>
            </a:extLst>
          </p:cNvPr>
          <p:cNvSpPr txBox="1"/>
          <p:nvPr/>
        </p:nvSpPr>
        <p:spPr bwMode="auto">
          <a:xfrm>
            <a:off x="1182326" y="809034"/>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pic>
        <p:nvPicPr>
          <p:cNvPr id="6" name="ElevenLabs_2025-01-20T16_34_22_Rachel_pre_s50_sb75_se0_b_m2">
            <a:hlinkClick r:id="" action="ppaction://media"/>
            <a:extLst>
              <a:ext uri="{FF2B5EF4-FFF2-40B4-BE49-F238E27FC236}">
                <a16:creationId xmlns:a16="http://schemas.microsoft.com/office/drawing/2014/main" id="{6106A7A7-E820-DB48-CC1B-EF5BD78F46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55747" y="5601290"/>
            <a:ext cx="487363" cy="487363"/>
          </a:xfrm>
          <a:prstGeom prst="rect">
            <a:avLst/>
          </a:prstGeom>
        </p:spPr>
      </p:pic>
    </p:spTree>
    <p:extLst>
      <p:ext uri="{BB962C8B-B14F-4D97-AF65-F5344CB8AC3E}">
        <p14:creationId xmlns:p14="http://schemas.microsoft.com/office/powerpoint/2010/main" val="357031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hteck 2"/>
          <p:cNvSpPr/>
          <p:nvPr/>
        </p:nvSpPr>
        <p:spPr bwMode="auto">
          <a:xfrm>
            <a:off x="2279373" y="1878901"/>
            <a:ext cx="6912768" cy="3494316"/>
          </a:xfrm>
          <a:prstGeom prst="rect">
            <a:avLst/>
          </a:prstGeom>
          <a:solidFill>
            <a:schemeClr val="accent3">
              <a:lumOff val="44000"/>
            </a:schemeClr>
          </a:solidFill>
          <a:ln w="25400" cap="flat">
            <a:solidFill>
              <a:schemeClr val="accent1"/>
            </a:solidFill>
            <a:prstDash val="solid"/>
            <a:round/>
          </a:ln>
        </p:spPr>
        <p:style>
          <a:lnRef idx="0">
            <a:srgbClr val="000000"/>
          </a:lnRef>
          <a:fillRef idx="0">
            <a:srgbClr val="000000"/>
          </a:fillRef>
          <a:effectRef idx="0">
            <a:srgbClr val="000000"/>
          </a:effectRef>
          <a:fontRef idx="none"/>
        </p:style>
        <p:txBody>
          <a:bodyPr rtlCol="0" anchor="ctr"/>
          <a:lstStyle/>
          <a:p>
            <a:pPr algn="ctr">
              <a:defRPr/>
            </a:pPr>
            <a:r>
              <a:rPr lang="de-DE" sz="3600" b="1">
                <a:solidFill>
                  <a:srgbClr val="1A7950"/>
                </a:solidFill>
              </a:rPr>
              <a:t>Fragen, Wünsche, Anregungen?</a:t>
            </a:r>
            <a:endParaRPr>
              <a:solidFill>
                <a:srgbClr val="1A7950"/>
              </a:solidFill>
            </a:endParaRPr>
          </a:p>
          <a:p>
            <a:pPr algn="ctr">
              <a:defRPr/>
            </a:pPr>
            <a:endParaRPr lang="de-DE" sz="3600" b="1"/>
          </a:p>
          <a:p>
            <a:pPr algn="ctr">
              <a:defRPr/>
            </a:pPr>
            <a:endParaRPr lang="de-DE" sz="3600" b="1"/>
          </a:p>
        </p:txBody>
      </p:sp>
      <p:pic>
        <p:nvPicPr>
          <p:cNvPr id="7170" name="Picture 2" descr="C:\Users\di36pir\Filr\Meine Dateien\AK_BILI\08_PORTAL_NEU NEU\00_bildchen\bili-guru\01_IMG_6870_weiß_cut.jpg"/>
          <p:cNvPicPr>
            <a:picLocks noChangeAspect="1" noChangeArrowheads="1"/>
          </p:cNvPicPr>
          <p:nvPr/>
        </p:nvPicPr>
        <p:blipFill>
          <a:blip r:embed="rId3"/>
          <a:stretch/>
        </p:blipFill>
        <p:spPr bwMode="auto">
          <a:xfrm>
            <a:off x="4123793" y="3645025"/>
            <a:ext cx="3327320" cy="1495131"/>
          </a:xfrm>
          <a:prstGeom prst="rect">
            <a:avLst/>
          </a:prstGeom>
          <a:noFill/>
        </p:spPr>
      </p:pic>
      <p:sp>
        <p:nvSpPr>
          <p:cNvPr id="2" name="Foliennummernplatzhalter 1"/>
          <p:cNvSpPr>
            <a:spLocks noGrp="1"/>
          </p:cNvSpPr>
          <p:nvPr>
            <p:ph type="sldNum" sz="quarter" idx="2"/>
          </p:nvPr>
        </p:nvSpPr>
        <p:spPr bwMode="auto">
          <a:xfrm>
            <a:off x="8332778" y="6553200"/>
            <a:ext cx="330210" cy="307340"/>
          </a:xfrm>
          <a:prstGeom prst="rect">
            <a:avLst/>
          </a:prstGeom>
          <a:ln w="12700">
            <a:miter lim="400000"/>
          </a:ln>
        </p:spPr>
        <p:txBody>
          <a:bodyPr wrap="none" lIns="45719" rIns="45719">
            <a:spAutoFit/>
          </a:bodyP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r" defTabSz="914400">
              <a:lnSpc>
                <a:spcPct val="100000"/>
              </a:lnSpc>
              <a:spcBef>
                <a:spcPts val="0"/>
              </a:spcBef>
              <a:spcAft>
                <a:spcPts val="0"/>
              </a:spcAft>
              <a:buClrTx/>
              <a:buSzTx/>
              <a:buFontTx/>
              <a:buNone/>
              <a:defRPr sz="1400" b="0" i="0" u="none" strike="noStrike" cap="none" spc="0">
                <a:ln>
                  <a:noFill/>
                </a:ln>
                <a:solidFill>
                  <a:srgbClr val="000000"/>
                </a:solidFill>
                <a:latin typeface="Verdana"/>
                <a:ea typeface="Verdana"/>
                <a:cs typeface="Verdana"/>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a:defRPr/>
            </a:pPr>
            <a:fld id="{86CB4B4D-7CA3-9044-876B-883B54F8677D}" type="slidenum">
              <a:rPr lang="de-DE"/>
              <a:t>23</a:t>
            </a:fld>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3863752" y="4294421"/>
            <a:ext cx="3744416" cy="101566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lvl="0">
              <a:defRPr sz="1600">
                <a:solidFill>
                  <a:srgbClr val="A6A6A6"/>
                </a:solidFill>
              </a:defRPr>
            </a:pPr>
            <a:r>
              <a:rPr lang="de-DE" sz="2000">
                <a:solidFill>
                  <a:srgbClr val="339966"/>
                </a:solidFill>
              </a:rPr>
              <a:t>StRin Stefanie Hartl</a:t>
            </a:r>
            <a:endParaRPr lang="de-DE" sz="2000">
              <a:solidFill>
                <a:srgbClr val="339966"/>
              </a:solidFill>
              <a:ea typeface="Verdana"/>
              <a:cs typeface="Verdana"/>
            </a:endParaRPr>
          </a:p>
          <a:p>
            <a:pPr lvl="0">
              <a:defRPr sz="1600">
                <a:solidFill>
                  <a:srgbClr val="A6A6A6"/>
                </a:solidFill>
              </a:defRPr>
            </a:pPr>
            <a:r>
              <a:rPr lang="de-DE" sz="2000">
                <a:solidFill>
                  <a:srgbClr val="339966"/>
                </a:solidFill>
              </a:rPr>
              <a:t>Arbeitskreis Bilingual am ISB</a:t>
            </a:r>
            <a:br>
              <a:rPr lang="de-DE" sz="2000">
                <a:solidFill>
                  <a:srgbClr val="339966"/>
                </a:solidFill>
              </a:rPr>
            </a:br>
            <a:r>
              <a:rPr lang="de-DE" sz="2000">
                <a:solidFill>
                  <a:srgbClr val="339966"/>
                </a:solidFill>
              </a:rPr>
              <a:t>Stefanie.Hartl2@schule.bayern.de</a:t>
            </a:r>
            <a:endParaRPr lang="de-DE" sz="2000" u="sng">
              <a:solidFill>
                <a:srgbClr val="009999"/>
              </a:solidFill>
            </a:endParaRPr>
          </a:p>
        </p:txBody>
      </p:sp>
      <p:pic>
        <p:nvPicPr>
          <p:cNvPr id="3" name="Picture 2"/>
          <p:cNvPicPr>
            <a:picLocks noChangeAspect="1" noChangeArrowheads="1"/>
          </p:cNvPicPr>
          <p:nvPr/>
        </p:nvPicPr>
        <p:blipFill>
          <a:blip r:embed="rId2"/>
          <a:stretch/>
        </p:blipFill>
        <p:spPr bwMode="auto">
          <a:xfrm>
            <a:off x="7509759" y="3874858"/>
            <a:ext cx="1930406" cy="1930406"/>
          </a:xfrm>
          <a:prstGeom prst="rect">
            <a:avLst/>
          </a:prstGeom>
          <a:noFill/>
          <a:ln>
            <a:noFill/>
          </a:ln>
          <a:effectLst/>
        </p:spPr>
      </p:pic>
      <p:pic>
        <p:nvPicPr>
          <p:cNvPr id="4" name="Picture 3"/>
          <p:cNvPicPr>
            <a:picLocks noChangeAspect="1" noChangeArrowheads="1"/>
          </p:cNvPicPr>
          <p:nvPr/>
        </p:nvPicPr>
        <p:blipFill>
          <a:blip r:embed="rId3"/>
          <a:stretch/>
        </p:blipFill>
        <p:spPr bwMode="auto">
          <a:xfrm>
            <a:off x="2279577" y="3874858"/>
            <a:ext cx="1679229" cy="1854786"/>
          </a:xfrm>
          <a:prstGeom prst="rect">
            <a:avLst/>
          </a:prstGeom>
          <a:noFill/>
          <a:ln>
            <a:noFill/>
          </a:ln>
          <a:effectLst/>
        </p:spPr>
      </p:pic>
      <p:sp>
        <p:nvSpPr>
          <p:cNvPr id="5" name="Rechteck 4"/>
          <p:cNvSpPr/>
          <p:nvPr/>
        </p:nvSpPr>
        <p:spPr bwMode="auto">
          <a:xfrm>
            <a:off x="2351584" y="1916832"/>
            <a:ext cx="6912768" cy="1574846"/>
          </a:xfrm>
          <a:prstGeom prst="rect">
            <a:avLst/>
          </a:prstGeom>
          <a:solidFill>
            <a:schemeClr val="accent3">
              <a:lumOff val="44000"/>
            </a:schemeClr>
          </a:solidFill>
          <a:ln w="25400" cap="flat">
            <a:solidFill>
              <a:schemeClr val="accent1"/>
            </a:solidFill>
            <a:prstDash val="solid"/>
            <a:round/>
          </a:ln>
        </p:spPr>
        <p:style>
          <a:lnRef idx="0">
            <a:srgbClr val="000000"/>
          </a:lnRef>
          <a:fillRef idx="0">
            <a:srgbClr val="000000"/>
          </a:fillRef>
          <a:effectRef idx="0">
            <a:srgbClr val="000000"/>
          </a:effectRef>
          <a:fontRef idx="none"/>
        </p:style>
        <p:txBody>
          <a:bodyPr rtlCol="0" anchor="ctr"/>
          <a:lstStyle/>
          <a:p>
            <a:pPr algn="ctr">
              <a:defRPr/>
            </a:pPr>
            <a:r>
              <a:rPr lang="de-DE" sz="3600" b="1" dirty="0">
                <a:latin typeface="Arial Narrow" panose="020B0606020202030204" pitchFamily="34" charset="0"/>
              </a:rPr>
              <a:t>Vielen Dank für Ihre Aufmerksamkeit!</a:t>
            </a:r>
            <a:endParaRPr sz="1800" dirty="0">
              <a:latin typeface="Arial Narrow" panose="020B0606020202030204" pitchFamily="34" charset="0"/>
            </a:endParaRPr>
          </a:p>
        </p:txBody>
      </p:sp>
    </p:spTree>
    <p:extLst>
      <p:ext uri="{BB962C8B-B14F-4D97-AF65-F5344CB8AC3E}">
        <p14:creationId xmlns:p14="http://schemas.microsoft.com/office/powerpoint/2010/main" val="10925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9A05B7F-B1E0-E3C8-3435-029739F39B4F}"/>
              </a:ext>
            </a:extLst>
          </p:cNvPr>
          <p:cNvSpPr txBox="1"/>
          <p:nvPr/>
        </p:nvSpPr>
        <p:spPr bwMode="auto">
          <a:xfrm>
            <a:off x="2063552" y="1160909"/>
            <a:ext cx="4572000" cy="95692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dirty="0">
                <a:latin typeface="Arial Narrow" panose="020B0606020202030204" pitchFamily="34" charset="0"/>
              </a:rPr>
              <a:t>1.   Analoge Unterrichtsideen</a:t>
            </a:r>
          </a:p>
          <a:p>
            <a:pPr>
              <a:lnSpc>
                <a:spcPct val="150000"/>
              </a:lnSpc>
              <a:defRPr sz="2400" b="1"/>
            </a:pPr>
            <a:r>
              <a:rPr lang="de-DE" sz="2000" dirty="0">
                <a:latin typeface="Arial Narrow" panose="020B0606020202030204" pitchFamily="34" charset="0"/>
              </a:rPr>
              <a:t>1.1 Planspiel zum Thema Child Labor</a:t>
            </a:r>
          </a:p>
        </p:txBody>
      </p:sp>
      <p:sp>
        <p:nvSpPr>
          <p:cNvPr id="8" name="Textfeld 7">
            <a:extLst>
              <a:ext uri="{FF2B5EF4-FFF2-40B4-BE49-F238E27FC236}">
                <a16:creationId xmlns:a16="http://schemas.microsoft.com/office/drawing/2014/main" id="{579490CC-69A3-9608-FC25-AA1DF1D89AD2}"/>
              </a:ext>
            </a:extLst>
          </p:cNvPr>
          <p:cNvSpPr txBox="1"/>
          <p:nvPr/>
        </p:nvSpPr>
        <p:spPr bwMode="auto">
          <a:xfrm>
            <a:off x="2207568" y="1717023"/>
            <a:ext cx="6257304" cy="382579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15000"/>
              </a:lnSpc>
              <a:spcBef>
                <a:spcPts val="600"/>
              </a:spcBef>
              <a:spcAft>
                <a:spcPts val="600"/>
              </a:spcAft>
            </a:pPr>
            <a:endParaRPr lang="de-DE" sz="18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de-DE" sz="2000" u="sng" dirty="0">
                <a:latin typeface="Calibri" panose="020F0502020204030204" pitchFamily="34" charset="0"/>
                <a:ea typeface="Calibri" panose="020F0502020204030204" pitchFamily="34" charset="0"/>
                <a:cs typeface="Calibri" panose="020F0502020204030204" pitchFamily="34" charset="0"/>
              </a:rPr>
              <a:t>Gründe für den Einsatz von Planspielen im Unterricht</a:t>
            </a:r>
            <a:r>
              <a:rPr lang="de-DE" sz="2000" u="sng" dirty="0">
                <a:effectLst/>
                <a:latin typeface="Calibri" panose="020F0502020204030204" pitchFamily="34" charset="0"/>
                <a:ea typeface="Calibri" panose="020F0502020204030204" pitchFamily="34" charset="0"/>
                <a:cs typeface="Calibri" panose="020F0502020204030204" pitchFamily="34" charset="0"/>
              </a:rPr>
              <a:t>:</a:t>
            </a:r>
          </a:p>
          <a:p>
            <a:pPr marL="285750" indent="-285750">
              <a:lnSpc>
                <a:spcPct val="150000"/>
              </a:lnSpc>
              <a:buFont typeface="Arial" panose="020B0604020202020204" pitchFamily="34" charset="0"/>
              <a:buChar char="•"/>
            </a:pPr>
            <a:r>
              <a:rPr lang="de-DE" sz="1800" dirty="0"/>
              <a:t>Verbinden der Lebenswirklichkeit mit spielerischem Agieren </a:t>
            </a:r>
          </a:p>
          <a:p>
            <a:pPr marL="285750" indent="-285750">
              <a:lnSpc>
                <a:spcPct val="150000"/>
              </a:lnSpc>
              <a:buFont typeface="Arial" panose="020B0604020202020204" pitchFamily="34" charset="0"/>
              <a:buChar char="•"/>
            </a:pPr>
            <a:r>
              <a:rPr lang="de-DE" sz="1800" dirty="0"/>
              <a:t>Bearbeitung und Analysieren von globalen Problemen oder Konflikten </a:t>
            </a:r>
          </a:p>
          <a:p>
            <a:pPr marL="285750" indent="-285750">
              <a:lnSpc>
                <a:spcPct val="150000"/>
              </a:lnSpc>
              <a:buFont typeface="Arial" panose="020B0604020202020204" pitchFamily="34" charset="0"/>
              <a:buChar char="•"/>
            </a:pPr>
            <a:r>
              <a:rPr lang="de-DE" sz="1800" dirty="0"/>
              <a:t>Aufzeigen von Ideen für die Änderung von Einstellungen und Verhaltensweisen </a:t>
            </a:r>
          </a:p>
          <a:p>
            <a:pPr marL="285750" indent="-285750">
              <a:lnSpc>
                <a:spcPct val="150000"/>
              </a:lnSpc>
              <a:buFont typeface="Arial" panose="020B0604020202020204" pitchFamily="34" charset="0"/>
              <a:buChar char="•"/>
            </a:pPr>
            <a:r>
              <a:rPr lang="de-DE" sz="1800" dirty="0"/>
              <a:t>Schulung von Empathie Fähigkeit </a:t>
            </a:r>
          </a:p>
          <a:p>
            <a:pPr marL="285750" indent="-285750">
              <a:lnSpc>
                <a:spcPct val="150000"/>
              </a:lnSpc>
              <a:buFont typeface="Arial" panose="020B0604020202020204" pitchFamily="34" charset="0"/>
              <a:buChar char="•"/>
            </a:pPr>
            <a:r>
              <a:rPr lang="de-DE" sz="1800" dirty="0"/>
              <a:t>Einüben neuer Verhaltensweisen</a:t>
            </a:r>
            <a:endParaRPr lang="de-DE" sz="1800" dirty="0">
              <a:effectLst/>
              <a:latin typeface="FreeSans"/>
              <a:ea typeface="Calibri" panose="020F0502020204030204" pitchFamily="34" charset="0"/>
              <a:cs typeface="Times New Roman" panose="02020603050405020304" pitchFamily="18" charset="0"/>
            </a:endParaRPr>
          </a:p>
        </p:txBody>
      </p:sp>
      <p:sp>
        <p:nvSpPr>
          <p:cNvPr id="12" name="Textfeld 11">
            <a:extLst>
              <a:ext uri="{FF2B5EF4-FFF2-40B4-BE49-F238E27FC236}">
                <a16:creationId xmlns:a16="http://schemas.microsoft.com/office/drawing/2014/main" id="{30BA676A-E46D-2ADF-32CF-2C241A43080B}"/>
              </a:ext>
            </a:extLst>
          </p:cNvPr>
          <p:cNvSpPr txBox="1"/>
          <p:nvPr/>
        </p:nvSpPr>
        <p:spPr bwMode="auto">
          <a:xfrm>
            <a:off x="1046859" y="791579"/>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spTree>
    <p:extLst>
      <p:ext uri="{BB962C8B-B14F-4D97-AF65-F5344CB8AC3E}">
        <p14:creationId xmlns:p14="http://schemas.microsoft.com/office/powerpoint/2010/main" val="12202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9A05B7F-B1E0-E3C8-3435-029739F39B4F}"/>
              </a:ext>
            </a:extLst>
          </p:cNvPr>
          <p:cNvSpPr txBox="1"/>
          <p:nvPr/>
        </p:nvSpPr>
        <p:spPr bwMode="auto">
          <a:xfrm>
            <a:off x="2135560" y="1556792"/>
            <a:ext cx="4572000" cy="49526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dirty="0">
                <a:latin typeface="Arial Narrow" panose="020B0606020202030204" pitchFamily="34" charset="0"/>
              </a:rPr>
              <a:t>1.1 Planspiel zum Thema Child Labor</a:t>
            </a:r>
          </a:p>
        </p:txBody>
      </p:sp>
      <p:sp>
        <p:nvSpPr>
          <p:cNvPr id="8" name="Textfeld 7">
            <a:extLst>
              <a:ext uri="{FF2B5EF4-FFF2-40B4-BE49-F238E27FC236}">
                <a16:creationId xmlns:a16="http://schemas.microsoft.com/office/drawing/2014/main" id="{579490CC-69A3-9608-FC25-AA1DF1D89AD2}"/>
              </a:ext>
            </a:extLst>
          </p:cNvPr>
          <p:cNvSpPr txBox="1"/>
          <p:nvPr/>
        </p:nvSpPr>
        <p:spPr bwMode="auto">
          <a:xfrm>
            <a:off x="2207568" y="1717022"/>
            <a:ext cx="6984776" cy="4965077"/>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15000"/>
              </a:lnSpc>
              <a:spcBef>
                <a:spcPts val="600"/>
              </a:spcBef>
              <a:spcAft>
                <a:spcPts val="600"/>
              </a:spcAft>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de-DE" sz="1800" u="sng" dirty="0">
                <a:effectLst/>
                <a:ea typeface="Calibri" panose="020F0502020204030204" pitchFamily="34" charset="0"/>
                <a:cs typeface="Times New Roman" panose="02020603050405020304" pitchFamily="18" charset="0"/>
              </a:rPr>
              <a:t>Methodische Hinweise zum </a:t>
            </a:r>
            <a:r>
              <a:rPr lang="de-DE" sz="1800" u="sng" dirty="0">
                <a:ea typeface="Calibri" panose="020F0502020204030204" pitchFamily="34" charset="0"/>
                <a:cs typeface="Times New Roman" panose="02020603050405020304" pitchFamily="18" charset="0"/>
              </a:rPr>
              <a:t>Plan</a:t>
            </a:r>
            <a:r>
              <a:rPr lang="de-DE" sz="1800" u="sng" dirty="0">
                <a:effectLst/>
                <a:ea typeface="Calibri" panose="020F0502020204030204" pitchFamily="34" charset="0"/>
                <a:cs typeface="Times New Roman" panose="02020603050405020304" pitchFamily="18" charset="0"/>
              </a:rPr>
              <a:t>spiel:</a:t>
            </a:r>
          </a:p>
          <a:p>
            <a:pPr>
              <a:lnSpc>
                <a:spcPct val="115000"/>
              </a:lnSpc>
              <a:spcBef>
                <a:spcPts val="600"/>
              </a:spcBef>
              <a:spcAft>
                <a:spcPts val="600"/>
              </a:spcAft>
            </a:pPr>
            <a:r>
              <a:rPr lang="de-DE" sz="1800" dirty="0">
                <a:effectLst/>
                <a:ea typeface="Calibri" panose="020F0502020204030204" pitchFamily="34" charset="0"/>
                <a:cs typeface="Times New Roman" panose="02020603050405020304" pitchFamily="18" charset="0"/>
              </a:rPr>
              <a:t>1. (Gemeinsames) Durchlesen der Rollen</a:t>
            </a:r>
          </a:p>
          <a:p>
            <a:pPr>
              <a:lnSpc>
                <a:spcPct val="115000"/>
              </a:lnSpc>
              <a:spcBef>
                <a:spcPts val="600"/>
              </a:spcBef>
              <a:spcAft>
                <a:spcPts val="600"/>
              </a:spcAft>
            </a:pPr>
            <a:r>
              <a:rPr lang="de-DE" sz="1800" dirty="0">
                <a:effectLst/>
                <a:ea typeface="Calibri" panose="020F0502020204030204" pitchFamily="34" charset="0"/>
                <a:cs typeface="Times New Roman" panose="02020603050405020304" pitchFamily="18" charset="0"/>
              </a:rPr>
              <a:t>2. Festlegen der unterschiedlichen Rollen in den Gruppen</a:t>
            </a:r>
            <a:endParaRPr lang="de-DE" dirty="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de-DE" sz="1800" dirty="0">
                <a:effectLst/>
                <a:ea typeface="Calibri" panose="020F0502020204030204" pitchFamily="34" charset="0"/>
                <a:cs typeface="Times New Roman" panose="02020603050405020304" pitchFamily="18" charset="0"/>
                <a:sym typeface="Wingdings" panose="05000000000000000000" pitchFamily="2" charset="2"/>
              </a:rPr>
              <a:t>Finden von Argumenten</a:t>
            </a:r>
            <a:endParaRPr lang="de-DE" sz="1800" dirty="0">
              <a:effectLst/>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de-DE" sz="1800" dirty="0">
                <a:effectLst/>
                <a:ea typeface="Calibri" panose="020F0502020204030204" pitchFamily="34" charset="0"/>
                <a:cs typeface="Times New Roman" panose="02020603050405020304" pitchFamily="18" charset="0"/>
              </a:rPr>
              <a:t>3. Gemeinsames </a:t>
            </a:r>
            <a:r>
              <a:rPr lang="de-DE" sz="1800" dirty="0">
                <a:ea typeface="Calibri" panose="020F0502020204030204" pitchFamily="34" charset="0"/>
                <a:cs typeface="Times New Roman" panose="02020603050405020304" pitchFamily="18" charset="0"/>
              </a:rPr>
              <a:t>Plan</a:t>
            </a:r>
            <a:r>
              <a:rPr lang="de-DE" sz="1800" dirty="0">
                <a:effectLst/>
                <a:ea typeface="Calibri" panose="020F0502020204030204" pitchFamily="34" charset="0"/>
                <a:cs typeface="Times New Roman" panose="02020603050405020304" pitchFamily="18" charset="0"/>
              </a:rPr>
              <a:t>spiel innerhalb des definierten Zeitrahmens, einzelne Charaktere stellen ihren Standpunkt dar. </a:t>
            </a:r>
            <a:r>
              <a:rPr lang="de-DE" sz="1800" dirty="0">
                <a:ea typeface="Calibri" panose="020F0502020204030204" pitchFamily="34" charset="0"/>
                <a:cs typeface="Times New Roman" panose="02020603050405020304" pitchFamily="18" charset="0"/>
              </a:rPr>
              <a:t>D</a:t>
            </a:r>
            <a:r>
              <a:rPr lang="de-DE" sz="1800" dirty="0">
                <a:effectLst/>
                <a:ea typeface="Calibri" panose="020F0502020204030204" pitchFamily="34" charset="0"/>
                <a:cs typeface="Times New Roman" panose="02020603050405020304" pitchFamily="18" charset="0"/>
              </a:rPr>
              <a:t>iskussion oder Verhandlungsrunde und Finden einer gemeinsamen Lösung.</a:t>
            </a:r>
          </a:p>
          <a:p>
            <a:pPr marL="285750" indent="-285750">
              <a:lnSpc>
                <a:spcPct val="115000"/>
              </a:lnSpc>
              <a:spcBef>
                <a:spcPts val="600"/>
              </a:spcBef>
              <a:spcAft>
                <a:spcPts val="600"/>
              </a:spcAft>
              <a:buFont typeface="Wingdings" panose="05000000000000000000" pitchFamily="2" charset="2"/>
              <a:buChar char="à"/>
            </a:pPr>
            <a:r>
              <a:rPr lang="de-DE" sz="1800" dirty="0">
                <a:ea typeface="Calibri" panose="020F0502020204030204" pitchFamily="34" charset="0"/>
                <a:cs typeface="Times New Roman" panose="02020603050405020304" pitchFamily="18" charset="0"/>
                <a:sym typeface="Wingdings" panose="05000000000000000000" pitchFamily="2" charset="2"/>
              </a:rPr>
              <a:t>Akustisches Signal für Start und Ende des Planspiels (z.B. Glocke)</a:t>
            </a:r>
            <a:endParaRPr lang="de-DE" sz="1800" dirty="0">
              <a:effectLst/>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de-DE" sz="1800" dirty="0">
                <a:effectLst/>
                <a:ea typeface="Calibri" panose="020F0502020204030204" pitchFamily="34" charset="0"/>
                <a:cs typeface="Times New Roman" panose="02020603050405020304" pitchFamily="18" charset="0"/>
              </a:rPr>
              <a:t>4. Auswertung und Besprechung des </a:t>
            </a:r>
            <a:r>
              <a:rPr lang="de-DE" sz="1800" dirty="0">
                <a:ea typeface="Calibri" panose="020F0502020204030204" pitchFamily="34" charset="0"/>
                <a:cs typeface="Times New Roman" panose="02020603050405020304" pitchFamily="18" charset="0"/>
              </a:rPr>
              <a:t>Plan</a:t>
            </a:r>
            <a:r>
              <a:rPr lang="de-DE" sz="1800" dirty="0">
                <a:effectLst/>
                <a:ea typeface="Calibri" panose="020F0502020204030204" pitchFamily="34" charset="0"/>
                <a:cs typeface="Times New Roman" panose="02020603050405020304" pitchFamily="18" charset="0"/>
              </a:rPr>
              <a:t>spiels und Diskussion von Lösungsansätzen</a:t>
            </a:r>
          </a:p>
        </p:txBody>
      </p:sp>
      <p:sp>
        <p:nvSpPr>
          <p:cNvPr id="2" name="Textfeld 1">
            <a:extLst>
              <a:ext uri="{FF2B5EF4-FFF2-40B4-BE49-F238E27FC236}">
                <a16:creationId xmlns:a16="http://schemas.microsoft.com/office/drawing/2014/main" id="{0EAFFCC6-E531-DA67-D14F-C74E45B3CD79}"/>
              </a:ext>
            </a:extLst>
          </p:cNvPr>
          <p:cNvSpPr txBox="1"/>
          <p:nvPr/>
        </p:nvSpPr>
        <p:spPr bwMode="auto">
          <a:xfrm>
            <a:off x="1173859" y="845178"/>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spTree>
    <p:extLst>
      <p:ext uri="{BB962C8B-B14F-4D97-AF65-F5344CB8AC3E}">
        <p14:creationId xmlns:p14="http://schemas.microsoft.com/office/powerpoint/2010/main" val="192474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9A05B7F-B1E0-E3C8-3435-029739F39B4F}"/>
              </a:ext>
            </a:extLst>
          </p:cNvPr>
          <p:cNvSpPr txBox="1"/>
          <p:nvPr/>
        </p:nvSpPr>
        <p:spPr bwMode="auto">
          <a:xfrm>
            <a:off x="2135560" y="1556792"/>
            <a:ext cx="4572000" cy="49526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dirty="0">
                <a:latin typeface="Arial Narrow" panose="020B0606020202030204" pitchFamily="34" charset="0"/>
              </a:rPr>
              <a:t>1.1 Planspiel zum Thema Child Labor</a:t>
            </a:r>
          </a:p>
        </p:txBody>
      </p:sp>
      <p:sp>
        <p:nvSpPr>
          <p:cNvPr id="8" name="Textfeld 7">
            <a:extLst>
              <a:ext uri="{FF2B5EF4-FFF2-40B4-BE49-F238E27FC236}">
                <a16:creationId xmlns:a16="http://schemas.microsoft.com/office/drawing/2014/main" id="{579490CC-69A3-9608-FC25-AA1DF1D89AD2}"/>
              </a:ext>
            </a:extLst>
          </p:cNvPr>
          <p:cNvSpPr txBox="1"/>
          <p:nvPr/>
        </p:nvSpPr>
        <p:spPr bwMode="auto">
          <a:xfrm>
            <a:off x="2153220" y="1206042"/>
            <a:ext cx="6103021" cy="86459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15000"/>
              </a:lnSpc>
              <a:spcBef>
                <a:spcPts val="600"/>
              </a:spcBef>
              <a:spcAft>
                <a:spcPts val="600"/>
              </a:spcAft>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endParaRPr lang="de-DE" sz="1800" dirty="0">
              <a:effectLst/>
              <a:latin typeface="FreeSans"/>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0EAFFCC6-E531-DA67-D14F-C74E45B3CD79}"/>
              </a:ext>
            </a:extLst>
          </p:cNvPr>
          <p:cNvSpPr txBox="1"/>
          <p:nvPr/>
        </p:nvSpPr>
        <p:spPr bwMode="auto">
          <a:xfrm>
            <a:off x="1120789" y="825680"/>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sp>
        <p:nvSpPr>
          <p:cNvPr id="6" name="Textfeld 5">
            <a:extLst>
              <a:ext uri="{FF2B5EF4-FFF2-40B4-BE49-F238E27FC236}">
                <a16:creationId xmlns:a16="http://schemas.microsoft.com/office/drawing/2014/main" id="{12BB85FB-DC60-AFE0-A5BC-FC3284F10124}"/>
              </a:ext>
            </a:extLst>
          </p:cNvPr>
          <p:cNvSpPr txBox="1"/>
          <p:nvPr/>
        </p:nvSpPr>
        <p:spPr bwMode="auto">
          <a:xfrm>
            <a:off x="2135560" y="2081670"/>
            <a:ext cx="7554955" cy="43088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en-GB" sz="1400" b="1" dirty="0">
                <a:effectLst/>
                <a:ea typeface="Times New Roman" panose="02020603050405020304" pitchFamily="18" charset="0"/>
              </a:rPr>
              <a:t>Read all the statements and choose a person you are able to identify with.</a:t>
            </a:r>
          </a:p>
          <a:p>
            <a:endParaRPr lang="de-DE" sz="800" dirty="0">
              <a:effectLst/>
              <a:ea typeface="Times New Roman" panose="02020603050405020304" pitchFamily="18" charset="0"/>
            </a:endParaRPr>
          </a:p>
        </p:txBody>
      </p:sp>
      <p:sp>
        <p:nvSpPr>
          <p:cNvPr id="3" name="Rechteck 2">
            <a:extLst>
              <a:ext uri="{FF2B5EF4-FFF2-40B4-BE49-F238E27FC236}">
                <a16:creationId xmlns:a16="http://schemas.microsoft.com/office/drawing/2014/main" id="{E53B25A7-9F5C-CCD8-1C71-72B1D6CAFD8B}"/>
              </a:ext>
            </a:extLst>
          </p:cNvPr>
          <p:cNvSpPr/>
          <p:nvPr/>
        </p:nvSpPr>
        <p:spPr bwMode="auto">
          <a:xfrm>
            <a:off x="2135560" y="2402806"/>
            <a:ext cx="4824536" cy="1872709"/>
          </a:xfrm>
          <a:prstGeom prst="rect">
            <a:avLst/>
          </a:prstGeom>
          <a:solidFill>
            <a:schemeClr val="accent1">
              <a:lumMod val="40000"/>
              <a:lumOff val="60000"/>
            </a:schemeClr>
          </a:solidFill>
          <a:ln w="25400" cap="flat">
            <a:solidFill>
              <a:schemeClr val="accent1"/>
            </a:solidFill>
            <a:prstDash val="solid"/>
            <a:round/>
          </a:ln>
        </p:spPr>
        <p:style>
          <a:lnRef idx="0">
            <a:srgbClr val="000000"/>
          </a:lnRef>
          <a:fillRef idx="0">
            <a:srgbClr val="000000"/>
          </a:fillRef>
          <a:effectRef idx="0">
            <a:srgbClr val="000000"/>
          </a:effectRef>
          <a:fontRef idx="none"/>
        </p:style>
        <p:txBody>
          <a:bodyPr rtlCol="0" anchor="ctr"/>
          <a:lstStyle/>
          <a:p>
            <a:pPr marL="171450" indent="-171450">
              <a:buFont typeface="Arial" panose="020B0604020202020204" pitchFamily="34" charset="0"/>
              <a:buChar char="•"/>
            </a:pPr>
            <a:r>
              <a:rPr lang="en-GB" sz="1200" b="1" dirty="0">
                <a:effectLst/>
                <a:ea typeface="Times New Roman" panose="02020603050405020304" pitchFamily="18" charset="0"/>
              </a:rPr>
              <a:t>Amar, owner of a company that produces fireworks</a:t>
            </a:r>
          </a:p>
          <a:p>
            <a:endParaRPr lang="de-DE" sz="1200" dirty="0">
              <a:effectLst/>
              <a:ea typeface="Times New Roman" panose="02020603050405020304" pitchFamily="18" charset="0"/>
            </a:endParaRPr>
          </a:p>
          <a:p>
            <a:r>
              <a:rPr lang="en-GB" sz="1200" dirty="0">
                <a:effectLst/>
                <a:ea typeface="Times New Roman" panose="02020603050405020304" pitchFamily="18" charset="0"/>
              </a:rPr>
              <a:t>"Of course, as an employer, I also employ children in my company. They are diligent and skilled workers, and I don't have to pay them as much as my adult employees. This way, I can ensure the survival of my business by saving on labor costs. Many tasks can be done much better by children because they are smaller. If I didn't employ children, families would also have less money available. Therefore, all parties benefit from child labor."</a:t>
            </a:r>
            <a:endParaRPr lang="de-DE" sz="1200" dirty="0">
              <a:effectLst/>
              <a:ea typeface="Times New Roman" panose="02020603050405020304" pitchFamily="18" charset="0"/>
            </a:endParaRPr>
          </a:p>
          <a:p>
            <a:endParaRPr lang="en-GB" sz="1800" dirty="0">
              <a:effectLst/>
              <a:ea typeface="Times New Roman" panose="02020603050405020304" pitchFamily="18" charset="0"/>
            </a:endParaRPr>
          </a:p>
        </p:txBody>
      </p:sp>
      <p:sp>
        <p:nvSpPr>
          <p:cNvPr id="4" name="Rechteck 3">
            <a:extLst>
              <a:ext uri="{FF2B5EF4-FFF2-40B4-BE49-F238E27FC236}">
                <a16:creationId xmlns:a16="http://schemas.microsoft.com/office/drawing/2014/main" id="{6F485BB8-AD31-5978-E5F7-23DD370ACA97}"/>
              </a:ext>
            </a:extLst>
          </p:cNvPr>
          <p:cNvSpPr/>
          <p:nvPr/>
        </p:nvSpPr>
        <p:spPr bwMode="auto">
          <a:xfrm>
            <a:off x="2135560" y="4293095"/>
            <a:ext cx="4824536" cy="2088595"/>
          </a:xfrm>
          <a:prstGeom prst="rect">
            <a:avLst/>
          </a:prstGeom>
          <a:solidFill>
            <a:schemeClr val="accent4">
              <a:lumMod val="40000"/>
              <a:lumOff val="60000"/>
            </a:schemeClr>
          </a:solidFill>
          <a:ln w="25400" cap="flat">
            <a:noFill/>
            <a:prstDash val="solid"/>
            <a:round/>
          </a:ln>
        </p:spPr>
        <p:style>
          <a:lnRef idx="0">
            <a:srgbClr val="000000"/>
          </a:lnRef>
          <a:fillRef idx="0">
            <a:srgbClr val="000000"/>
          </a:fillRef>
          <a:effectRef idx="0">
            <a:srgbClr val="000000"/>
          </a:effectRef>
          <a:fontRef idx="none"/>
        </p:style>
        <p:txBody>
          <a:bodyPr rtlCol="0" anchor="ctr"/>
          <a:lstStyle/>
          <a:p>
            <a:endParaRPr lang="en-GB" sz="1200" dirty="0">
              <a:effectLst/>
              <a:ea typeface="Times New Roman" panose="02020603050405020304" pitchFamily="18" charset="0"/>
            </a:endParaRPr>
          </a:p>
          <a:p>
            <a:pPr marL="171450" indent="-171450">
              <a:buFont typeface="Arial" panose="020B0604020202020204" pitchFamily="34" charset="0"/>
              <a:buChar char="•"/>
            </a:pPr>
            <a:r>
              <a:rPr lang="en-GB" sz="1200" b="1" dirty="0">
                <a:effectLst/>
                <a:ea typeface="Times New Roman" panose="02020603050405020304" pitchFamily="18" charset="0"/>
              </a:rPr>
              <a:t>Amrit, working child</a:t>
            </a:r>
            <a:endParaRPr lang="de-DE" sz="1200" b="1" dirty="0">
              <a:effectLst/>
              <a:ea typeface="Times New Roman" panose="02020603050405020304" pitchFamily="18" charset="0"/>
            </a:endParaRPr>
          </a:p>
          <a:p>
            <a:pPr>
              <a:lnSpc>
                <a:spcPct val="115000"/>
              </a:lnSpc>
              <a:spcBef>
                <a:spcPts val="600"/>
              </a:spcBef>
              <a:spcAft>
                <a:spcPts val="600"/>
              </a:spcAft>
            </a:pPr>
            <a:r>
              <a:rPr lang="en-GB" sz="1200" dirty="0">
                <a:effectLst/>
                <a:ea typeface="Calibri" panose="020F0502020204030204" pitchFamily="34" charset="0"/>
                <a:cs typeface="Times New Roman" panose="02020603050405020304" pitchFamily="18" charset="0"/>
              </a:rPr>
              <a:t>"As a child, I spend most of my day at the workplace. There is no time left for school. But I am proud that I can </a:t>
            </a:r>
            <a:r>
              <a:rPr lang="en-GB" sz="1200" dirty="0">
                <a:ea typeface="Calibri" panose="020F0502020204030204" pitchFamily="34" charset="0"/>
                <a:cs typeface="Times New Roman" panose="02020603050405020304" pitchFamily="18" charset="0"/>
              </a:rPr>
              <a:t>help</a:t>
            </a:r>
            <a:r>
              <a:rPr lang="en-GB" sz="1200" dirty="0">
                <a:effectLst/>
                <a:ea typeface="Calibri" panose="020F0502020204030204" pitchFamily="34" charset="0"/>
                <a:cs typeface="Times New Roman" panose="02020603050405020304" pitchFamily="18" charset="0"/>
              </a:rPr>
              <a:t> my family, so we have a little more money available. Sometimes it would be nice to have more free time to play with my friends. But this way, I am already learning a lot in my job, which will give me an advantage when I grow up. A trade union that represents the rights of us working children is very helpful. However, we still remain children with fewer rights.</a:t>
            </a:r>
            <a:endParaRPr lang="de-DE" sz="1200" dirty="0">
              <a:ea typeface="Calibri" panose="020F0502020204030204" pitchFamily="34" charset="0"/>
              <a:cs typeface="Times New Roman" panose="02020603050405020304" pitchFamily="18" charset="0"/>
            </a:endParaRPr>
          </a:p>
        </p:txBody>
      </p:sp>
      <p:sp>
        <p:nvSpPr>
          <p:cNvPr id="7" name="Rechteck 6">
            <a:extLst>
              <a:ext uri="{FF2B5EF4-FFF2-40B4-BE49-F238E27FC236}">
                <a16:creationId xmlns:a16="http://schemas.microsoft.com/office/drawing/2014/main" id="{65A0F8C3-ADC4-8F57-1273-828DB3DFA99D}"/>
              </a:ext>
            </a:extLst>
          </p:cNvPr>
          <p:cNvSpPr/>
          <p:nvPr/>
        </p:nvSpPr>
        <p:spPr bwMode="auto">
          <a:xfrm>
            <a:off x="7207098" y="2482944"/>
            <a:ext cx="2483417" cy="3782405"/>
          </a:xfrm>
          <a:prstGeom prst="rect">
            <a:avLst/>
          </a:prstGeom>
          <a:solidFill>
            <a:schemeClr val="accent6">
              <a:lumMod val="40000"/>
              <a:lumOff val="60000"/>
            </a:schemeClr>
          </a:solidFill>
          <a:ln w="25400" cap="flat">
            <a:noFill/>
            <a:prstDash val="solid"/>
            <a:round/>
          </a:ln>
        </p:spPr>
        <p:style>
          <a:lnRef idx="0">
            <a:srgbClr val="000000"/>
          </a:lnRef>
          <a:fillRef idx="0">
            <a:srgbClr val="000000"/>
          </a:fillRef>
          <a:effectRef idx="0">
            <a:srgbClr val="000000"/>
          </a:effectRef>
          <a:fontRef idx="none"/>
        </p:style>
        <p:txBody>
          <a:bodyPr rtlCol="0" anchor="ctr"/>
          <a:lstStyle/>
          <a:p>
            <a:pPr marL="171450" indent="-171450">
              <a:buFont typeface="Arial" panose="020B0604020202020204" pitchFamily="34" charset="0"/>
              <a:buChar char="•"/>
            </a:pPr>
            <a:r>
              <a:rPr lang="en-GB" sz="1200" b="1" dirty="0">
                <a:effectLst/>
                <a:ea typeface="Times New Roman" panose="02020603050405020304" pitchFamily="18" charset="0"/>
              </a:rPr>
              <a:t>Timothy, human rights activist</a:t>
            </a:r>
            <a:endParaRPr lang="de-DE" sz="1200" b="1" dirty="0">
              <a:effectLst/>
              <a:ea typeface="Times New Roman" panose="02020603050405020304" pitchFamily="18" charset="0"/>
            </a:endParaRPr>
          </a:p>
          <a:p>
            <a:pPr>
              <a:lnSpc>
                <a:spcPct val="115000"/>
              </a:lnSpc>
              <a:spcBef>
                <a:spcPts val="600"/>
              </a:spcBef>
              <a:spcAft>
                <a:spcPts val="600"/>
              </a:spcAft>
            </a:pPr>
            <a:r>
              <a:rPr lang="en-GB" sz="1200" dirty="0">
                <a:effectLst/>
                <a:ea typeface="Calibri" panose="020F0502020204030204" pitchFamily="34" charset="0"/>
                <a:cs typeface="Times New Roman" panose="02020603050405020304" pitchFamily="18" charset="0"/>
              </a:rPr>
              <a:t>"Child labor must be globally banned and not tolerated in any country. This is what I, as an employee in a </a:t>
            </a:r>
            <a:r>
              <a:rPr lang="en-GB" sz="1200" dirty="0">
                <a:ea typeface="Calibri" panose="020F0502020204030204" pitchFamily="34" charset="0"/>
                <a:cs typeface="Times New Roman" panose="02020603050405020304" pitchFamily="18" charset="0"/>
              </a:rPr>
              <a:t>human rights</a:t>
            </a:r>
            <a:r>
              <a:rPr lang="en-GB" sz="1200" dirty="0">
                <a:effectLst/>
                <a:ea typeface="Calibri" panose="020F0502020204030204" pitchFamily="34" charset="0"/>
                <a:cs typeface="Times New Roman" panose="02020603050405020304" pitchFamily="18" charset="0"/>
              </a:rPr>
              <a:t> organization, demand. While the additional income may be important for families, it is short-sighted. The lack of education prevents children from taking part in social life, and people </a:t>
            </a:r>
            <a:r>
              <a:rPr lang="en-GB" sz="1200" dirty="0">
                <a:ea typeface="Calibri" panose="020F0502020204030204" pitchFamily="34" charset="0"/>
                <a:cs typeface="Times New Roman" panose="02020603050405020304" pitchFamily="18" charset="0"/>
              </a:rPr>
              <a:t>are</a:t>
            </a:r>
            <a:r>
              <a:rPr lang="en-GB" sz="1200" dirty="0">
                <a:effectLst/>
                <a:ea typeface="Calibri" panose="020F0502020204030204" pitchFamily="34" charset="0"/>
                <a:cs typeface="Times New Roman" panose="02020603050405020304" pitchFamily="18" charset="0"/>
              </a:rPr>
              <a:t> trapped in the cycle of poverty. Therefore, we demand fair wages for all workers. If we were willing to pay a little more for products from these countries, we could </a:t>
            </a:r>
            <a:r>
              <a:rPr lang="en-GB" sz="1200" dirty="0">
                <a:ea typeface="Calibri" panose="020F0502020204030204" pitchFamily="34" charset="0"/>
                <a:cs typeface="Times New Roman" panose="02020603050405020304" pitchFamily="18" charset="0"/>
              </a:rPr>
              <a:t>help them.”</a:t>
            </a:r>
            <a:endParaRPr lang="de-DE"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318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39A05B7F-B1E0-E3C8-3435-029739F39B4F}"/>
              </a:ext>
            </a:extLst>
          </p:cNvPr>
          <p:cNvSpPr txBox="1"/>
          <p:nvPr/>
        </p:nvSpPr>
        <p:spPr bwMode="auto">
          <a:xfrm>
            <a:off x="2135560" y="1556792"/>
            <a:ext cx="4572000" cy="49526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dirty="0">
                <a:latin typeface="Arial Narrow" panose="020B0606020202030204" pitchFamily="34" charset="0"/>
              </a:rPr>
              <a:t>1.1 Planspiel zum Thema Child Labor</a:t>
            </a:r>
          </a:p>
        </p:txBody>
      </p:sp>
      <p:sp>
        <p:nvSpPr>
          <p:cNvPr id="8" name="Textfeld 7">
            <a:extLst>
              <a:ext uri="{FF2B5EF4-FFF2-40B4-BE49-F238E27FC236}">
                <a16:creationId xmlns:a16="http://schemas.microsoft.com/office/drawing/2014/main" id="{579490CC-69A3-9608-FC25-AA1DF1D89AD2}"/>
              </a:ext>
            </a:extLst>
          </p:cNvPr>
          <p:cNvSpPr txBox="1"/>
          <p:nvPr/>
        </p:nvSpPr>
        <p:spPr bwMode="auto">
          <a:xfrm>
            <a:off x="2153220" y="1206042"/>
            <a:ext cx="6103021" cy="86459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15000"/>
              </a:lnSpc>
              <a:spcBef>
                <a:spcPts val="600"/>
              </a:spcBef>
              <a:spcAft>
                <a:spcPts val="600"/>
              </a:spcAft>
            </a:pPr>
            <a:endParaRPr lang="de-D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endParaRPr lang="de-DE" sz="1800" dirty="0">
              <a:effectLst/>
              <a:latin typeface="FreeSans"/>
              <a:ea typeface="Calibri" panose="020F0502020204030204" pitchFamily="34" charset="0"/>
              <a:cs typeface="Times New Roman" panose="02020603050405020304" pitchFamily="18" charset="0"/>
            </a:endParaRPr>
          </a:p>
        </p:txBody>
      </p:sp>
      <p:sp>
        <p:nvSpPr>
          <p:cNvPr id="2" name="Textfeld 1">
            <a:extLst>
              <a:ext uri="{FF2B5EF4-FFF2-40B4-BE49-F238E27FC236}">
                <a16:creationId xmlns:a16="http://schemas.microsoft.com/office/drawing/2014/main" id="{0EAFFCC6-E531-DA67-D14F-C74E45B3CD79}"/>
              </a:ext>
            </a:extLst>
          </p:cNvPr>
          <p:cNvSpPr txBox="1"/>
          <p:nvPr/>
        </p:nvSpPr>
        <p:spPr bwMode="auto">
          <a:xfrm>
            <a:off x="112078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sp>
        <p:nvSpPr>
          <p:cNvPr id="6" name="Textfeld 5">
            <a:extLst>
              <a:ext uri="{FF2B5EF4-FFF2-40B4-BE49-F238E27FC236}">
                <a16:creationId xmlns:a16="http://schemas.microsoft.com/office/drawing/2014/main" id="{12BB85FB-DC60-AFE0-A5BC-FC3284F10124}"/>
              </a:ext>
            </a:extLst>
          </p:cNvPr>
          <p:cNvSpPr txBox="1"/>
          <p:nvPr/>
        </p:nvSpPr>
        <p:spPr bwMode="auto">
          <a:xfrm>
            <a:off x="2069438" y="2052057"/>
            <a:ext cx="7554955" cy="43088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en-GB" sz="1400" b="1" dirty="0">
                <a:effectLst/>
                <a:ea typeface="Times New Roman" panose="02020603050405020304" pitchFamily="18" charset="0"/>
              </a:rPr>
              <a:t>Read all the statements and choose a person you are able to identify with.</a:t>
            </a:r>
          </a:p>
          <a:p>
            <a:endParaRPr lang="de-DE" sz="800" dirty="0">
              <a:effectLst/>
              <a:ea typeface="Times New Roman" panose="02020603050405020304" pitchFamily="18" charset="0"/>
            </a:endParaRPr>
          </a:p>
        </p:txBody>
      </p:sp>
      <p:sp>
        <p:nvSpPr>
          <p:cNvPr id="3" name="Rechteck 2">
            <a:extLst>
              <a:ext uri="{FF2B5EF4-FFF2-40B4-BE49-F238E27FC236}">
                <a16:creationId xmlns:a16="http://schemas.microsoft.com/office/drawing/2014/main" id="{E53B25A7-9F5C-CCD8-1C71-72B1D6CAFD8B}"/>
              </a:ext>
            </a:extLst>
          </p:cNvPr>
          <p:cNvSpPr/>
          <p:nvPr/>
        </p:nvSpPr>
        <p:spPr bwMode="auto">
          <a:xfrm>
            <a:off x="2135560" y="2439968"/>
            <a:ext cx="4824536" cy="1853128"/>
          </a:xfrm>
          <a:prstGeom prst="rect">
            <a:avLst/>
          </a:prstGeom>
          <a:solidFill>
            <a:srgbClr val="92D050"/>
          </a:solidFill>
          <a:ln w="25400" cap="flat">
            <a:solidFill>
              <a:schemeClr val="accent1"/>
            </a:solidFill>
            <a:prstDash val="solid"/>
            <a:round/>
          </a:ln>
        </p:spPr>
        <p:style>
          <a:lnRef idx="0">
            <a:srgbClr val="000000"/>
          </a:lnRef>
          <a:fillRef idx="0">
            <a:srgbClr val="000000"/>
          </a:fillRef>
          <a:effectRef idx="0">
            <a:srgbClr val="000000"/>
          </a:effectRef>
          <a:fontRef idx="none"/>
        </p:style>
        <p:txBody>
          <a:bodyPr rtlCol="0" anchor="ctr"/>
          <a:lstStyle/>
          <a:p>
            <a:pPr marL="171450" indent="-171450">
              <a:lnSpc>
                <a:spcPct val="115000"/>
              </a:lnSpc>
              <a:spcBef>
                <a:spcPts val="600"/>
              </a:spcBef>
              <a:spcAft>
                <a:spcPts val="600"/>
              </a:spcAft>
              <a:buFont typeface="Arial" panose="020B0604020202020204" pitchFamily="34" charset="0"/>
              <a:buChar char="•"/>
            </a:pPr>
            <a:r>
              <a:rPr lang="en-GB" sz="1200" b="1" dirty="0">
                <a:effectLst/>
                <a:ea typeface="Calibri" panose="020F0502020204030204" pitchFamily="34" charset="0"/>
                <a:cs typeface="Times New Roman" panose="02020603050405020304" pitchFamily="18" charset="0"/>
              </a:rPr>
              <a:t>Inika and Jamal, parents</a:t>
            </a:r>
            <a:endParaRPr lang="de-DE" sz="1200" b="1" dirty="0">
              <a:effectLst/>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GB" sz="1200" dirty="0">
                <a:effectLst/>
                <a:ea typeface="Calibri" panose="020F0502020204030204" pitchFamily="34" charset="0"/>
                <a:cs typeface="Times New Roman" panose="02020603050405020304" pitchFamily="18" charset="0"/>
              </a:rPr>
              <a:t>"As parents, it breaks our hearts that our child has little time to play because they have to spend almost the entire day at their workplace. But without the additional income, we simply wouldn't be able to survive, so we all help together to make our modest life possible. Sending our child to school is not possible because there is no time left after work, and we cannot afford notebooks, textbooks, and pens at all. So, together, we lead a simple life."</a:t>
            </a:r>
            <a:endParaRPr lang="de-DE" sz="1200" dirty="0">
              <a:effectLst/>
              <a:ea typeface="Calibri" panose="020F0502020204030204" pitchFamily="34" charset="0"/>
              <a:cs typeface="Times New Roman" panose="02020603050405020304" pitchFamily="18" charset="0"/>
            </a:endParaRPr>
          </a:p>
        </p:txBody>
      </p:sp>
      <p:sp>
        <p:nvSpPr>
          <p:cNvPr id="4" name="Rechteck 3">
            <a:extLst>
              <a:ext uri="{FF2B5EF4-FFF2-40B4-BE49-F238E27FC236}">
                <a16:creationId xmlns:a16="http://schemas.microsoft.com/office/drawing/2014/main" id="{6F485BB8-AD31-5978-E5F7-23DD370ACA97}"/>
              </a:ext>
            </a:extLst>
          </p:cNvPr>
          <p:cNvSpPr/>
          <p:nvPr/>
        </p:nvSpPr>
        <p:spPr bwMode="auto">
          <a:xfrm>
            <a:off x="2135560" y="4412220"/>
            <a:ext cx="4824536" cy="1853128"/>
          </a:xfrm>
          <a:prstGeom prst="rect">
            <a:avLst/>
          </a:prstGeom>
          <a:solidFill>
            <a:srgbClr val="DEDEAE"/>
          </a:solidFill>
          <a:ln w="25400" cap="flat">
            <a:noFill/>
            <a:prstDash val="solid"/>
            <a:round/>
          </a:ln>
        </p:spPr>
        <p:style>
          <a:lnRef idx="0">
            <a:srgbClr val="000000"/>
          </a:lnRef>
          <a:fillRef idx="0">
            <a:srgbClr val="000000"/>
          </a:fillRef>
          <a:effectRef idx="0">
            <a:srgbClr val="000000"/>
          </a:effectRef>
          <a:fontRef idx="none"/>
        </p:style>
        <p:txBody>
          <a:bodyPr rtlCol="0" anchor="ctr"/>
          <a:lstStyle/>
          <a:p>
            <a:pPr marL="171450" marR="0" lvl="0" indent="-171450" algn="l" defTabSz="914400" eaLnBrk="1" fontAlgn="auto" latinLnBrk="0" hangingPunct="1">
              <a:lnSpc>
                <a:spcPct val="115000"/>
              </a:lnSpc>
              <a:spcBef>
                <a:spcPts val="60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 </a:t>
            </a:r>
            <a:r>
              <a:rPr kumimoji="0" lang="en-GB" sz="1200" b="1" i="0" u="none" strike="noStrike" kern="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Samira, teacher</a:t>
            </a:r>
            <a:endParaRPr kumimoji="0" lang="de-DE" sz="1200" b="1" i="0" u="none" strike="noStrike" kern="0" cap="none" spc="0" normalizeH="0" baseline="0" noProof="0" dirty="0">
              <a:ln>
                <a:noFill/>
              </a:ln>
              <a:solidFill>
                <a:srgbClr val="000000"/>
              </a:solidFill>
              <a:effectLst/>
              <a:uLnTx/>
              <a:uFillTx/>
              <a:ea typeface="Calibri" panose="020F0502020204030204" pitchFamily="34" charset="0"/>
              <a:cs typeface="Arial" panose="020B0604020202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"I am a teacher in a small village, teaching at the school here. Unfortunately, only a few children attend the classes because they have to work. A solid education would make it easier for the children to </a:t>
            </a:r>
            <a:r>
              <a:rPr lang="en-GB" sz="1200" dirty="0">
                <a:ea typeface="Times New Roman" panose="02020603050405020304" pitchFamily="18" charset="0"/>
                <a:cs typeface="Arial" panose="020B0604020202020204" pitchFamily="34" charset="0"/>
              </a:rPr>
              <a:t>get</a:t>
            </a:r>
            <a:r>
              <a:rPr kumimoji="0" lang="en-GB" sz="1200" b="0" i="0" u="none" strike="noStrike" kern="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 better-paid jobs in the future. However, this is denied to them because without learning how to read, write, and do math, they will always end up with simple and poorly paid jobs."</a:t>
            </a:r>
            <a:endParaRPr kumimoji="0" lang="de-DE" sz="1200" b="0" i="0" u="none" strike="noStrike" kern="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endParaRPr>
          </a:p>
        </p:txBody>
      </p:sp>
      <p:sp>
        <p:nvSpPr>
          <p:cNvPr id="7" name="Rechteck 6">
            <a:extLst>
              <a:ext uri="{FF2B5EF4-FFF2-40B4-BE49-F238E27FC236}">
                <a16:creationId xmlns:a16="http://schemas.microsoft.com/office/drawing/2014/main" id="{65A0F8C3-ADC4-8F57-1273-828DB3DFA99D}"/>
              </a:ext>
            </a:extLst>
          </p:cNvPr>
          <p:cNvSpPr/>
          <p:nvPr/>
        </p:nvSpPr>
        <p:spPr bwMode="auto">
          <a:xfrm>
            <a:off x="7207098" y="2482944"/>
            <a:ext cx="2483417" cy="3782405"/>
          </a:xfrm>
          <a:prstGeom prst="rect">
            <a:avLst/>
          </a:prstGeom>
          <a:solidFill>
            <a:srgbClr val="EBF28A"/>
          </a:solidFill>
          <a:ln w="25400" cap="flat">
            <a:noFill/>
            <a:prstDash val="solid"/>
            <a:round/>
          </a:ln>
        </p:spPr>
        <p:style>
          <a:lnRef idx="0">
            <a:srgbClr val="000000"/>
          </a:lnRef>
          <a:fillRef idx="0">
            <a:srgbClr val="000000"/>
          </a:fillRef>
          <a:effectRef idx="0">
            <a:srgbClr val="000000"/>
          </a:effectRef>
          <a:fontRef idx="none"/>
        </p:style>
        <p:txBody>
          <a:bodyPr rtlCol="0" anchor="ctr"/>
          <a:lstStyle/>
          <a:p>
            <a:pPr marL="171450" marR="0" lvl="0" indent="-171450" algn="l" defTabSz="914400" eaLnBrk="1" fontAlgn="auto" latinLnBrk="0" hangingPunct="1">
              <a:lnSpc>
                <a:spcPct val="115000"/>
              </a:lnSpc>
              <a:spcBef>
                <a:spcPts val="600"/>
              </a:spcBef>
              <a:spcAft>
                <a:spcPts val="60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 Anna, loves to celebrate New Year’s Eve</a:t>
            </a:r>
            <a:endParaRPr kumimoji="0" lang="de-DE" sz="1200" b="1" i="0"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endParaRPr>
          </a:p>
          <a:p>
            <a:pPr marL="0" marR="0" lvl="0" indent="0" algn="l" defTabSz="914400" eaLnBrk="1" fontAlgn="auto" latinLnBrk="0" hangingPunct="1">
              <a:lnSpc>
                <a:spcPct val="115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On New Year's Eve, we always meet our friends and celebrate together. We always have dinner at home and play card games. Of course, both children and adults love the fireworks at the turn of the year. I always tell my husband not to spend too much money on fireworks, but we still want to see the brightly lit sky. It’s part of our tradition. </a:t>
            </a:r>
            <a:endParaRPr kumimoji="0" lang="de-DE" sz="1200" b="0" i="0"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83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5AA19-A077-3C09-32C0-6F81776D7E5A}"/>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6EAB68AB-0789-FF40-F906-03231917C8DC}"/>
              </a:ext>
            </a:extLst>
          </p:cNvPr>
          <p:cNvSpPr>
            <a:spLocks noGrp="1"/>
          </p:cNvSpPr>
          <p:nvPr>
            <p:ph type="body" sz="half" idx="1"/>
          </p:nvPr>
        </p:nvSpPr>
        <p:spPr>
          <a:xfrm>
            <a:off x="1981200" y="1671288"/>
            <a:ext cx="7787208" cy="4998073"/>
          </a:xfrm>
        </p:spPr>
        <p:txBody>
          <a:bodyPr>
            <a:normAutofit fontScale="92500" lnSpcReduction="10000"/>
          </a:bodyPr>
          <a:lstStyle/>
          <a:p>
            <a:pPr marL="0" indent="0">
              <a:buNone/>
            </a:pPr>
            <a:endParaRPr lang="de-DE" sz="1800" dirty="0"/>
          </a:p>
          <a:p>
            <a:pPr>
              <a:lnSpc>
                <a:spcPct val="170000"/>
              </a:lnSpc>
            </a:pPr>
            <a:r>
              <a:rPr lang="de-DE" sz="1800" dirty="0"/>
              <a:t>Geeignet für Diskussionen/ Austausch in der Gruppe (3-4 Schüler)</a:t>
            </a:r>
          </a:p>
          <a:p>
            <a:pPr>
              <a:lnSpc>
                <a:spcPct val="170000"/>
              </a:lnSpc>
            </a:pPr>
            <a:r>
              <a:rPr lang="de-DE" sz="1800" dirty="0"/>
              <a:t>Jede Schülerin/ jeder Schüler erhält 3-4 Karten </a:t>
            </a:r>
          </a:p>
          <a:p>
            <a:pPr>
              <a:lnSpc>
                <a:spcPct val="150000"/>
              </a:lnSpc>
            </a:pPr>
            <a:r>
              <a:rPr lang="de-DE" sz="1800" dirty="0"/>
              <a:t>Nach jeder Äußerung legt man eine Karte in die Mitte</a:t>
            </a:r>
            <a:endParaRPr lang="de-DE" sz="1800" i="1" dirty="0"/>
          </a:p>
          <a:p>
            <a:pPr>
              <a:lnSpc>
                <a:spcPct val="150000"/>
              </a:lnSpc>
            </a:pPr>
            <a:r>
              <a:rPr lang="de-DE" sz="1800" dirty="0"/>
              <a:t>Ziel: Jeder trägt die gleiche Anzahl an Äußerung zum Gespräch bei</a:t>
            </a:r>
          </a:p>
          <a:p>
            <a:pPr>
              <a:lnSpc>
                <a:spcPct val="150000"/>
              </a:lnSpc>
            </a:pPr>
            <a:r>
              <a:rPr lang="de-DE" sz="1800" dirty="0"/>
              <a:t>In jeder Jahrgangsstufe einsetzbar</a:t>
            </a:r>
          </a:p>
          <a:p>
            <a:pPr>
              <a:lnSpc>
                <a:spcPct val="150000"/>
              </a:lnSpc>
            </a:pPr>
            <a:r>
              <a:rPr lang="de-DE" sz="1800" dirty="0"/>
              <a:t>Beispiel: </a:t>
            </a:r>
            <a:r>
              <a:rPr lang="de-DE" sz="1800" dirty="0" err="1"/>
              <a:t>What</a:t>
            </a:r>
            <a:r>
              <a:rPr lang="de-DE" sz="1800" dirty="0"/>
              <a:t> do </a:t>
            </a:r>
            <a:r>
              <a:rPr lang="de-DE" sz="1800" dirty="0" err="1"/>
              <a:t>you</a:t>
            </a:r>
            <a:r>
              <a:rPr lang="de-DE" sz="1800" dirty="0"/>
              <a:t> </a:t>
            </a:r>
            <a:r>
              <a:rPr lang="de-DE" sz="1800" dirty="0" err="1"/>
              <a:t>already</a:t>
            </a:r>
            <a:r>
              <a:rPr lang="de-DE" sz="1800" dirty="0"/>
              <a:t> </a:t>
            </a:r>
            <a:r>
              <a:rPr lang="de-DE" sz="1800" dirty="0" err="1"/>
              <a:t>know</a:t>
            </a:r>
            <a:r>
              <a:rPr lang="de-DE" sz="1800" dirty="0"/>
              <a:t> </a:t>
            </a:r>
            <a:r>
              <a:rPr lang="de-DE" sz="1800" dirty="0" err="1"/>
              <a:t>about</a:t>
            </a:r>
            <a:r>
              <a:rPr lang="de-DE" sz="1800" dirty="0"/>
              <a:t> China? </a:t>
            </a:r>
            <a:r>
              <a:rPr lang="de-DE" sz="1800" dirty="0">
                <a:sym typeface="Wingdings" panose="05000000000000000000" pitchFamily="2" charset="2"/>
              </a:rPr>
              <a:t> Facts</a:t>
            </a:r>
          </a:p>
          <a:p>
            <a:pPr>
              <a:lnSpc>
                <a:spcPct val="150000"/>
              </a:lnSpc>
            </a:pPr>
            <a:r>
              <a:rPr lang="de-DE" sz="1800" dirty="0">
                <a:sym typeface="Wingdings" panose="05000000000000000000" pitchFamily="2" charset="2"/>
              </a:rPr>
              <a:t>Beispiel: </a:t>
            </a:r>
            <a:r>
              <a:rPr lang="de-DE" sz="1800" dirty="0" err="1">
                <a:sym typeface="Wingdings" panose="05000000000000000000" pitchFamily="2" charset="2"/>
              </a:rPr>
              <a:t>Why</a:t>
            </a:r>
            <a:r>
              <a:rPr lang="de-DE" sz="1800" dirty="0">
                <a:sym typeface="Wingdings" panose="05000000000000000000" pitchFamily="2" charset="2"/>
              </a:rPr>
              <a:t> do so </a:t>
            </a:r>
            <a:r>
              <a:rPr lang="de-DE" sz="1800" dirty="0" err="1">
                <a:sym typeface="Wingdings" panose="05000000000000000000" pitchFamily="2" charset="2"/>
              </a:rPr>
              <a:t>many</a:t>
            </a:r>
            <a:r>
              <a:rPr lang="de-DE" sz="1800" dirty="0">
                <a:sym typeface="Wingdings" panose="05000000000000000000" pitchFamily="2" charset="2"/>
              </a:rPr>
              <a:t> </a:t>
            </a:r>
            <a:r>
              <a:rPr lang="de-DE" sz="1800" dirty="0" err="1">
                <a:sym typeface="Wingdings" panose="05000000000000000000" pitchFamily="2" charset="2"/>
              </a:rPr>
              <a:t>children</a:t>
            </a:r>
            <a:r>
              <a:rPr lang="de-DE" sz="1800" dirty="0">
                <a:sym typeface="Wingdings" panose="05000000000000000000" pitchFamily="2" charset="2"/>
              </a:rPr>
              <a:t> </a:t>
            </a:r>
            <a:r>
              <a:rPr lang="de-DE" sz="1800" dirty="0" err="1">
                <a:sym typeface="Wingdings" panose="05000000000000000000" pitchFamily="2" charset="2"/>
              </a:rPr>
              <a:t>have</a:t>
            </a:r>
            <a:r>
              <a:rPr lang="de-DE" sz="1800" dirty="0">
                <a:sym typeface="Wingdings" panose="05000000000000000000" pitchFamily="2" charset="2"/>
              </a:rPr>
              <a:t> </a:t>
            </a:r>
            <a:r>
              <a:rPr lang="de-DE" sz="1800" dirty="0" err="1">
                <a:sym typeface="Wingdings" panose="05000000000000000000" pitchFamily="2" charset="2"/>
              </a:rPr>
              <a:t>to</a:t>
            </a:r>
            <a:r>
              <a:rPr lang="de-DE" sz="1800" dirty="0">
                <a:sym typeface="Wingdings" panose="05000000000000000000" pitchFamily="2" charset="2"/>
              </a:rPr>
              <a:t> </a:t>
            </a:r>
            <a:r>
              <a:rPr lang="de-DE" sz="1800" dirty="0" err="1">
                <a:sym typeface="Wingdings" panose="05000000000000000000" pitchFamily="2" charset="2"/>
              </a:rPr>
              <a:t>work</a:t>
            </a:r>
            <a:r>
              <a:rPr lang="de-DE" sz="1800" dirty="0">
                <a:sym typeface="Wingdings" panose="05000000000000000000" pitchFamily="2" charset="2"/>
              </a:rPr>
              <a:t>?  </a:t>
            </a:r>
            <a:r>
              <a:rPr lang="de-DE" sz="1800" dirty="0" err="1">
                <a:sym typeface="Wingdings" panose="05000000000000000000" pitchFamily="2" charset="2"/>
              </a:rPr>
              <a:t>Opinions</a:t>
            </a:r>
            <a:endParaRPr lang="de-DE" sz="1800" dirty="0">
              <a:sym typeface="Wingdings" panose="05000000000000000000" pitchFamily="2" charset="2"/>
            </a:endParaRPr>
          </a:p>
          <a:p>
            <a:pPr marL="0" indent="0">
              <a:lnSpc>
                <a:spcPct val="150000"/>
              </a:lnSpc>
              <a:buNone/>
            </a:pPr>
            <a:endParaRPr lang="de-DE" sz="1800" dirty="0">
              <a:sym typeface="Wingdings" panose="05000000000000000000" pitchFamily="2" charset="2"/>
            </a:endParaRPr>
          </a:p>
          <a:p>
            <a:pPr marL="0" indent="0">
              <a:lnSpc>
                <a:spcPct val="150000"/>
              </a:lnSpc>
              <a:buNone/>
            </a:pPr>
            <a:r>
              <a:rPr lang="de-DE" sz="1800" dirty="0">
                <a:sym typeface="Wingdings" panose="05000000000000000000" pitchFamily="2" charset="2"/>
              </a:rPr>
              <a:t> </a:t>
            </a:r>
            <a:r>
              <a:rPr lang="de-DE" sz="1800" dirty="0" err="1">
                <a:sym typeface="Wingdings" panose="05000000000000000000" pitchFamily="2" charset="2"/>
              </a:rPr>
              <a:t>Get</a:t>
            </a:r>
            <a:r>
              <a:rPr lang="de-DE" sz="1800" dirty="0">
                <a:sym typeface="Wingdings" panose="05000000000000000000" pitchFamily="2" charset="2"/>
              </a:rPr>
              <a:t> </a:t>
            </a:r>
            <a:r>
              <a:rPr lang="de-DE" sz="1800" dirty="0" err="1">
                <a:sym typeface="Wingdings" panose="05000000000000000000" pitchFamily="2" charset="2"/>
              </a:rPr>
              <a:t>active</a:t>
            </a:r>
            <a:r>
              <a:rPr lang="de-DE" sz="1800" dirty="0">
                <a:sym typeface="Wingdings" panose="05000000000000000000" pitchFamily="2" charset="2"/>
              </a:rPr>
              <a:t>!</a:t>
            </a:r>
          </a:p>
          <a:p>
            <a:pPr>
              <a:lnSpc>
                <a:spcPct val="150000"/>
              </a:lnSpc>
            </a:pPr>
            <a:endParaRPr lang="de-DE" sz="1800" dirty="0"/>
          </a:p>
          <a:p>
            <a:pPr>
              <a:lnSpc>
                <a:spcPct val="150000"/>
              </a:lnSpc>
            </a:pPr>
            <a:endParaRPr lang="de-DE" sz="1800" dirty="0"/>
          </a:p>
        </p:txBody>
      </p:sp>
      <p:sp>
        <p:nvSpPr>
          <p:cNvPr id="9" name="Textfeld 8">
            <a:extLst>
              <a:ext uri="{FF2B5EF4-FFF2-40B4-BE49-F238E27FC236}">
                <a16:creationId xmlns:a16="http://schemas.microsoft.com/office/drawing/2014/main" id="{29130E45-B62E-4224-A522-02FEE72DC1E8}"/>
              </a:ext>
            </a:extLst>
          </p:cNvPr>
          <p:cNvSpPr txBox="1"/>
          <p:nvPr/>
        </p:nvSpPr>
        <p:spPr bwMode="auto">
          <a:xfrm>
            <a:off x="2198518" y="1404628"/>
            <a:ext cx="4572000"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1.2 </a:t>
            </a:r>
            <a:r>
              <a:rPr lang="de-DE" sz="2000" b="1" dirty="0" err="1">
                <a:latin typeface="Arial Narrow" panose="020B0606020202030204" pitchFamily="34" charset="0"/>
              </a:rPr>
              <a:t>Contribution</a:t>
            </a:r>
            <a:r>
              <a:rPr lang="de-DE" sz="2000" b="1" dirty="0">
                <a:latin typeface="Arial Narrow" panose="020B0606020202030204" pitchFamily="34" charset="0"/>
              </a:rPr>
              <a:t> Cards</a:t>
            </a:r>
            <a:endParaRPr lang="de-DE" sz="2000" b="1" dirty="0"/>
          </a:p>
        </p:txBody>
      </p:sp>
      <p:sp>
        <p:nvSpPr>
          <p:cNvPr id="4" name="Textfeld 3">
            <a:extLst>
              <a:ext uri="{FF2B5EF4-FFF2-40B4-BE49-F238E27FC236}">
                <a16:creationId xmlns:a16="http://schemas.microsoft.com/office/drawing/2014/main" id="{E5D014C5-0BCA-171A-816F-15174AB3F0AF}"/>
              </a:ext>
            </a:extLst>
          </p:cNvPr>
          <p:cNvSpPr txBox="1"/>
          <p:nvPr/>
        </p:nvSpPr>
        <p:spPr bwMode="auto">
          <a:xfrm>
            <a:off x="979126" y="901968"/>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pic>
        <p:nvPicPr>
          <p:cNvPr id="5" name="Grafik 4">
            <a:extLst>
              <a:ext uri="{FF2B5EF4-FFF2-40B4-BE49-F238E27FC236}">
                <a16:creationId xmlns:a16="http://schemas.microsoft.com/office/drawing/2014/main" id="{382026E4-4684-34E5-B92F-0F8759543BD0}"/>
              </a:ext>
            </a:extLst>
          </p:cNvPr>
          <p:cNvPicPr>
            <a:picLocks noChangeAspect="1"/>
          </p:cNvPicPr>
          <p:nvPr/>
        </p:nvPicPr>
        <p:blipFill>
          <a:blip r:embed="rId2"/>
          <a:stretch>
            <a:fillRect/>
          </a:stretch>
        </p:blipFill>
        <p:spPr>
          <a:xfrm>
            <a:off x="8472264" y="4167430"/>
            <a:ext cx="1008112" cy="1792198"/>
          </a:xfrm>
          <a:prstGeom prst="rect">
            <a:avLst/>
          </a:prstGeom>
        </p:spPr>
      </p:pic>
    </p:spTree>
    <p:extLst>
      <p:ext uri="{BB962C8B-B14F-4D97-AF65-F5344CB8AC3E}">
        <p14:creationId xmlns:p14="http://schemas.microsoft.com/office/powerpoint/2010/main" val="2611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5AA19-A077-3C09-32C0-6F81776D7E5A}"/>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6EAB68AB-0789-FF40-F906-03231917C8DC}"/>
              </a:ext>
            </a:extLst>
          </p:cNvPr>
          <p:cNvSpPr>
            <a:spLocks noGrp="1"/>
          </p:cNvSpPr>
          <p:nvPr>
            <p:ph type="body" sz="half" idx="1"/>
          </p:nvPr>
        </p:nvSpPr>
        <p:spPr>
          <a:xfrm>
            <a:off x="1981200" y="1671288"/>
            <a:ext cx="7787208" cy="4998073"/>
          </a:xfrm>
        </p:spPr>
        <p:txBody>
          <a:bodyPr>
            <a:normAutofit/>
          </a:bodyPr>
          <a:lstStyle/>
          <a:p>
            <a:pPr marL="0" indent="0">
              <a:buNone/>
            </a:pPr>
            <a:endParaRPr lang="de-DE" sz="1800" dirty="0"/>
          </a:p>
          <a:p>
            <a:pPr>
              <a:lnSpc>
                <a:spcPct val="170000"/>
              </a:lnSpc>
            </a:pPr>
            <a:r>
              <a:rPr lang="de-DE" sz="1800" dirty="0"/>
              <a:t>Methode, um Schülern einen neuen Partner zuzuweisen</a:t>
            </a:r>
          </a:p>
          <a:p>
            <a:pPr>
              <a:lnSpc>
                <a:spcPct val="170000"/>
              </a:lnSpc>
            </a:pPr>
            <a:r>
              <a:rPr lang="de-DE" sz="1800" dirty="0"/>
              <a:t>Jede Schülerin/ jeder Schüler erhält 1 Wortkärtchen </a:t>
            </a:r>
          </a:p>
          <a:p>
            <a:pPr>
              <a:lnSpc>
                <a:spcPct val="170000"/>
              </a:lnSpc>
            </a:pPr>
            <a:r>
              <a:rPr lang="de-DE" sz="1800" dirty="0"/>
              <a:t>Immer zwei Wörter gehören zusammen, auch als Dreiergruppe </a:t>
            </a:r>
            <a:r>
              <a:rPr lang="de-DE" dirty="0"/>
              <a:t>möglich</a:t>
            </a:r>
            <a:endParaRPr lang="de-DE" sz="1800" dirty="0"/>
          </a:p>
          <a:p>
            <a:pPr>
              <a:lnSpc>
                <a:spcPct val="150000"/>
              </a:lnSpc>
            </a:pPr>
            <a:r>
              <a:rPr lang="de-DE" sz="1800" dirty="0"/>
              <a:t>Schüler suchen nun aktiv nach dem richtigen Partner </a:t>
            </a:r>
          </a:p>
          <a:p>
            <a:pPr>
              <a:lnSpc>
                <a:spcPct val="150000"/>
              </a:lnSpc>
            </a:pPr>
            <a:r>
              <a:rPr lang="de-DE" dirty="0"/>
              <a:t>Mobilisierung von Vorwissen</a:t>
            </a:r>
            <a:endParaRPr lang="de-DE" sz="1800" dirty="0"/>
          </a:p>
          <a:p>
            <a:pPr>
              <a:lnSpc>
                <a:spcPct val="150000"/>
              </a:lnSpc>
            </a:pPr>
            <a:r>
              <a:rPr lang="de-DE" sz="1800" dirty="0"/>
              <a:t>Dauer: ca. 10 Minuten</a:t>
            </a:r>
          </a:p>
          <a:p>
            <a:pPr>
              <a:lnSpc>
                <a:spcPct val="150000"/>
              </a:lnSpc>
            </a:pPr>
            <a:r>
              <a:rPr lang="de-DE" sz="1800" dirty="0"/>
              <a:t>Beispiel: British  - </a:t>
            </a:r>
            <a:r>
              <a:rPr lang="de-DE" sz="1800" dirty="0" err="1"/>
              <a:t>colony</a:t>
            </a:r>
            <a:r>
              <a:rPr lang="de-DE" sz="1800" dirty="0"/>
              <a:t> // West Ghats – East Ghats // …</a:t>
            </a:r>
            <a:endParaRPr lang="de-DE" sz="1800" dirty="0">
              <a:sym typeface="Wingdings" panose="05000000000000000000" pitchFamily="2" charset="2"/>
            </a:endParaRPr>
          </a:p>
          <a:p>
            <a:pPr marL="0" indent="0">
              <a:lnSpc>
                <a:spcPct val="150000"/>
              </a:lnSpc>
              <a:buNone/>
            </a:pPr>
            <a:r>
              <a:rPr lang="de-DE" sz="1800" dirty="0">
                <a:sym typeface="Wingdings" panose="05000000000000000000" pitchFamily="2" charset="2"/>
              </a:rPr>
              <a:t> </a:t>
            </a:r>
            <a:r>
              <a:rPr lang="de-DE" sz="1800" dirty="0" err="1">
                <a:sym typeface="Wingdings" panose="05000000000000000000" pitchFamily="2" charset="2"/>
              </a:rPr>
              <a:t>Get</a:t>
            </a:r>
            <a:r>
              <a:rPr lang="de-DE" sz="1800" dirty="0">
                <a:sym typeface="Wingdings" panose="05000000000000000000" pitchFamily="2" charset="2"/>
              </a:rPr>
              <a:t> </a:t>
            </a:r>
            <a:r>
              <a:rPr lang="de-DE" sz="1800" dirty="0" err="1">
                <a:sym typeface="Wingdings" panose="05000000000000000000" pitchFamily="2" charset="2"/>
              </a:rPr>
              <a:t>active</a:t>
            </a:r>
            <a:r>
              <a:rPr lang="de-DE" sz="1800" dirty="0">
                <a:sym typeface="Wingdings" panose="05000000000000000000" pitchFamily="2" charset="2"/>
              </a:rPr>
              <a:t>!</a:t>
            </a:r>
          </a:p>
          <a:p>
            <a:pPr>
              <a:lnSpc>
                <a:spcPct val="150000"/>
              </a:lnSpc>
            </a:pPr>
            <a:endParaRPr lang="de-DE" sz="1800" dirty="0"/>
          </a:p>
          <a:p>
            <a:pPr>
              <a:lnSpc>
                <a:spcPct val="150000"/>
              </a:lnSpc>
            </a:pPr>
            <a:endParaRPr lang="de-DE" sz="1800" dirty="0"/>
          </a:p>
        </p:txBody>
      </p:sp>
      <p:sp>
        <p:nvSpPr>
          <p:cNvPr id="9" name="Textfeld 8">
            <a:extLst>
              <a:ext uri="{FF2B5EF4-FFF2-40B4-BE49-F238E27FC236}">
                <a16:creationId xmlns:a16="http://schemas.microsoft.com/office/drawing/2014/main" id="{29130E45-B62E-4224-A522-02FEE72DC1E8}"/>
              </a:ext>
            </a:extLst>
          </p:cNvPr>
          <p:cNvSpPr txBox="1"/>
          <p:nvPr/>
        </p:nvSpPr>
        <p:spPr bwMode="auto">
          <a:xfrm>
            <a:off x="2198518" y="1404628"/>
            <a:ext cx="4572000"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1.3 Irreversible </a:t>
            </a:r>
            <a:r>
              <a:rPr lang="de-DE" sz="2000" b="1" dirty="0" err="1">
                <a:latin typeface="Arial Narrow" panose="020B0606020202030204" pitchFamily="34" charset="0"/>
              </a:rPr>
              <a:t>Binomials</a:t>
            </a:r>
            <a:endParaRPr lang="de-DE" sz="2000" b="1" dirty="0"/>
          </a:p>
        </p:txBody>
      </p:sp>
      <p:sp>
        <p:nvSpPr>
          <p:cNvPr id="4" name="Textfeld 3">
            <a:extLst>
              <a:ext uri="{FF2B5EF4-FFF2-40B4-BE49-F238E27FC236}">
                <a16:creationId xmlns:a16="http://schemas.microsoft.com/office/drawing/2014/main" id="{E5D014C5-0BCA-171A-816F-15174AB3F0AF}"/>
              </a:ext>
            </a:extLst>
          </p:cNvPr>
          <p:cNvSpPr txBox="1"/>
          <p:nvPr/>
        </p:nvSpPr>
        <p:spPr bwMode="auto">
          <a:xfrm>
            <a:off x="1004526" y="896806"/>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spTree>
    <p:extLst>
      <p:ext uri="{BB962C8B-B14F-4D97-AF65-F5344CB8AC3E}">
        <p14:creationId xmlns:p14="http://schemas.microsoft.com/office/powerpoint/2010/main" val="176609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DA7CE-174E-84C7-AD14-A3CDD5AAA2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EB6E303-DF0B-5568-CE55-325A7F92F331}"/>
              </a:ext>
            </a:extLst>
          </p:cNvPr>
          <p:cNvSpPr>
            <a:spLocks noGrp="1"/>
          </p:cNvSpPr>
          <p:nvPr>
            <p:ph type="title"/>
          </p:nvPr>
        </p:nvSpPr>
        <p:spPr/>
        <p:txBody>
          <a:bodyPr/>
          <a:lstStyle/>
          <a:p>
            <a:br>
              <a:rPr lang="de-DE" sz="3200" dirty="0">
                <a:latin typeface="Arial Narrow" panose="020B0606020202030204" pitchFamily="34" charset="0"/>
              </a:rPr>
            </a:br>
            <a:endParaRPr lang="de-DE" dirty="0"/>
          </a:p>
        </p:txBody>
      </p:sp>
      <p:sp>
        <p:nvSpPr>
          <p:cNvPr id="3" name="Textplatzhalter 2">
            <a:extLst>
              <a:ext uri="{FF2B5EF4-FFF2-40B4-BE49-F238E27FC236}">
                <a16:creationId xmlns:a16="http://schemas.microsoft.com/office/drawing/2014/main" id="{6042E41A-F478-4C76-BB42-BBE5EF2495EA}"/>
              </a:ext>
            </a:extLst>
          </p:cNvPr>
          <p:cNvSpPr>
            <a:spLocks noGrp="1"/>
          </p:cNvSpPr>
          <p:nvPr>
            <p:ph type="body" sz="half" idx="1"/>
          </p:nvPr>
        </p:nvSpPr>
        <p:spPr>
          <a:xfrm>
            <a:off x="1981200" y="1671288"/>
            <a:ext cx="7787208" cy="4998073"/>
          </a:xfrm>
        </p:spPr>
        <p:txBody>
          <a:bodyPr>
            <a:normAutofit/>
          </a:bodyPr>
          <a:lstStyle/>
          <a:p>
            <a:pPr marL="0" indent="0">
              <a:buNone/>
            </a:pPr>
            <a:endParaRPr lang="de-DE" sz="1800" dirty="0"/>
          </a:p>
          <a:p>
            <a:pPr marL="0" indent="0">
              <a:lnSpc>
                <a:spcPct val="150000"/>
              </a:lnSpc>
              <a:buNone/>
            </a:pPr>
            <a:endParaRPr lang="de-DE" sz="1800" dirty="0"/>
          </a:p>
          <a:p>
            <a:pPr>
              <a:lnSpc>
                <a:spcPct val="150000"/>
              </a:lnSpc>
            </a:pPr>
            <a:endParaRPr lang="de-DE" sz="1800" dirty="0"/>
          </a:p>
        </p:txBody>
      </p:sp>
      <p:sp>
        <p:nvSpPr>
          <p:cNvPr id="9" name="Textfeld 8">
            <a:extLst>
              <a:ext uri="{FF2B5EF4-FFF2-40B4-BE49-F238E27FC236}">
                <a16:creationId xmlns:a16="http://schemas.microsoft.com/office/drawing/2014/main" id="{C6EAD16A-BB74-F31A-3DD2-8CEC86068FDA}"/>
              </a:ext>
            </a:extLst>
          </p:cNvPr>
          <p:cNvSpPr txBox="1"/>
          <p:nvPr/>
        </p:nvSpPr>
        <p:spPr bwMode="auto">
          <a:xfrm>
            <a:off x="2198518" y="1404629"/>
            <a:ext cx="4572000" cy="1486497"/>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de-DE" sz="2000" b="1" dirty="0">
                <a:latin typeface="Arial Narrow" panose="020B0606020202030204" pitchFamily="34" charset="0"/>
              </a:rPr>
              <a:t>1.3 Irreversible </a:t>
            </a:r>
            <a:r>
              <a:rPr lang="de-DE" sz="2000" b="1" dirty="0" err="1">
                <a:latin typeface="Arial Narrow" panose="020B0606020202030204" pitchFamily="34" charset="0"/>
              </a:rPr>
              <a:t>Binomials</a:t>
            </a:r>
            <a:endParaRPr lang="de-DE" sz="2000" b="1" dirty="0">
              <a:latin typeface="Arial Narrow" panose="020B0606020202030204" pitchFamily="34" charset="0"/>
            </a:endParaRPr>
          </a:p>
          <a:p>
            <a:endParaRPr lang="de-DE" sz="2000" b="1" dirty="0">
              <a:latin typeface="Arial Narrow" panose="020B0606020202030204" pitchFamily="34" charset="0"/>
            </a:endParaRPr>
          </a:p>
          <a:p>
            <a:pPr marL="342900" indent="-342900">
              <a:lnSpc>
                <a:spcPct val="150000"/>
              </a:lnSpc>
              <a:buFont typeface="Arial" panose="020B0604020202020204" pitchFamily="34" charset="0"/>
              <a:buChar char="•"/>
            </a:pPr>
            <a:r>
              <a:rPr lang="de-DE" sz="1800" dirty="0"/>
              <a:t>Beispiel zum Thema Indien</a:t>
            </a:r>
          </a:p>
          <a:p>
            <a:pPr marL="342900" indent="-342900">
              <a:lnSpc>
                <a:spcPct val="150000"/>
              </a:lnSpc>
              <a:buFont typeface="Arial" panose="020B0604020202020204" pitchFamily="34" charset="0"/>
              <a:buChar char="•"/>
            </a:pPr>
            <a:r>
              <a:rPr lang="de-DE" sz="1800" dirty="0"/>
              <a:t>Partnerzuteilung vor Atlasarbeit</a:t>
            </a:r>
          </a:p>
        </p:txBody>
      </p:sp>
      <p:sp>
        <p:nvSpPr>
          <p:cNvPr id="4" name="Textfeld 3">
            <a:extLst>
              <a:ext uri="{FF2B5EF4-FFF2-40B4-BE49-F238E27FC236}">
                <a16:creationId xmlns:a16="http://schemas.microsoft.com/office/drawing/2014/main" id="{868FC7AF-0BC7-8744-00EB-9A716B61DFA1}"/>
              </a:ext>
            </a:extLst>
          </p:cNvPr>
          <p:cNvSpPr txBox="1"/>
          <p:nvPr/>
        </p:nvSpPr>
        <p:spPr bwMode="auto">
          <a:xfrm>
            <a:off x="1156926" y="773825"/>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sz="1800" dirty="0">
                <a:solidFill>
                  <a:srgbClr val="4F7921"/>
                </a:solidFill>
              </a:rPr>
              <a:t>Make it happen – bilingualer Unterricht im Fach Geographie</a:t>
            </a:r>
          </a:p>
        </p:txBody>
      </p:sp>
      <p:pic>
        <p:nvPicPr>
          <p:cNvPr id="6" name="Grafik 5">
            <a:extLst>
              <a:ext uri="{FF2B5EF4-FFF2-40B4-BE49-F238E27FC236}">
                <a16:creationId xmlns:a16="http://schemas.microsoft.com/office/drawing/2014/main" id="{C5B80EA6-C8E3-C79B-B740-506118E20BC8}"/>
              </a:ext>
            </a:extLst>
          </p:cNvPr>
          <p:cNvPicPr>
            <a:picLocks noChangeAspect="1"/>
          </p:cNvPicPr>
          <p:nvPr/>
        </p:nvPicPr>
        <p:blipFill>
          <a:blip r:embed="rId2"/>
          <a:stretch>
            <a:fillRect/>
          </a:stretch>
        </p:blipFill>
        <p:spPr>
          <a:xfrm>
            <a:off x="5874804" y="1472701"/>
            <a:ext cx="4495059" cy="4964280"/>
          </a:xfrm>
          <a:prstGeom prst="rect">
            <a:avLst/>
          </a:prstGeom>
        </p:spPr>
      </p:pic>
    </p:spTree>
    <p:extLst>
      <p:ext uri="{BB962C8B-B14F-4D97-AF65-F5344CB8AC3E}">
        <p14:creationId xmlns:p14="http://schemas.microsoft.com/office/powerpoint/2010/main" val="3322074592"/>
      </p:ext>
    </p:extLst>
  </p:cSld>
  <p:clrMapOvr>
    <a:masterClrMapping/>
  </p:clrMapOvr>
</p:sld>
</file>

<file path=ppt/theme/theme1.xml><?xml version="1.0" encoding="utf-8"?>
<a:theme xmlns:a="http://schemas.openxmlformats.org/drawingml/2006/main" name="Facette">
  <a:themeElements>
    <a:clrScheme name="Benutzerdefiniert 1">
      <a:dk1>
        <a:sysClr val="windowText" lastClr="000000"/>
      </a:dk1>
      <a:lt1>
        <a:sysClr val="window" lastClr="FFFFFF"/>
      </a:lt1>
      <a:dk2>
        <a:srgbClr val="2C3C43"/>
      </a:dk2>
      <a:lt2>
        <a:srgbClr val="EBEBEB"/>
      </a:lt2>
      <a:accent1>
        <a:srgbClr val="1A7950"/>
      </a:accent1>
      <a:accent2>
        <a:srgbClr val="4D671B"/>
      </a:accent2>
      <a:accent3>
        <a:srgbClr val="E6B91E"/>
      </a:accent3>
      <a:accent4>
        <a:srgbClr val="E76618"/>
      </a:accent4>
      <a:accent5>
        <a:srgbClr val="C42F1A"/>
      </a:accent5>
      <a:accent6>
        <a:srgbClr val="918655"/>
      </a:accent6>
      <a:hlink>
        <a:srgbClr val="2C3C43"/>
      </a:hlink>
      <a:folHlink>
        <a:srgbClr val="2C3C43"/>
      </a:folHlink>
    </a:clrScheme>
    <a:fontScheme name="Arial">
      <a:majorFont>
        <a:latin typeface="Arial"/>
        <a:ea typeface="Arial"/>
        <a:cs typeface="Arial"/>
      </a:majorFont>
      <a:minorFont>
        <a:latin typeface="Arial"/>
        <a:ea typeface="Arial"/>
        <a:cs typeface="Arial"/>
      </a:minorFont>
    </a:fontScheme>
    <a:fmtScheme name="Facette">
      <a:fillStyleLst>
        <a:solidFill>
          <a:schemeClr val="phClr"/>
        </a:solidFill>
        <a:gradFill>
          <a:gsLst>
            <a:gs pos="0">
              <a:schemeClr val="phClr">
                <a:tint val="65000"/>
                <a:lumMod val="110000"/>
              </a:schemeClr>
            </a:gs>
            <a:gs pos="88000">
              <a:schemeClr val="phClr">
                <a:tint val="90000"/>
              </a:schemeClr>
            </a:gs>
          </a:gsLst>
          <a:lin ang="5400000" scaled="0"/>
        </a:gradFill>
        <a:gradFill>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90000"/>
                <a:lumMod val="104000"/>
              </a:schemeClr>
            </a:gs>
            <a:gs pos="94000">
              <a:schemeClr val="phClr">
                <a:shade val="96000"/>
                <a:lumMod val="82000"/>
              </a:schemeClr>
            </a:gs>
          </a:gsLst>
          <a:lin ang="5400000" scaled="0"/>
        </a:gradFill>
        <a:gradFill>
          <a:gsLst>
            <a:gs pos="0">
              <a:schemeClr val="phClr">
                <a:tint val="90000"/>
                <a:lumMod val="110000"/>
              </a:schemeClr>
            </a:gs>
            <a:gs pos="100000">
              <a:schemeClr val="phClr">
                <a:shade val="94000"/>
                <a:lumMod val="96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1511</Words>
  <Application>Microsoft Office PowerPoint</Application>
  <DocSecurity>0</DocSecurity>
  <PresentationFormat>Breitbild</PresentationFormat>
  <Paragraphs>191</Paragraphs>
  <Slides>24</Slides>
  <Notes>7</Notes>
  <HiddenSlides>0</HiddenSlides>
  <MMClips>1</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24</vt:i4>
      </vt:variant>
    </vt:vector>
  </HeadingPairs>
  <TitlesOfParts>
    <vt:vector size="36" baseType="lpstr">
      <vt:lpstr>Aptos</vt:lpstr>
      <vt:lpstr>Arial</vt:lpstr>
      <vt:lpstr>Arial Narrow</vt:lpstr>
      <vt:lpstr>Calibri</vt:lpstr>
      <vt:lpstr>Calibri Light</vt:lpstr>
      <vt:lpstr>FreeSans</vt:lpstr>
      <vt:lpstr>Segoe UI Symbol</vt:lpstr>
      <vt:lpstr>Times New Roman</vt:lpstr>
      <vt:lpstr>Verdana</vt:lpstr>
      <vt:lpstr>Wingdings</vt:lpstr>
      <vt:lpstr>Wingdings 3</vt:lpstr>
      <vt:lpstr>Facette</vt:lpstr>
      <vt:lpstr>PowerPoint-Präsentation</vt:lpstr>
      <vt:lpstr>PowerPoint-Präsentation</vt:lpstr>
      <vt:lpstr>PowerPoint-Präsentation</vt:lpstr>
      <vt:lpstr>PowerPoint-Präsentation</vt:lpstr>
      <vt:lpstr>PowerPoint-Präsentation</vt:lpstr>
      <vt:lpstr>PowerPoint-Präsentation</vt:lpstr>
      <vt:lpstr> </vt:lpstr>
      <vt:lpstr> </vt:lpstr>
      <vt:lpstr> </vt:lpstr>
      <vt:lpstr> </vt:lpstr>
      <vt:lpstr>PowerPoint-Präsentation</vt:lpstr>
      <vt:lpstr>PowerPoint-Präsentation</vt:lpstr>
      <vt:lpstr> </vt:lpstr>
      <vt:lpstr>PowerPoint-Präsentation</vt:lpstr>
      <vt:lpstr> </vt:lpstr>
      <vt:lpstr> </vt:lpstr>
      <vt:lpstr> </vt:lpstr>
      <vt:lpstr> </vt:lpstr>
      <vt:lpstr> </vt:lpstr>
      <vt:lpstr> </vt:lpstr>
      <vt:lpstr> </vt:lpstr>
      <vt:lpstr> </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Tipps zur Nutzung der Vorlage</dc:title>
  <dc:subject/>
  <dc:creator>Sailer, Ariane</dc:creator>
  <cp:keywords/>
  <dc:description/>
  <cp:lastModifiedBy>Stefanie Hartl</cp:lastModifiedBy>
  <cp:revision>71</cp:revision>
  <dcterms:created xsi:type="dcterms:W3CDTF">2023-07-17T11:43:36Z</dcterms:created>
  <dcterms:modified xsi:type="dcterms:W3CDTF">2025-01-31T14:26:32Z</dcterms:modified>
  <cp:category/>
  <dc:identifier/>
  <cp:contentStatus/>
  <dc:language/>
  <cp:version/>
</cp:coreProperties>
</file>